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5" r:id="rId4"/>
    <p:sldId id="286" r:id="rId5"/>
    <p:sldId id="287" r:id="rId6"/>
    <p:sldId id="296" r:id="rId7"/>
    <p:sldId id="294" r:id="rId8"/>
    <p:sldId id="295" r:id="rId9"/>
    <p:sldId id="31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C42"/>
    <a:srgbClr val="CC0000"/>
    <a:srgbClr val="FFA3A3"/>
    <a:srgbClr val="747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two-persons-hand-shake-1179804/" TargetMode="External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bio-economy-concept-development-strategies-european-union/" TargetMode="External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hyperlink" Target="http://www.facebook.com/power4bioproject" TargetMode="External"/><Relationship Id="rId7" Type="http://schemas.openxmlformats.org/officeDocument/2006/relationships/hyperlink" Target="http://www.twitter.com/power4bio" TargetMode="External"/><Relationship Id="rId12" Type="http://schemas.openxmlformats.org/officeDocument/2006/relationships/hyperlink" Target="https://pixabay.com/en/linked-in-linked-in-icon-flat-2674741/" TargetMode="External"/><Relationship Id="rId2" Type="http://schemas.openxmlformats.org/officeDocument/2006/relationships/hyperlink" Target="http://www.power4bio.eu/" TargetMode="External"/><Relationship Id="rId16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de.wikipedia.org/wiki/Facebook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://www.linkedin.com/in/power4bio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pixabay.com/en/twitter-social-media-icon-social-2430933/" TargetMode="External"/><Relationship Id="rId14" Type="http://schemas.openxmlformats.org/officeDocument/2006/relationships/hyperlink" Target="https://pixabay.com/en/www-icon-website-world-web-upload-1632431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7BA7D553-6F37-48AC-BF6D-618449F1C94B}"/>
              </a:ext>
            </a:extLst>
          </p:cNvPr>
          <p:cNvSpPr/>
          <p:nvPr userDrawn="1"/>
        </p:nvSpPr>
        <p:spPr>
          <a:xfrm>
            <a:off x="0" y="4651357"/>
            <a:ext cx="12192000" cy="2208548"/>
          </a:xfrm>
          <a:prstGeom prst="rect">
            <a:avLst/>
          </a:prstGeom>
          <a:solidFill>
            <a:srgbClr val="74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C9D1AF-09C6-46F9-B459-C4CD6A94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0" y="7883"/>
            <a:ext cx="12204000" cy="46434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2FB71C3-0A52-4FF2-8CA3-F571013C51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7" y="277504"/>
            <a:ext cx="3759449" cy="1651879"/>
          </a:xfrm>
          <a:prstGeom prst="rect">
            <a:avLst/>
          </a:prstGeom>
        </p:spPr>
      </p:pic>
      <p:sp>
        <p:nvSpPr>
          <p:cNvPr id="9" name="2 Subtítulo">
            <a:extLst>
              <a:ext uri="{FF2B5EF4-FFF2-40B4-BE49-F238E27FC236}">
                <a16:creationId xmlns:a16="http://schemas.microsoft.com/office/drawing/2014/main" id="{29471111-79FB-482D-A0DD-5453DFC725F2}"/>
              </a:ext>
            </a:extLst>
          </p:cNvPr>
          <p:cNvSpPr txBox="1">
            <a:spLocks/>
          </p:cNvSpPr>
          <p:nvPr userDrawn="1"/>
        </p:nvSpPr>
        <p:spPr>
          <a:xfrm>
            <a:off x="346184" y="5055513"/>
            <a:ext cx="9141765" cy="105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B5B5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12 Rectángulo">
            <a:extLst>
              <a:ext uri="{FF2B5EF4-FFF2-40B4-BE49-F238E27FC236}">
                <a16:creationId xmlns:a16="http://schemas.microsoft.com/office/drawing/2014/main" id="{E2134F7A-685B-4A09-8BA6-F3F6D5D7AD6D}"/>
              </a:ext>
            </a:extLst>
          </p:cNvPr>
          <p:cNvSpPr/>
          <p:nvPr userDrawn="1"/>
        </p:nvSpPr>
        <p:spPr>
          <a:xfrm>
            <a:off x="7165361" y="6136639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under grant agreement No </a:t>
            </a:r>
            <a:r>
              <a:rPr lang="en-GB" sz="1200" dirty="0">
                <a:solidFill>
                  <a:prstClr val="black"/>
                </a:solidFill>
                <a:latin typeface="Calibri  "/>
                <a:cs typeface="Arial" panose="020B0604020202020204" pitchFamily="34" charset="0"/>
              </a:rPr>
              <a:t>818351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887A93-712B-4833-ACA1-15DE252D91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658" y="6216078"/>
            <a:ext cx="720000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 userDrawn="1"/>
        </p:nvSpPr>
        <p:spPr>
          <a:xfrm>
            <a:off x="0" y="0"/>
            <a:ext cx="12192000" cy="3724275"/>
          </a:xfrm>
          <a:prstGeom prst="rect">
            <a:avLst/>
          </a:prstGeom>
          <a:solidFill>
            <a:srgbClr val="74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07975-F838-493A-9F95-FD8ACC6A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763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382B38-F02F-4C24-879E-706E00A49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0" y="3724275"/>
            <a:ext cx="12204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 userDrawn="1"/>
        </p:nvSpPr>
        <p:spPr>
          <a:xfrm>
            <a:off x="0" y="0"/>
            <a:ext cx="12192000" cy="3724275"/>
          </a:xfrm>
          <a:prstGeom prst="rect">
            <a:avLst/>
          </a:prstGeom>
          <a:solidFill>
            <a:srgbClr val="74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07975-F838-493A-9F95-FD8ACC6A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763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5E65407-9B82-4A64-A580-C8F4071BF1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4275"/>
            <a:ext cx="12204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6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751840"/>
            <a:ext cx="8414832" cy="5455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36EE820-FE97-4DFB-8C55-C0149DEA3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13" y="2439035"/>
            <a:ext cx="2594927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751840"/>
            <a:ext cx="8414832" cy="5455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C685C0F-E474-4F31-B50C-2CCDF0AED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97" y="2428875"/>
            <a:ext cx="258445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751840"/>
            <a:ext cx="8414832" cy="5455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52DCD1-2407-4CCC-B857-D7951EF1B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2439035"/>
            <a:ext cx="258032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2F7D78-4ECF-44A8-8049-40BFF860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7AED9D-BDD1-49CF-8091-38DB7BAB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B5407E-78B7-48FB-8D3D-13B6ECF1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751840"/>
            <a:ext cx="8414832" cy="5455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4E175E-BA5C-452D-BAA7-B1FDA29FD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712" y="2416965"/>
            <a:ext cx="2588578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751840"/>
            <a:ext cx="8414832" cy="33156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EA90113-3C8E-4FE6-824F-1EFB3EF90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20691"/>
            <a:ext cx="12214632" cy="26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696" y="751840"/>
            <a:ext cx="8414832" cy="33156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C0C317-69DD-40CF-A09C-5B1418F10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0" y="4253250"/>
            <a:ext cx="12192000" cy="26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5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751840"/>
            <a:ext cx="11172011" cy="33156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2B21C4-220A-4460-8CC5-9F1EBDACA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4256683"/>
            <a:ext cx="12204000" cy="26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150BEB63-02DD-4EBA-9626-E4565BD3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751840"/>
            <a:ext cx="11172011" cy="33156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AC48E5-F7A2-42C8-BB98-00ECE5D10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4246907"/>
            <a:ext cx="12204000" cy="26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CB133-89D4-4019-A4B9-58CD3BB3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693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C4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66A97-6713-4DDF-90AF-5BD12BB48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84578D-F191-46F2-9C00-BC0FDD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A24F89-0C08-4294-99AE-F36E53F2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FD074A-E559-4D8C-87FA-937E8F24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3A63B50F-026C-4FAF-84A0-D2F36BFA5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44" y="365125"/>
            <a:ext cx="2084173" cy="9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34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EE8F4629-637D-40A3-BC5A-3539CC28304D}"/>
              </a:ext>
            </a:extLst>
          </p:cNvPr>
          <p:cNvSpPr txBox="1"/>
          <p:nvPr userDrawn="1"/>
        </p:nvSpPr>
        <p:spPr>
          <a:xfrm rot="10800000" flipH="1" flipV="1">
            <a:off x="7161186" y="2067393"/>
            <a:ext cx="4658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hlinkClick r:id="rId2"/>
              </a:rPr>
              <a:t>www.power4bio.eu</a:t>
            </a:r>
            <a:endParaRPr lang="en-GB" sz="4200" dirty="0"/>
          </a:p>
        </p:txBody>
      </p:sp>
      <p:pic>
        <p:nvPicPr>
          <p:cNvPr id="20" name="Grafik 19">
            <a:hlinkClick r:id="rId3"/>
            <a:extLst>
              <a:ext uri="{FF2B5EF4-FFF2-40B4-BE49-F238E27FC236}">
                <a16:creationId xmlns:a16="http://schemas.microsoft.com/office/drawing/2014/main" id="{A8742FC3-C5E0-47EB-83D1-1DDF9C496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49307" y="3799240"/>
            <a:ext cx="1080000" cy="10800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232D81C-8C18-4E61-968E-00F6DF5E1C49}"/>
              </a:ext>
            </a:extLst>
          </p:cNvPr>
          <p:cNvSpPr txBox="1"/>
          <p:nvPr userDrawn="1"/>
        </p:nvSpPr>
        <p:spPr>
          <a:xfrm>
            <a:off x="638139" y="10398870"/>
            <a:ext cx="10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"</a:t>
            </a:r>
            <a:r>
              <a:rPr lang="en-GB" sz="900">
                <a:hlinkClick r:id="rId5" tooltip="https://de.wikipedia.org/wiki/Facebook"/>
              </a:rPr>
              <a:t>Dieses Foto</a:t>
            </a:r>
            <a:r>
              <a:rPr lang="en-GB" sz="900"/>
              <a:t>" von Unbekannter Autor ist lizenziert gemäß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22" name="Grafik 21">
            <a:hlinkClick r:id="rId7"/>
            <a:extLst>
              <a:ext uri="{FF2B5EF4-FFF2-40B4-BE49-F238E27FC236}">
                <a16:creationId xmlns:a16="http://schemas.microsoft.com/office/drawing/2014/main" id="{0ACEE2FD-DB24-4F36-8295-F48AA21D26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304491" y="3801676"/>
            <a:ext cx="1080000" cy="1080000"/>
          </a:xfrm>
          <a:prstGeom prst="rect">
            <a:avLst/>
          </a:prstGeom>
        </p:spPr>
      </p:pic>
      <p:pic>
        <p:nvPicPr>
          <p:cNvPr id="23" name="Grafik 22">
            <a:hlinkClick r:id="rId10"/>
            <a:extLst>
              <a:ext uri="{FF2B5EF4-FFF2-40B4-BE49-F238E27FC236}">
                <a16:creationId xmlns:a16="http://schemas.microsoft.com/office/drawing/2014/main" id="{C64A9106-CA2F-4219-95BA-7F11A50D452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187644" y="3799240"/>
            <a:ext cx="1080000" cy="108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F32D07D-8312-416B-A3D7-5AA0851212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5227227" y="1616609"/>
            <a:ext cx="1850000" cy="1800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C62F6225-C972-435E-B62F-0D127AFB484A}"/>
              </a:ext>
            </a:extLst>
          </p:cNvPr>
          <p:cNvSpPr txBox="1"/>
          <p:nvPr userDrawn="1"/>
        </p:nvSpPr>
        <p:spPr>
          <a:xfrm>
            <a:off x="3714563" y="4876800"/>
            <a:ext cx="25495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@</a:t>
            </a:r>
            <a:r>
              <a:rPr lang="en-GB" sz="2200" dirty="0" err="1"/>
              <a:t>power4bioproject</a:t>
            </a:r>
            <a:endParaRPr lang="en-GB" sz="22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609D0F8-391B-404B-9DD9-2D3C3BE74E9B}"/>
              </a:ext>
            </a:extLst>
          </p:cNvPr>
          <p:cNvSpPr txBox="1"/>
          <p:nvPr userDrawn="1"/>
        </p:nvSpPr>
        <p:spPr>
          <a:xfrm>
            <a:off x="7039392" y="4890055"/>
            <a:ext cx="169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@power4bio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3124C08-C772-43CC-9BAE-BB7AA0284E04}"/>
              </a:ext>
            </a:extLst>
          </p:cNvPr>
          <p:cNvSpPr txBox="1"/>
          <p:nvPr userDrawn="1"/>
        </p:nvSpPr>
        <p:spPr>
          <a:xfrm>
            <a:off x="9926606" y="4894231"/>
            <a:ext cx="1678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  <a:r>
              <a:rPr lang="en-GB" sz="2200" dirty="0"/>
              <a:t>power4bio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5A0480B-ADC1-4A0F-B3F9-47D83352FE79}"/>
              </a:ext>
            </a:extLst>
          </p:cNvPr>
          <p:cNvSpPr/>
          <p:nvPr userDrawn="1"/>
        </p:nvSpPr>
        <p:spPr>
          <a:xfrm>
            <a:off x="0" y="5598215"/>
            <a:ext cx="12192000" cy="1293991"/>
          </a:xfrm>
          <a:prstGeom prst="rect">
            <a:avLst/>
          </a:prstGeom>
          <a:solidFill>
            <a:srgbClr val="747A87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85176C29-614A-450B-92D2-25991DD83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2" y="237261"/>
            <a:ext cx="875719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C42"/>
                </a:solidFill>
              </a:defRPr>
            </a:lvl1pPr>
          </a:lstStyle>
          <a:p>
            <a:r>
              <a:rPr lang="de-DE" dirty="0"/>
              <a:t>POWER4BIO </a:t>
            </a:r>
            <a:r>
              <a:rPr lang="de-DE" dirty="0" err="1"/>
              <a:t>website</a:t>
            </a:r>
            <a:r>
              <a:rPr lang="de-DE" dirty="0"/>
              <a:t> and social </a:t>
            </a:r>
            <a:r>
              <a:rPr lang="de-DE" dirty="0" err="1"/>
              <a:t>media</a:t>
            </a:r>
            <a:endParaRPr lang="en-GB" dirty="0"/>
          </a:p>
        </p:txBody>
      </p:sp>
      <p:pic>
        <p:nvPicPr>
          <p:cNvPr id="30" name="Grafik 3">
            <a:extLst>
              <a:ext uri="{FF2B5EF4-FFF2-40B4-BE49-F238E27FC236}">
                <a16:creationId xmlns:a16="http://schemas.microsoft.com/office/drawing/2014/main" id="{EAEA077D-156A-4F30-99F4-974159668D1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44" y="365125"/>
            <a:ext cx="2084173" cy="91243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486F7D3F-8560-4917-9819-8501DC36A6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5" r="20970"/>
          <a:stretch/>
        </p:blipFill>
        <p:spPr>
          <a:xfrm>
            <a:off x="520239" y="1804598"/>
            <a:ext cx="3007594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3">
            <a:extLst>
              <a:ext uri="{FF2B5EF4-FFF2-40B4-BE49-F238E27FC236}">
                <a16:creationId xmlns:a16="http://schemas.microsoft.com/office/drawing/2014/main" id="{39727213-A360-4531-A88D-A9D830B1F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800" y="4435756"/>
            <a:ext cx="4363120" cy="11315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[Name of presenter]</a:t>
            </a:r>
          </a:p>
          <a:p>
            <a:r>
              <a:rPr lang="en-GB" dirty="0"/>
              <a:t>[Email of presenter]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4A08C1B-41A3-45A7-A0D7-EC7911F480A3}"/>
              </a:ext>
            </a:extLst>
          </p:cNvPr>
          <p:cNvSpPr/>
          <p:nvPr userDrawn="1"/>
        </p:nvSpPr>
        <p:spPr>
          <a:xfrm>
            <a:off x="0" y="0"/>
            <a:ext cx="12192000" cy="888364"/>
          </a:xfrm>
          <a:prstGeom prst="rect">
            <a:avLst/>
          </a:prstGeom>
          <a:solidFill>
            <a:srgbClr val="91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8606A82-7D13-4F58-BC01-BD929B4D0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461" y="1588723"/>
            <a:ext cx="8710779" cy="1374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200" b="0">
                <a:solidFill>
                  <a:srgbClr val="919C42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304053F-8A6B-4D31-AE0E-031B887B117B}"/>
              </a:ext>
            </a:extLst>
          </p:cNvPr>
          <p:cNvSpPr/>
          <p:nvPr userDrawn="1"/>
        </p:nvSpPr>
        <p:spPr>
          <a:xfrm>
            <a:off x="0" y="6025429"/>
            <a:ext cx="12192000" cy="834476"/>
          </a:xfrm>
          <a:prstGeom prst="rect">
            <a:avLst/>
          </a:prstGeom>
          <a:solidFill>
            <a:srgbClr val="74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12 Rectángulo">
            <a:extLst>
              <a:ext uri="{FF2B5EF4-FFF2-40B4-BE49-F238E27FC236}">
                <a16:creationId xmlns:a16="http://schemas.microsoft.com/office/drawing/2014/main" id="{68E1327B-20C3-4A32-B1B9-BAA346243A55}"/>
              </a:ext>
            </a:extLst>
          </p:cNvPr>
          <p:cNvSpPr/>
          <p:nvPr userDrawn="1"/>
        </p:nvSpPr>
        <p:spPr>
          <a:xfrm>
            <a:off x="7165361" y="6136639"/>
            <a:ext cx="3961956" cy="64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1200"/>
              </a:lnSpc>
            </a:pP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This project has received funding from the European Union’s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Horizon 2020  research and innovation programme </a:t>
            </a:r>
            <a:b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</a:br>
            <a:r>
              <a:rPr lang="en-GB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 "/>
                <a:cs typeface="Arial" panose="020B0604020202020204" pitchFamily="34" charset="0"/>
              </a:rPr>
              <a:t>under grant agreement No </a:t>
            </a:r>
            <a:r>
              <a:rPr lang="en-GB" sz="1200" dirty="0">
                <a:solidFill>
                  <a:prstClr val="black"/>
                </a:solidFill>
                <a:latin typeface="Calibri  "/>
                <a:cs typeface="Arial" panose="020B0604020202020204" pitchFamily="34" charset="0"/>
              </a:rPr>
              <a:t>818351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9543FFA-7483-4172-A7BF-B721DBA7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658" y="6216078"/>
            <a:ext cx="720000" cy="481200"/>
          </a:xfrm>
          <a:prstGeom prst="rect">
            <a:avLst/>
          </a:prstGeom>
        </p:spPr>
      </p:pic>
      <p:pic>
        <p:nvPicPr>
          <p:cNvPr id="9" name="Grafik 3">
            <a:extLst>
              <a:ext uri="{FF2B5EF4-FFF2-40B4-BE49-F238E27FC236}">
                <a16:creationId xmlns:a16="http://schemas.microsoft.com/office/drawing/2014/main" id="{AB5877F0-43B8-4A03-B052-826B6F863B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39" y="3272190"/>
            <a:ext cx="5400000" cy="23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91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9B30B-3BA2-49C9-9E24-D32CDF33B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2AD2C-988A-4311-8865-ED9F5D575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2350E-FC46-498E-AF95-328B1EF0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E00A-09F7-49FE-9D79-3AC9D40AE77E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4FB538-5BC3-48CB-A275-D006EBED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6DE12-C700-4707-8692-AC1B0A8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C09D-5EAD-4EB3-B038-49D48D905C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32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92300"/>
            <a:ext cx="539750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D7B367-BA06-4C7F-8C30-644C3885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A71146-039B-4AD8-B152-9AF50D04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416CF6D-4D8D-432E-BEBD-37F8DE4E4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"/>
            <a:ext cx="53975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C4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EAA87E9-133A-4A75-95F8-2D7FB2237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2" y="628793"/>
            <a:ext cx="5613664" cy="56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8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alf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8CA304-C90B-420E-AD08-D5EB68E3C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92300"/>
            <a:ext cx="508963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79BA6E-FA8A-4EC8-B55A-0B15547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D7B367-BA06-4C7F-8C30-644C3885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A71146-039B-4AD8-B152-9AF50D04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FA4556F-102B-4860-9A1D-ECAD18AE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18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C4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11" name="Grafik 3">
            <a:extLst>
              <a:ext uri="{FF2B5EF4-FFF2-40B4-BE49-F238E27FC236}">
                <a16:creationId xmlns:a16="http://schemas.microsoft.com/office/drawing/2014/main" id="{9BA4DC0A-3B12-495A-ADB9-C2BD0003A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44" y="365125"/>
            <a:ext cx="2084173" cy="912436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600136AE-0D4D-4ADC-9223-AFA27BB79D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56551" y="1902460"/>
            <a:ext cx="5089632" cy="43459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1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68EF7D-EEBC-4B0B-BB12-7D165B0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76586D-A0E5-407E-BE61-C411F3D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413169-D652-4E3F-BF81-2A1C8F81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414F749-ED77-4387-A7E1-DA93D8F9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018"/>
            <a:ext cx="843915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19C4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BCB855B7-DF14-4815-9555-CB800D884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44" y="365125"/>
            <a:ext cx="2084173" cy="9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68EF7D-EEBC-4B0B-BB12-7D165B09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76586D-A0E5-407E-BE61-C411F3D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413169-D652-4E3F-BF81-2A1C8F81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BCB855B7-DF14-4815-9555-CB800D884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44" y="365125"/>
            <a:ext cx="2084173" cy="91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2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 userDrawn="1"/>
        </p:nvSpPr>
        <p:spPr>
          <a:xfrm>
            <a:off x="0" y="0"/>
            <a:ext cx="12192000" cy="3724275"/>
          </a:xfrm>
          <a:prstGeom prst="rect">
            <a:avLst/>
          </a:prstGeom>
          <a:solidFill>
            <a:srgbClr val="74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07975-F838-493A-9F95-FD8ACC6A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763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BE9E245-1459-44F0-90E9-9784DD37F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0" y="3724275"/>
            <a:ext cx="12204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E7F87CF-C47F-4516-9E93-F61E0F713EAB}"/>
              </a:ext>
            </a:extLst>
          </p:cNvPr>
          <p:cNvSpPr/>
          <p:nvPr userDrawn="1"/>
        </p:nvSpPr>
        <p:spPr>
          <a:xfrm>
            <a:off x="0" y="0"/>
            <a:ext cx="12192000" cy="3724275"/>
          </a:xfrm>
          <a:prstGeom prst="rect">
            <a:avLst/>
          </a:prstGeom>
          <a:solidFill>
            <a:srgbClr val="747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07975-F838-493A-9F95-FD8ACC6A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7638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New </a:t>
            </a:r>
            <a:r>
              <a:rPr lang="de-DE" dirty="0" err="1"/>
              <a:t>section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EE88CF-5776-4DFE-AEF9-D204CF8AC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4274"/>
            <a:ext cx="12204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7FF632-50C9-4AED-9472-FC69FC8D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757CC-BC49-4A6E-9E2E-BB083EBDC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3DF29-D917-41AF-B144-716F9C1DF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BAC3-CDAC-4405-8B8A-0CF7582746B0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9E8EA-70A8-40EB-BE92-BA856255D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50D699-9499-4FDA-9952-3FBB98658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D467-6D9C-498C-9629-3DB8318A74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4" r:id="rId5"/>
    <p:sldLayoutId id="2147483668" r:id="rId6"/>
    <p:sldLayoutId id="2147483669" r:id="rId7"/>
    <p:sldLayoutId id="2147483651" r:id="rId8"/>
    <p:sldLayoutId id="2147483658" r:id="rId9"/>
    <p:sldLayoutId id="2147483659" r:id="rId10"/>
    <p:sldLayoutId id="2147483660" r:id="rId11"/>
    <p:sldLayoutId id="2147483664" r:id="rId12"/>
    <p:sldLayoutId id="2147483665" r:id="rId13"/>
    <p:sldLayoutId id="2147483666" r:id="rId14"/>
    <p:sldLayoutId id="2147483667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63" r:id="rId21"/>
    <p:sldLayoutId id="214748367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hyperlink" Target="https://svgsilh.com/image/2121775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svgsilh.com/image/2121775.html" TargetMode="External"/><Relationship Id="rId7" Type="http://schemas.openxmlformats.org/officeDocument/2006/relationships/image" Target="../media/image25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://commons.wikimedia.org/wiki/File:Carbon_dioxide_symbol.svg" TargetMode="External"/><Relationship Id="rId5" Type="http://schemas.openxmlformats.org/officeDocument/2006/relationships/image" Target="../media/image27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bioeconomy-strategy-toolkit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>
            <a:extLst>
              <a:ext uri="{FF2B5EF4-FFF2-40B4-BE49-F238E27FC236}">
                <a16:creationId xmlns:a16="http://schemas.microsoft.com/office/drawing/2014/main" id="{222C98D9-CA5B-4368-848E-70D2EE9CFC0D}"/>
              </a:ext>
            </a:extLst>
          </p:cNvPr>
          <p:cNvSpPr txBox="1">
            <a:spLocks/>
          </p:cNvSpPr>
          <p:nvPr/>
        </p:nvSpPr>
        <p:spPr>
          <a:xfrm>
            <a:off x="339725" y="4694026"/>
            <a:ext cx="11414740" cy="10715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Introducing the BSAT:  Bioeconomy Strategy Accelerator Toolkit</a:t>
            </a:r>
            <a:r>
              <a:rPr lang="en-GB" dirty="0">
                <a:latin typeface="+mj-lt"/>
              </a:rPr>
              <a:t> | on-line, 10</a:t>
            </a:r>
            <a:r>
              <a:rPr lang="en-GB" baseline="30000" dirty="0">
                <a:latin typeface="+mj-lt"/>
              </a:rPr>
              <a:t>th</a:t>
            </a:r>
            <a:r>
              <a:rPr lang="en-GB" dirty="0">
                <a:latin typeface="+mj-lt"/>
              </a:rPr>
              <a:t> </a:t>
            </a:r>
            <a:r>
              <a:rPr lang="en-US" dirty="0">
                <a:latin typeface="+mj-lt"/>
              </a:rPr>
              <a:t>March, 2021</a:t>
            </a:r>
            <a:endParaRPr lang="en-GB" dirty="0">
              <a:latin typeface="+mj-lt"/>
            </a:endParaRPr>
          </a:p>
          <a:p>
            <a:r>
              <a:rPr lang="en-GB" sz="2000" dirty="0"/>
              <a:t>Ignacio Martín – CIRCE Foundation</a:t>
            </a: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107657-9F02-4E1D-8482-202E2AFE4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5955078"/>
            <a:ext cx="1859482" cy="9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8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C6473D89-EEEA-45CC-B6CF-F457AB313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Ignacio Martin </a:t>
            </a:r>
          </a:p>
          <a:p>
            <a:r>
              <a:rPr lang="es-ES" dirty="0" err="1"/>
              <a:t>imartin@fcirce.es</a:t>
            </a:r>
            <a:endParaRPr lang="es-E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17EC98-BD74-4EEE-91FB-7D6A6185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0809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EF73475-5231-4DD3-A152-FE9E71BE6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Empowering regional stakeholders to boost the transition towards bioeconomy regions in Europe by providing them with the necessary tools, instruments and guidance to develop and implement sound sustainable bioeconomy strategies. </a:t>
            </a: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CF8C97-F304-4BBE-8CEB-F2C5DA80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49D44"/>
                </a:solidFill>
              </a:rPr>
              <a:t>POWER4BIO´s 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08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679D55-D564-441F-96D4-18A66D9AFEDF}"/>
              </a:ext>
            </a:extLst>
          </p:cNvPr>
          <p:cNvSpPr txBox="1">
            <a:spLocks/>
          </p:cNvSpPr>
          <p:nvPr/>
        </p:nvSpPr>
        <p:spPr>
          <a:xfrm>
            <a:off x="838201" y="626167"/>
            <a:ext cx="3892825" cy="54683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49D44"/>
              </a:buClr>
            </a:pPr>
            <a:r>
              <a:rPr lang="en-GB" dirty="0"/>
              <a:t>10 participant regions</a:t>
            </a:r>
          </a:p>
          <a:p>
            <a:pPr>
              <a:buClr>
                <a:srgbClr val="949D44"/>
              </a:buClr>
            </a:pPr>
            <a:endParaRPr lang="en-GB" sz="400" dirty="0"/>
          </a:p>
          <a:p>
            <a:pPr>
              <a:buClr>
                <a:srgbClr val="949D44"/>
              </a:buClr>
            </a:pPr>
            <a:r>
              <a:rPr lang="en-GB" dirty="0"/>
              <a:t>5 regions from Western and Southern Europe with medium to very high bioeconomy maturity</a:t>
            </a:r>
            <a:endParaRPr lang="en-GB" sz="900" dirty="0"/>
          </a:p>
          <a:p>
            <a:pPr>
              <a:buClr>
                <a:srgbClr val="949D44"/>
              </a:buClr>
            </a:pPr>
            <a:endParaRPr lang="en-GB" sz="400" dirty="0"/>
          </a:p>
          <a:p>
            <a:pPr>
              <a:buClr>
                <a:srgbClr val="949D44"/>
              </a:buClr>
            </a:pPr>
            <a:r>
              <a:rPr lang="en-GB" dirty="0"/>
              <a:t>5 regions from Central and Eastern Europe with low to medium bioeconomy maturity</a:t>
            </a:r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5CF3CB11-3452-4F99-A055-5719F904E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" t="2500" r="1802" b="1857"/>
          <a:stretch/>
        </p:blipFill>
        <p:spPr>
          <a:xfrm>
            <a:off x="4942131" y="606289"/>
            <a:ext cx="6480000" cy="57537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3F6E3F9-C739-49FB-9FDF-714EB906392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030905" cy="794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949D44"/>
                </a:solidFill>
              </a:rPr>
              <a:t>Regions from Central and Eastern Europe</a:t>
            </a:r>
            <a:endParaRPr lang="en-GB" dirty="0">
              <a:solidFill>
                <a:srgbClr val="949D44"/>
              </a:solidFill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86B0E2C-4035-4AE7-9ACD-ECA5AC93EA5A}"/>
              </a:ext>
            </a:extLst>
          </p:cNvPr>
          <p:cNvGraphicFramePr>
            <a:graphicFrameLocks noGrp="1"/>
          </p:cNvGraphicFramePr>
          <p:nvPr/>
        </p:nvGraphicFramePr>
        <p:xfrm>
          <a:off x="620443" y="1243935"/>
          <a:ext cx="10904220" cy="4582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9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876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Bioeconomy maturity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4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Bioeconomy strategy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4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Main feedstock available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000" marR="68580" marT="0" marB="0" anchor="ctr">
                    <a:solidFill>
                      <a:srgbClr val="949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5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Southern Great Plain (HU)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</a:t>
                      </a:r>
                      <a:endParaRPr lang="en-GB" sz="24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</a:t>
                      </a:r>
                      <a:endParaRPr lang="en-GB" sz="24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Mazovia</a:t>
                      </a:r>
                      <a:r>
                        <a:rPr lang="en-GB" sz="2400" dirty="0">
                          <a:effectLst/>
                        </a:rPr>
                        <a:t> (</a:t>
                      </a:r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  <a:r>
                        <a:rPr lang="en-GB" sz="2400" dirty="0">
                          <a:effectLst/>
                        </a:rPr>
                        <a:t>)</a:t>
                      </a: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Medium-low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</a:t>
                      </a:r>
                      <a:endParaRPr lang="en-GB" sz="24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8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Nitra (SK)</a:t>
                      </a: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</a:t>
                      </a:r>
                      <a:endParaRPr lang="en-GB" sz="24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4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South Bohemia (CZ)</a:t>
                      </a: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Medium-low</a:t>
                      </a:r>
                      <a:endParaRPr lang="en-GB" sz="24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No</a:t>
                      </a:r>
                      <a:endParaRPr lang="en-GB" sz="240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Lviv</a:t>
                      </a:r>
                      <a:r>
                        <a:rPr lang="en-GB" sz="2400" dirty="0">
                          <a:effectLst/>
                        </a:rPr>
                        <a:t> (UA)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</a:endParaRP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No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Grafik 4" descr="Recycling">
            <a:extLst>
              <a:ext uri="{FF2B5EF4-FFF2-40B4-BE49-F238E27FC236}">
                <a16:creationId xmlns:a16="http://schemas.microsoft.com/office/drawing/2014/main" id="{20F7ED19-9C14-424B-BCCD-EB9060FF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6043" y="3074579"/>
            <a:ext cx="540000" cy="540000"/>
          </a:xfrm>
          <a:prstGeom prst="rect">
            <a:avLst/>
          </a:prstGeom>
        </p:spPr>
      </p:pic>
      <p:pic>
        <p:nvPicPr>
          <p:cNvPr id="6" name="Grafik 5" descr="Laubbaum">
            <a:extLst>
              <a:ext uri="{FF2B5EF4-FFF2-40B4-BE49-F238E27FC236}">
                <a16:creationId xmlns:a16="http://schemas.microsoft.com/office/drawing/2014/main" id="{76754C0D-98A7-4E55-B23A-A705278B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8728" y="2355941"/>
            <a:ext cx="540000" cy="5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9F3F4A-C6D4-41B2-B1CD-9AAC4FCFE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006951" y="2250198"/>
            <a:ext cx="431719" cy="720000"/>
          </a:xfrm>
          <a:prstGeom prst="rect">
            <a:avLst/>
          </a:prstGeom>
        </p:spPr>
      </p:pic>
      <p:pic>
        <p:nvPicPr>
          <p:cNvPr id="8" name="Grafik 7" descr="Laubbaum">
            <a:extLst>
              <a:ext uri="{FF2B5EF4-FFF2-40B4-BE49-F238E27FC236}">
                <a16:creationId xmlns:a16="http://schemas.microsoft.com/office/drawing/2014/main" id="{734F3BD8-6A47-40EF-9D55-03079BA62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8728" y="3068065"/>
            <a:ext cx="540000" cy="5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CDB2D5-3EC4-4786-B122-747BC4BBC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69205" y="2949819"/>
            <a:ext cx="431719" cy="720000"/>
          </a:xfrm>
          <a:prstGeom prst="rect">
            <a:avLst/>
          </a:prstGeom>
        </p:spPr>
      </p:pic>
      <p:pic>
        <p:nvPicPr>
          <p:cNvPr id="10" name="Grafik 9" descr="Recycling">
            <a:extLst>
              <a:ext uri="{FF2B5EF4-FFF2-40B4-BE49-F238E27FC236}">
                <a16:creationId xmlns:a16="http://schemas.microsoft.com/office/drawing/2014/main" id="{ED253872-075B-4233-84E8-45707CE2C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6043" y="3782564"/>
            <a:ext cx="540000" cy="5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3210156-E8EB-4EF4-8C86-8C63894E1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89525" y="3661189"/>
            <a:ext cx="431719" cy="720000"/>
          </a:xfrm>
          <a:prstGeom prst="rect">
            <a:avLst/>
          </a:prstGeom>
        </p:spPr>
      </p:pic>
      <p:pic>
        <p:nvPicPr>
          <p:cNvPr id="12" name="Grafik 11" descr="Laubbaum">
            <a:extLst>
              <a:ext uri="{FF2B5EF4-FFF2-40B4-BE49-F238E27FC236}">
                <a16:creationId xmlns:a16="http://schemas.microsoft.com/office/drawing/2014/main" id="{3B7E57B7-847C-4BB1-B74C-4266ADBE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8728" y="4533458"/>
            <a:ext cx="540000" cy="540000"/>
          </a:xfrm>
          <a:prstGeom prst="rect">
            <a:avLst/>
          </a:prstGeom>
        </p:spPr>
      </p:pic>
      <p:pic>
        <p:nvPicPr>
          <p:cNvPr id="13" name="Grafik 12" descr="Laubbaum">
            <a:extLst>
              <a:ext uri="{FF2B5EF4-FFF2-40B4-BE49-F238E27FC236}">
                <a16:creationId xmlns:a16="http://schemas.microsoft.com/office/drawing/2014/main" id="{BE0FA0D6-591C-40CA-9435-D50522EA7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7968" y="5243786"/>
            <a:ext cx="540000" cy="540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406E8FC-3DCA-4FFB-82A8-F665726F220C}"/>
              </a:ext>
            </a:extLst>
          </p:cNvPr>
          <p:cNvGrpSpPr/>
          <p:nvPr/>
        </p:nvGrpSpPr>
        <p:grpSpPr>
          <a:xfrm>
            <a:off x="2903037" y="6085833"/>
            <a:ext cx="11088834" cy="503360"/>
            <a:chOff x="588054" y="6085833"/>
            <a:chExt cx="11088834" cy="50336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7857CAF-43A7-4292-852C-52AAC5848E2A}"/>
                </a:ext>
              </a:extLst>
            </p:cNvPr>
            <p:cNvSpPr txBox="1"/>
            <p:nvPr/>
          </p:nvSpPr>
          <p:spPr>
            <a:xfrm>
              <a:off x="628218" y="6250072"/>
              <a:ext cx="11048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     Agricultural residues               Forest residues               Municipal waste and waste water</a:t>
              </a:r>
            </a:p>
          </p:txBody>
        </p:sp>
        <p:pic>
          <p:nvPicPr>
            <p:cNvPr id="16" name="Grafik 15" descr="Recycling">
              <a:extLst>
                <a:ext uri="{FF2B5EF4-FFF2-40B4-BE49-F238E27FC236}">
                  <a16:creationId xmlns:a16="http://schemas.microsoft.com/office/drawing/2014/main" id="{4B8567CB-A7B6-49BF-8443-608B15794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0886" y="6202457"/>
              <a:ext cx="365760" cy="36576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7393FA0-E75B-4B66-9E2B-BA724DDEF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88054" y="6085833"/>
              <a:ext cx="302598" cy="503360"/>
            </a:xfrm>
            <a:prstGeom prst="rect">
              <a:avLst/>
            </a:prstGeom>
          </p:spPr>
        </p:pic>
        <p:pic>
          <p:nvPicPr>
            <p:cNvPr id="18" name="Grafik 17" descr="Laubbaum">
              <a:extLst>
                <a:ext uri="{FF2B5EF4-FFF2-40B4-BE49-F238E27FC236}">
                  <a16:creationId xmlns:a16="http://schemas.microsoft.com/office/drawing/2014/main" id="{83C7853B-AB05-4DCC-8B08-7FA558273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89914" y="6186437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58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7A8E-28AC-4438-BBDE-4D5DA36AC6E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686463" cy="7943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949D44"/>
                </a:solidFill>
              </a:rPr>
              <a:t>Regions from Western and Southern Europe</a:t>
            </a:r>
            <a:endParaRPr lang="en-GB" dirty="0">
              <a:solidFill>
                <a:srgbClr val="949D44"/>
              </a:solidFill>
            </a:endParaRP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99023EBB-CDC4-4833-9389-6F7FDADE12D5}"/>
              </a:ext>
            </a:extLst>
          </p:cNvPr>
          <p:cNvGraphicFramePr>
            <a:graphicFrameLocks noGrp="1"/>
          </p:cNvGraphicFramePr>
          <p:nvPr/>
        </p:nvGraphicFramePr>
        <p:xfrm>
          <a:off x="620443" y="1243935"/>
          <a:ext cx="10904220" cy="4691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5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9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8762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Bioeconomy maturity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4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Bioeconomy strategy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4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Main feedstock </a:t>
                      </a:r>
                      <a:b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available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4000" marR="68580" marT="0" marB="0" anchor="ctr">
                    <a:solidFill>
                      <a:srgbClr val="949D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84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Andalusia (ES)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Medium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Yes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Bavaria (</a:t>
                      </a:r>
                      <a:r>
                        <a:rPr lang="en-GB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n-GB" sz="2400" dirty="0">
                          <a:effectLst/>
                        </a:rPr>
                        <a:t>)</a:t>
                      </a: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Very high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GB" sz="2400" dirty="0">
                          <a:effectLst/>
                        </a:rPr>
                        <a:t> development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42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Central Germany (DE)</a:t>
                      </a: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4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At national </a:t>
                      </a:r>
                      <a:br>
                        <a:rPr lang="en-GB" sz="2400" dirty="0">
                          <a:effectLst/>
                        </a:rPr>
                      </a:br>
                      <a:r>
                        <a:rPr lang="en-GB" sz="2400" dirty="0">
                          <a:effectLst/>
                        </a:rPr>
                        <a:t>level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4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Flanders (BE)</a:t>
                      </a: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Very high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11 Italian regions (IT)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</a:endParaRPr>
                    </a:p>
                  </a:txBody>
                  <a:tcPr marL="216000" marR="68580" marT="0" marB="0" anchor="ctr">
                    <a:solidFill>
                      <a:srgbClr val="949D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Medium </a:t>
                      </a:r>
                      <a:br>
                        <a:rPr lang="en-GB" sz="2400" dirty="0">
                          <a:effectLst/>
                        </a:rPr>
                      </a:br>
                      <a:r>
                        <a:rPr lang="en-GB" sz="2400" dirty="0">
                          <a:effectLst/>
                        </a:rPr>
                        <a:t>(in average)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At national </a:t>
                      </a:r>
                      <a:br>
                        <a:rPr lang="en-GB" sz="2400" dirty="0">
                          <a:effectLst/>
                        </a:rPr>
                      </a:br>
                      <a:r>
                        <a:rPr lang="en-GB" sz="2400" dirty="0">
                          <a:effectLst/>
                        </a:rPr>
                        <a:t>level</a:t>
                      </a:r>
                      <a:endParaRPr lang="en-GB" sz="24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40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400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C8A792-8E95-4F5A-A4AF-5355E6F658BE}"/>
              </a:ext>
            </a:extLst>
          </p:cNvPr>
          <p:cNvGrpSpPr/>
          <p:nvPr/>
        </p:nvGrpSpPr>
        <p:grpSpPr>
          <a:xfrm>
            <a:off x="8150218" y="2250198"/>
            <a:ext cx="432307" cy="3658965"/>
            <a:chOff x="8412612" y="2250198"/>
            <a:chExt cx="432307" cy="36589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C790B6F-C627-4262-9E75-B4B6A346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413200" y="2250198"/>
              <a:ext cx="431719" cy="72000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24EB83C9-BF15-4343-A9B0-F1F41DC95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412612" y="2997525"/>
              <a:ext cx="431719" cy="7200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F30F59AB-FF88-43DF-8532-F206A281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413200" y="3748650"/>
              <a:ext cx="431719" cy="720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27EC7E4-F274-4601-854C-81B155D2B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413200" y="4469842"/>
              <a:ext cx="431719" cy="72000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AAAA4D3-5803-43D6-93A8-F6155EC17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413200" y="5189163"/>
              <a:ext cx="431719" cy="720000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02A6317-F023-4A72-A039-7194D5C6761D}"/>
              </a:ext>
            </a:extLst>
          </p:cNvPr>
          <p:cNvGrpSpPr/>
          <p:nvPr/>
        </p:nvGrpSpPr>
        <p:grpSpPr>
          <a:xfrm>
            <a:off x="8738647" y="2355941"/>
            <a:ext cx="540760" cy="3483502"/>
            <a:chOff x="9128257" y="2355941"/>
            <a:chExt cx="540760" cy="3483502"/>
          </a:xfrm>
        </p:grpSpPr>
        <p:pic>
          <p:nvPicPr>
            <p:cNvPr id="11" name="Grafik 10" descr="Laubbaum">
              <a:extLst>
                <a:ext uri="{FF2B5EF4-FFF2-40B4-BE49-F238E27FC236}">
                  <a16:creationId xmlns:a16="http://schemas.microsoft.com/office/drawing/2014/main" id="{6359705A-C897-4EB4-8978-E1FE0983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9017" y="2355941"/>
              <a:ext cx="540000" cy="540000"/>
            </a:xfrm>
            <a:prstGeom prst="rect">
              <a:avLst/>
            </a:prstGeom>
          </p:spPr>
        </p:pic>
        <p:pic>
          <p:nvPicPr>
            <p:cNvPr id="12" name="Grafik 11" descr="Laubbaum">
              <a:extLst>
                <a:ext uri="{FF2B5EF4-FFF2-40B4-BE49-F238E27FC236}">
                  <a16:creationId xmlns:a16="http://schemas.microsoft.com/office/drawing/2014/main" id="{9985007D-8E8D-4C12-AB56-3CB096B6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9017" y="3115771"/>
              <a:ext cx="540000" cy="540000"/>
            </a:xfrm>
            <a:prstGeom prst="rect">
              <a:avLst/>
            </a:prstGeom>
          </p:spPr>
        </p:pic>
        <p:pic>
          <p:nvPicPr>
            <p:cNvPr id="13" name="Grafik 12" descr="Laubbaum">
              <a:extLst>
                <a:ext uri="{FF2B5EF4-FFF2-40B4-BE49-F238E27FC236}">
                  <a16:creationId xmlns:a16="http://schemas.microsoft.com/office/drawing/2014/main" id="{CD78CBFC-B0B1-4741-9703-3CE827EE2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9017" y="4565262"/>
              <a:ext cx="540000" cy="540000"/>
            </a:xfrm>
            <a:prstGeom prst="rect">
              <a:avLst/>
            </a:prstGeom>
          </p:spPr>
        </p:pic>
        <p:pic>
          <p:nvPicPr>
            <p:cNvPr id="14" name="Grafik 13" descr="Laubbaum">
              <a:extLst>
                <a:ext uri="{FF2B5EF4-FFF2-40B4-BE49-F238E27FC236}">
                  <a16:creationId xmlns:a16="http://schemas.microsoft.com/office/drawing/2014/main" id="{056717CD-2529-4E74-916B-E9830A001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8257" y="5299443"/>
              <a:ext cx="540000" cy="540000"/>
            </a:xfrm>
            <a:prstGeom prst="rect">
              <a:avLst/>
            </a:prstGeom>
          </p:spPr>
        </p:pic>
        <p:pic>
          <p:nvPicPr>
            <p:cNvPr id="15" name="Grafik 14" descr="Laubbaum">
              <a:extLst>
                <a:ext uri="{FF2B5EF4-FFF2-40B4-BE49-F238E27FC236}">
                  <a16:creationId xmlns:a16="http://schemas.microsoft.com/office/drawing/2014/main" id="{88D3E0C9-4377-46BA-86DF-839E96C0D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28257" y="3852025"/>
              <a:ext cx="540000" cy="5400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817BE59-49F6-4F98-B313-9808D4B433AE}"/>
              </a:ext>
            </a:extLst>
          </p:cNvPr>
          <p:cNvGrpSpPr/>
          <p:nvPr/>
        </p:nvGrpSpPr>
        <p:grpSpPr>
          <a:xfrm>
            <a:off x="9403836" y="3138187"/>
            <a:ext cx="540000" cy="2721753"/>
            <a:chOff x="9761642" y="3138187"/>
            <a:chExt cx="540000" cy="2721753"/>
          </a:xfrm>
        </p:grpSpPr>
        <p:pic>
          <p:nvPicPr>
            <p:cNvPr id="17" name="Grafik 16" descr="Recycling">
              <a:extLst>
                <a:ext uri="{FF2B5EF4-FFF2-40B4-BE49-F238E27FC236}">
                  <a16:creationId xmlns:a16="http://schemas.microsoft.com/office/drawing/2014/main" id="{7F0029F2-FE68-4BC0-B1A9-02722F07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1642" y="3138187"/>
              <a:ext cx="540000" cy="540000"/>
            </a:xfrm>
            <a:prstGeom prst="rect">
              <a:avLst/>
            </a:prstGeom>
          </p:spPr>
        </p:pic>
        <p:pic>
          <p:nvPicPr>
            <p:cNvPr id="18" name="Grafik 17" descr="Recycling">
              <a:extLst>
                <a:ext uri="{FF2B5EF4-FFF2-40B4-BE49-F238E27FC236}">
                  <a16:creationId xmlns:a16="http://schemas.microsoft.com/office/drawing/2014/main" id="{C38DE642-0FAE-483B-B95E-F8D45D1A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1642" y="3877976"/>
              <a:ext cx="540000" cy="540000"/>
            </a:xfrm>
            <a:prstGeom prst="rect">
              <a:avLst/>
            </a:prstGeom>
          </p:spPr>
        </p:pic>
        <p:pic>
          <p:nvPicPr>
            <p:cNvPr id="19" name="Grafik 18" descr="Recycling">
              <a:extLst>
                <a:ext uri="{FF2B5EF4-FFF2-40B4-BE49-F238E27FC236}">
                  <a16:creationId xmlns:a16="http://schemas.microsoft.com/office/drawing/2014/main" id="{FDC9822C-343F-4D9E-BA55-7B55EBAA0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1642" y="4581164"/>
              <a:ext cx="540000" cy="540000"/>
            </a:xfrm>
            <a:prstGeom prst="rect">
              <a:avLst/>
            </a:prstGeom>
          </p:spPr>
        </p:pic>
        <p:pic>
          <p:nvPicPr>
            <p:cNvPr id="20" name="Grafik 19" descr="Recycling">
              <a:extLst>
                <a:ext uri="{FF2B5EF4-FFF2-40B4-BE49-F238E27FC236}">
                  <a16:creationId xmlns:a16="http://schemas.microsoft.com/office/drawing/2014/main" id="{C6ACDC52-C66F-4FF6-86B9-B43DFFDC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1642" y="5319940"/>
              <a:ext cx="540000" cy="540000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097D9D2-4C26-4C7B-B542-EEA9493FFF00}"/>
              </a:ext>
            </a:extLst>
          </p:cNvPr>
          <p:cNvGrpSpPr/>
          <p:nvPr/>
        </p:nvGrpSpPr>
        <p:grpSpPr>
          <a:xfrm>
            <a:off x="10049763" y="2354472"/>
            <a:ext cx="540705" cy="3484971"/>
            <a:chOff x="10598400" y="2354472"/>
            <a:chExt cx="540705" cy="3484971"/>
          </a:xfrm>
        </p:grpSpPr>
        <p:pic>
          <p:nvPicPr>
            <p:cNvPr id="22" name="Grafik 21" descr="Angeln">
              <a:extLst>
                <a:ext uri="{FF2B5EF4-FFF2-40B4-BE49-F238E27FC236}">
                  <a16:creationId xmlns:a16="http://schemas.microsoft.com/office/drawing/2014/main" id="{EC86CB09-9D88-4E40-91FD-1EBC874E9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98400" y="2354472"/>
              <a:ext cx="540000" cy="540000"/>
            </a:xfrm>
            <a:prstGeom prst="rect">
              <a:avLst/>
            </a:prstGeom>
          </p:spPr>
        </p:pic>
        <p:pic>
          <p:nvPicPr>
            <p:cNvPr id="23" name="Grafik 22" descr="Angeln">
              <a:extLst>
                <a:ext uri="{FF2B5EF4-FFF2-40B4-BE49-F238E27FC236}">
                  <a16:creationId xmlns:a16="http://schemas.microsoft.com/office/drawing/2014/main" id="{D97CE4E6-3EB9-430B-97C8-63BBDAF36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98400" y="4557311"/>
              <a:ext cx="540000" cy="540000"/>
            </a:xfrm>
            <a:prstGeom prst="rect">
              <a:avLst/>
            </a:prstGeom>
          </p:spPr>
        </p:pic>
        <p:pic>
          <p:nvPicPr>
            <p:cNvPr id="24" name="Grafik 23" descr="Angeln">
              <a:extLst>
                <a:ext uri="{FF2B5EF4-FFF2-40B4-BE49-F238E27FC236}">
                  <a16:creationId xmlns:a16="http://schemas.microsoft.com/office/drawing/2014/main" id="{D0BCB040-12EC-49B4-B587-F4CEEB53E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99105" y="5299443"/>
              <a:ext cx="540000" cy="540000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92B8F98-6481-42A3-B6FF-E7E51960EA6D}"/>
              </a:ext>
            </a:extLst>
          </p:cNvPr>
          <p:cNvGrpSpPr/>
          <p:nvPr/>
        </p:nvGrpSpPr>
        <p:grpSpPr>
          <a:xfrm>
            <a:off x="10737108" y="2379953"/>
            <a:ext cx="541063" cy="3475392"/>
            <a:chOff x="10983600" y="2379953"/>
            <a:chExt cx="541063" cy="3475392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4E5B17C2-8C70-4188-B74A-E61A4F41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0984663" y="2379953"/>
              <a:ext cx="540000" cy="540000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5FF53E7-562B-495F-AB31-736E068F9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0983600" y="3119329"/>
              <a:ext cx="540000" cy="540000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8F2EA483-7596-46CB-A45D-2D8B67761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10984663" y="5315345"/>
              <a:ext cx="540000" cy="54000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525A0B8-2573-4506-BCB3-530D9F95F847}"/>
              </a:ext>
            </a:extLst>
          </p:cNvPr>
          <p:cNvGrpSpPr/>
          <p:nvPr/>
        </p:nvGrpSpPr>
        <p:grpSpPr>
          <a:xfrm>
            <a:off x="743041" y="6085833"/>
            <a:ext cx="11088834" cy="510608"/>
            <a:chOff x="588054" y="6085833"/>
            <a:chExt cx="11088834" cy="510608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8017CA8-DC63-48CD-8C38-A5DDE1A46010}"/>
                </a:ext>
              </a:extLst>
            </p:cNvPr>
            <p:cNvSpPr txBox="1"/>
            <p:nvPr/>
          </p:nvSpPr>
          <p:spPr>
            <a:xfrm>
              <a:off x="628218" y="6250072"/>
              <a:ext cx="11048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     Agricultural residues               Forest residues               Municipal waste and waste water                 Aquatic-based feedstock              Carbon dioxide</a:t>
              </a:r>
            </a:p>
          </p:txBody>
        </p:sp>
        <p:pic>
          <p:nvPicPr>
            <p:cNvPr id="31" name="Grafik 30" descr="Recycling">
              <a:extLst>
                <a:ext uri="{FF2B5EF4-FFF2-40B4-BE49-F238E27FC236}">
                  <a16:creationId xmlns:a16="http://schemas.microsoft.com/office/drawing/2014/main" id="{98F60F5F-0DDD-44C0-B103-28C74A5BC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50886" y="6202457"/>
              <a:ext cx="365760" cy="36576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49405A77-50EE-4648-A112-505F0194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88054" y="6085833"/>
              <a:ext cx="302598" cy="503360"/>
            </a:xfrm>
            <a:prstGeom prst="rect">
              <a:avLst/>
            </a:prstGeom>
          </p:spPr>
        </p:pic>
        <p:pic>
          <p:nvPicPr>
            <p:cNvPr id="33" name="Grafik 32" descr="Laubbaum">
              <a:extLst>
                <a:ext uri="{FF2B5EF4-FFF2-40B4-BE49-F238E27FC236}">
                  <a16:creationId xmlns:a16="http://schemas.microsoft.com/office/drawing/2014/main" id="{C1B38804-0B27-4601-87E0-0AD36CDE4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89914" y="6186437"/>
              <a:ext cx="365760" cy="365760"/>
            </a:xfrm>
            <a:prstGeom prst="rect">
              <a:avLst/>
            </a:prstGeom>
          </p:spPr>
        </p:pic>
        <p:pic>
          <p:nvPicPr>
            <p:cNvPr id="34" name="Grafik 33" descr="Angeln">
              <a:extLst>
                <a:ext uri="{FF2B5EF4-FFF2-40B4-BE49-F238E27FC236}">
                  <a16:creationId xmlns:a16="http://schemas.microsoft.com/office/drawing/2014/main" id="{7F9D24A3-8302-41FB-8917-9E3A1844A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81087" y="6167943"/>
              <a:ext cx="428498" cy="428498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E7C1356-1202-4815-9F90-099830698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9738306" y="6242475"/>
              <a:ext cx="276412" cy="276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3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A2D08ED-A0B4-4339-BE1B-CC4072549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contrast="20000"/>
          </a:blip>
          <a:srcRect r="68807"/>
          <a:stretch/>
        </p:blipFill>
        <p:spPr>
          <a:xfrm>
            <a:off x="386436" y="1969084"/>
            <a:ext cx="4004696" cy="438968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4609248-2BA5-4365-A846-3368AEE4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32" y="134273"/>
            <a:ext cx="10515600" cy="1576387"/>
          </a:xfrm>
        </p:spPr>
        <p:txBody>
          <a:bodyPr/>
          <a:lstStyle/>
          <a:p>
            <a:r>
              <a:rPr lang="en-GB" dirty="0"/>
              <a:t>Bioeconomy strategy “by consensus”</a:t>
            </a: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031881B4-4759-4203-B4ED-B67718300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31303" t="40" r="36594" b="-42"/>
          <a:stretch/>
        </p:blipFill>
        <p:spPr>
          <a:xfrm>
            <a:off x="3760048" y="1969085"/>
            <a:ext cx="4121491" cy="4389684"/>
          </a:xfrm>
          <a:prstGeom prst="rect">
            <a:avLst/>
          </a:prstGeom>
        </p:spPr>
      </p:pic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7D125CF0-8805-4C32-AFD4-EECBD8B9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63406"/>
          <a:stretch/>
        </p:blipFill>
        <p:spPr>
          <a:xfrm>
            <a:off x="7227148" y="1969084"/>
            <a:ext cx="4698152" cy="4389686"/>
          </a:xfrm>
          <a:prstGeom prst="rect">
            <a:avLst/>
          </a:prstGeom>
        </p:spPr>
      </p:pic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16089FAA-5651-4C05-AC8D-A55104850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71733" r="62347"/>
          <a:stretch/>
        </p:blipFill>
        <p:spPr>
          <a:xfrm>
            <a:off x="386436" y="5117936"/>
            <a:ext cx="4834027" cy="12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9BD62966-9FE5-49B1-9F2D-FACCA172ECF2}"/>
              </a:ext>
            </a:extLst>
          </p:cNvPr>
          <p:cNvGrpSpPr/>
          <p:nvPr/>
        </p:nvGrpSpPr>
        <p:grpSpPr>
          <a:xfrm>
            <a:off x="311618" y="1414942"/>
            <a:ext cx="5104546" cy="935112"/>
            <a:chOff x="428960" y="1491973"/>
            <a:chExt cx="5104546" cy="935112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3AB8E0DF-85BA-448C-BE86-0D13AC80C9FE}"/>
                </a:ext>
              </a:extLst>
            </p:cNvPr>
            <p:cNvSpPr/>
            <p:nvPr/>
          </p:nvSpPr>
          <p:spPr>
            <a:xfrm>
              <a:off x="428960" y="1491973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chemeClr val="tx1">
                <a:lumMod val="50000"/>
                <a:lumOff val="5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ángulo: esquinas redondeadas 4">
              <a:extLst>
                <a:ext uri="{FF2B5EF4-FFF2-40B4-BE49-F238E27FC236}">
                  <a16:creationId xmlns:a16="http://schemas.microsoft.com/office/drawing/2014/main" id="{FCA811F6-784A-4B3C-8F7E-3C63583424BD}"/>
                </a:ext>
              </a:extLst>
            </p:cNvPr>
            <p:cNvSpPr txBox="1"/>
            <p:nvPr/>
          </p:nvSpPr>
          <p:spPr>
            <a:xfrm>
              <a:off x="486632" y="1518266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bg1"/>
                  </a:solidFill>
                </a:rPr>
                <a:t>Need of increasing capacity of regional/local policy makers and stakeholders to structure their </a:t>
              </a:r>
              <a:r>
                <a:rPr lang="en-US" sz="1600" kern="1200" dirty="0" err="1">
                  <a:solidFill>
                    <a:schemeClr val="bg1"/>
                  </a:solidFill>
                </a:rPr>
                <a:t>bioeconomy</a:t>
              </a:r>
              <a:r>
                <a:rPr lang="en-US" sz="1600" kern="1200" dirty="0">
                  <a:solidFill>
                    <a:schemeClr val="bg1"/>
                  </a:solidFill>
                </a:rPr>
                <a:t> </a:t>
              </a:r>
              <a:endParaRPr lang="es-ES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50B96BBA-E084-473A-9182-0DA3ED2FEC6F}"/>
                </a:ext>
              </a:extLst>
            </p:cNvPr>
            <p:cNvSpPr/>
            <p:nvPr/>
          </p:nvSpPr>
          <p:spPr>
            <a:xfrm>
              <a:off x="4599121" y="1600699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26" name="Picture 2" descr="Resultado de imagen de candado icon transparent">
              <a:extLst>
                <a:ext uri="{FF2B5EF4-FFF2-40B4-BE49-F238E27FC236}">
                  <a16:creationId xmlns:a16="http://schemas.microsoft.com/office/drawing/2014/main" id="{E5B18752-909B-4754-BB63-9045A1C45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113" y="1684030"/>
              <a:ext cx="600134" cy="600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12010013-1BFE-48D1-883D-44E23B33A481}"/>
              </a:ext>
            </a:extLst>
          </p:cNvPr>
          <p:cNvGrpSpPr/>
          <p:nvPr/>
        </p:nvGrpSpPr>
        <p:grpSpPr>
          <a:xfrm>
            <a:off x="319689" y="2458780"/>
            <a:ext cx="5104546" cy="935112"/>
            <a:chOff x="428960" y="1491973"/>
            <a:chExt cx="5104546" cy="935112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49ED57B2-4901-465E-BBF2-9B06901D85B6}"/>
                </a:ext>
              </a:extLst>
            </p:cNvPr>
            <p:cNvSpPr/>
            <p:nvPr/>
          </p:nvSpPr>
          <p:spPr>
            <a:xfrm>
              <a:off x="428960" y="1491973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ángulo: esquinas redondeadas 4">
              <a:extLst>
                <a:ext uri="{FF2B5EF4-FFF2-40B4-BE49-F238E27FC236}">
                  <a16:creationId xmlns:a16="http://schemas.microsoft.com/office/drawing/2014/main" id="{30688D63-CD63-46AA-A6D3-FED4ABD39E38}"/>
                </a:ext>
              </a:extLst>
            </p:cNvPr>
            <p:cNvSpPr txBox="1"/>
            <p:nvPr/>
          </p:nvSpPr>
          <p:spPr>
            <a:xfrm>
              <a:off x="486632" y="1518266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Lacking of adequate knowledge, best practice exchange and networking within and </a:t>
              </a:r>
              <a:r>
                <a:rPr lang="en-US" sz="1600" dirty="0" err="1">
                  <a:solidFill>
                    <a:schemeClr val="bg1"/>
                  </a:solidFill>
                </a:rPr>
                <a:t>mong</a:t>
              </a:r>
              <a:r>
                <a:rPr lang="en-US" sz="1600" dirty="0">
                  <a:solidFill>
                    <a:schemeClr val="bg1"/>
                  </a:solidFill>
                </a:rPr>
                <a:t> regions</a:t>
              </a: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92A54895-D22A-42A7-BFCF-86BD6117B280}"/>
                </a:ext>
              </a:extLst>
            </p:cNvPr>
            <p:cNvSpPr/>
            <p:nvPr/>
          </p:nvSpPr>
          <p:spPr>
            <a:xfrm>
              <a:off x="4599121" y="1600699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7" name="Picture 2" descr="Resultado de imagen de candado icon transparent">
              <a:extLst>
                <a:ext uri="{FF2B5EF4-FFF2-40B4-BE49-F238E27FC236}">
                  <a16:creationId xmlns:a16="http://schemas.microsoft.com/office/drawing/2014/main" id="{B066EEB4-775D-49FA-A72B-EC7F9F20F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113" y="1684030"/>
              <a:ext cx="600134" cy="600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D96C817-632B-45FD-ACDE-269B52387A99}"/>
              </a:ext>
            </a:extLst>
          </p:cNvPr>
          <p:cNvGrpSpPr/>
          <p:nvPr/>
        </p:nvGrpSpPr>
        <p:grpSpPr>
          <a:xfrm>
            <a:off x="319689" y="3502618"/>
            <a:ext cx="5104546" cy="935112"/>
            <a:chOff x="428960" y="1491973"/>
            <a:chExt cx="5104546" cy="935112"/>
          </a:xfrm>
        </p:grpSpPr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53C5112B-8946-4100-BF36-468F71736543}"/>
                </a:ext>
              </a:extLst>
            </p:cNvPr>
            <p:cNvSpPr/>
            <p:nvPr/>
          </p:nvSpPr>
          <p:spPr>
            <a:xfrm>
              <a:off x="428960" y="1491973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ectángulo: esquinas redondeadas 4">
              <a:extLst>
                <a:ext uri="{FF2B5EF4-FFF2-40B4-BE49-F238E27FC236}">
                  <a16:creationId xmlns:a16="http://schemas.microsoft.com/office/drawing/2014/main" id="{2596E1EA-548B-41FE-86AC-189C1D563C8A}"/>
                </a:ext>
              </a:extLst>
            </p:cNvPr>
            <p:cNvSpPr txBox="1"/>
            <p:nvPr/>
          </p:nvSpPr>
          <p:spPr>
            <a:xfrm>
              <a:off x="486632" y="1518266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Need of improving the capacity of policy makers and stakeholders to make informed decisions, based on a thorough knowledge.</a:t>
              </a: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536CC771-2C65-4406-8846-2B8E291A356C}"/>
                </a:ext>
              </a:extLst>
            </p:cNvPr>
            <p:cNvSpPr/>
            <p:nvPr/>
          </p:nvSpPr>
          <p:spPr>
            <a:xfrm>
              <a:off x="4599121" y="1600699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2" name="Picture 2" descr="Resultado de imagen de candado icon transparent">
              <a:extLst>
                <a:ext uri="{FF2B5EF4-FFF2-40B4-BE49-F238E27FC236}">
                  <a16:creationId xmlns:a16="http://schemas.microsoft.com/office/drawing/2014/main" id="{21E02FD2-5F76-4499-A758-3B3349B7F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113" y="1684030"/>
              <a:ext cx="600134" cy="600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4F555D5-0441-405E-A81B-7C0BAAB63D07}"/>
              </a:ext>
            </a:extLst>
          </p:cNvPr>
          <p:cNvGrpSpPr/>
          <p:nvPr/>
        </p:nvGrpSpPr>
        <p:grpSpPr>
          <a:xfrm>
            <a:off x="311618" y="4580894"/>
            <a:ext cx="5104546" cy="935112"/>
            <a:chOff x="428960" y="1491973"/>
            <a:chExt cx="5104546" cy="935112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CD5F0A20-DD41-4012-AC7B-8B0036F3286D}"/>
                </a:ext>
              </a:extLst>
            </p:cNvPr>
            <p:cNvSpPr/>
            <p:nvPr/>
          </p:nvSpPr>
          <p:spPr>
            <a:xfrm>
              <a:off x="428960" y="1491973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chemeClr val="tx1">
                <a:lumMod val="50000"/>
                <a:lumOff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ángulo: esquinas redondeadas 4">
              <a:extLst>
                <a:ext uri="{FF2B5EF4-FFF2-40B4-BE49-F238E27FC236}">
                  <a16:creationId xmlns:a16="http://schemas.microsoft.com/office/drawing/2014/main" id="{8354CE4F-6D30-4905-A65D-4997BF391E2B}"/>
                </a:ext>
              </a:extLst>
            </p:cNvPr>
            <p:cNvSpPr txBox="1"/>
            <p:nvPr/>
          </p:nvSpPr>
          <p:spPr>
            <a:xfrm>
              <a:off x="486632" y="1518266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Need of ambitious regional strategies and roadmaps which lead to regional bio-based sectors: sustainable, inclusive and adapted to local assets and conditions</a:t>
              </a:r>
            </a:p>
          </p:txBody>
        </p:sp>
        <p:sp>
          <p:nvSpPr>
            <p:cNvPr id="56" name="Rectángulo: esquinas redondeadas 55">
              <a:extLst>
                <a:ext uri="{FF2B5EF4-FFF2-40B4-BE49-F238E27FC236}">
                  <a16:creationId xmlns:a16="http://schemas.microsoft.com/office/drawing/2014/main" id="{EAF7751B-93CD-438A-B5AC-4C645E9D133E}"/>
                </a:ext>
              </a:extLst>
            </p:cNvPr>
            <p:cNvSpPr/>
            <p:nvPr/>
          </p:nvSpPr>
          <p:spPr>
            <a:xfrm>
              <a:off x="4599121" y="1600699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7" name="Picture 2" descr="Resultado de imagen de candado icon transparent">
              <a:extLst>
                <a:ext uri="{FF2B5EF4-FFF2-40B4-BE49-F238E27FC236}">
                  <a16:creationId xmlns:a16="http://schemas.microsoft.com/office/drawing/2014/main" id="{AFC5B849-BF91-458D-9A3B-5FA47F75B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113" y="1684030"/>
              <a:ext cx="600134" cy="600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38539999-EE6D-478D-9763-70F2CBDF75E5}"/>
              </a:ext>
            </a:extLst>
          </p:cNvPr>
          <p:cNvGrpSpPr/>
          <p:nvPr/>
        </p:nvGrpSpPr>
        <p:grpSpPr>
          <a:xfrm>
            <a:off x="311618" y="5653297"/>
            <a:ext cx="5104546" cy="935112"/>
            <a:chOff x="428960" y="1491973"/>
            <a:chExt cx="5104546" cy="935112"/>
          </a:xfrm>
          <a:solidFill>
            <a:srgbClr val="FF0000"/>
          </a:solidFill>
        </p:grpSpPr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98CD01FE-673C-46F2-BE6B-7F8ECFE9B5F2}"/>
                </a:ext>
              </a:extLst>
            </p:cNvPr>
            <p:cNvSpPr/>
            <p:nvPr/>
          </p:nvSpPr>
          <p:spPr>
            <a:xfrm>
              <a:off x="428960" y="1491973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tángulo: esquinas redondeadas 4">
              <a:extLst>
                <a:ext uri="{FF2B5EF4-FFF2-40B4-BE49-F238E27FC236}">
                  <a16:creationId xmlns:a16="http://schemas.microsoft.com/office/drawing/2014/main" id="{E1AA5D79-55E5-42C5-AB7B-A059EBDB130E}"/>
                </a:ext>
              </a:extLst>
            </p:cNvPr>
            <p:cNvSpPr txBox="1"/>
            <p:nvPr/>
          </p:nvSpPr>
          <p:spPr>
            <a:xfrm>
              <a:off x="486632" y="1518266"/>
              <a:ext cx="4066864" cy="8023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Need of enhancing research and innovation capacities, and appropriate transfer of research results to regional/local stakeholders.</a:t>
              </a:r>
            </a:p>
          </p:txBody>
        </p:sp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00D823DD-971A-4B80-95E3-A5B5F7CA15B0}"/>
                </a:ext>
              </a:extLst>
            </p:cNvPr>
            <p:cNvSpPr/>
            <p:nvPr/>
          </p:nvSpPr>
          <p:spPr>
            <a:xfrm>
              <a:off x="4599121" y="1600699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2" name="Picture 2" descr="Resultado de imagen de candado icon transparent">
              <a:extLst>
                <a:ext uri="{FF2B5EF4-FFF2-40B4-BE49-F238E27FC236}">
                  <a16:creationId xmlns:a16="http://schemas.microsoft.com/office/drawing/2014/main" id="{DD0B0589-17AD-401B-B0AE-0238CF927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113" y="1684030"/>
              <a:ext cx="600134" cy="600134"/>
            </a:xfrm>
            <a:prstGeom prst="rect">
              <a:avLst/>
            </a:prstGeom>
            <a:noFill/>
          </p:spPr>
        </p:pic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23DE9196-044B-4E9D-9459-A6FD3CC4B62C}"/>
              </a:ext>
            </a:extLst>
          </p:cNvPr>
          <p:cNvGrpSpPr/>
          <p:nvPr/>
        </p:nvGrpSpPr>
        <p:grpSpPr>
          <a:xfrm>
            <a:off x="6411913" y="1372519"/>
            <a:ext cx="5522336" cy="935112"/>
            <a:chOff x="6650428" y="1491947"/>
            <a:chExt cx="5154832" cy="935112"/>
          </a:xfrm>
        </p:grpSpPr>
        <p:sp>
          <p:nvSpPr>
            <p:cNvPr id="89" name="Rectángulo: esquinas redondeadas 88">
              <a:extLst>
                <a:ext uri="{FF2B5EF4-FFF2-40B4-BE49-F238E27FC236}">
                  <a16:creationId xmlns:a16="http://schemas.microsoft.com/office/drawing/2014/main" id="{CC5D8EC0-9D58-4A60-81DB-041EE896CFB2}"/>
                </a:ext>
              </a:extLst>
            </p:cNvPr>
            <p:cNvSpPr/>
            <p:nvPr/>
          </p:nvSpPr>
          <p:spPr>
            <a:xfrm>
              <a:off x="6650428" y="1491947"/>
              <a:ext cx="5104550" cy="935112"/>
            </a:xfrm>
            <a:prstGeom prst="roundRect">
              <a:avLst>
                <a:gd name="adj" fmla="val 10500"/>
              </a:avLst>
            </a:prstGeom>
            <a:solidFill>
              <a:srgbClr val="919C4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ectángulo: esquinas redondeadas 4">
              <a:extLst>
                <a:ext uri="{FF2B5EF4-FFF2-40B4-BE49-F238E27FC236}">
                  <a16:creationId xmlns:a16="http://schemas.microsoft.com/office/drawing/2014/main" id="{A7A4B6FA-FBB7-41BF-9642-36A6F58E1FB4}"/>
                </a:ext>
              </a:extLst>
            </p:cNvPr>
            <p:cNvSpPr txBox="1"/>
            <p:nvPr/>
          </p:nvSpPr>
          <p:spPr>
            <a:xfrm>
              <a:off x="7516661" y="1567394"/>
              <a:ext cx="4288599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en-US" sz="1400" dirty="0">
                  <a:solidFill>
                    <a:schemeClr val="bg1"/>
                  </a:solidFill>
                </a:rPr>
                <a:t>A set of </a:t>
              </a:r>
              <a:r>
                <a:rPr lang="en-US" sz="1400" b="1" dirty="0">
                  <a:solidFill>
                    <a:schemeClr val="bg1"/>
                  </a:solidFill>
                </a:rPr>
                <a:t>best practices examples </a:t>
              </a:r>
              <a:r>
                <a:rPr lang="en-US" sz="1400" dirty="0">
                  <a:solidFill>
                    <a:schemeClr val="bg1"/>
                  </a:solidFill>
                </a:rPr>
                <a:t>on how these solutions have been successfully deployed in Europe (and beyond) will accompany the </a:t>
              </a:r>
              <a:r>
                <a:rPr lang="en-US" sz="1400" b="1" dirty="0">
                  <a:solidFill>
                    <a:schemeClr val="bg1"/>
                  </a:solidFill>
                </a:rPr>
                <a:t>catalogue</a:t>
              </a:r>
              <a:r>
                <a:rPr lang="en-US" sz="1400" dirty="0">
                  <a:solidFill>
                    <a:schemeClr val="bg1"/>
                  </a:solidFill>
                </a:rPr>
                <a:t>, to </a:t>
              </a:r>
              <a:r>
                <a:rPr lang="en-US" sz="1400" b="1" dirty="0">
                  <a:solidFill>
                    <a:schemeClr val="bg1"/>
                  </a:solidFill>
                </a:rPr>
                <a:t>motivate</a:t>
              </a:r>
              <a:r>
                <a:rPr lang="en-US" sz="1400" dirty="0">
                  <a:solidFill>
                    <a:schemeClr val="bg1"/>
                  </a:solidFill>
                </a:rPr>
                <a:t> and </a:t>
              </a:r>
              <a:r>
                <a:rPr lang="en-US" sz="1400" b="1" dirty="0">
                  <a:solidFill>
                    <a:schemeClr val="bg1"/>
                  </a:solidFill>
                </a:rPr>
                <a:t>guide</a:t>
              </a:r>
              <a:r>
                <a:rPr lang="en-US" sz="1400" dirty="0">
                  <a:solidFill>
                    <a:schemeClr val="bg1"/>
                  </a:solidFill>
                </a:rPr>
                <a:t> regions interested in replicating those experiences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ángulo: esquinas redondeadas 90">
              <a:extLst>
                <a:ext uri="{FF2B5EF4-FFF2-40B4-BE49-F238E27FC236}">
                  <a16:creationId xmlns:a16="http://schemas.microsoft.com/office/drawing/2014/main" id="{EE285B61-56FD-4A3F-B94D-E1128D608387}"/>
                </a:ext>
              </a:extLst>
            </p:cNvPr>
            <p:cNvSpPr/>
            <p:nvPr/>
          </p:nvSpPr>
          <p:spPr>
            <a:xfrm>
              <a:off x="6753721" y="1586188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042" name="Picture 18" descr="Imagen relacionada">
              <a:extLst>
                <a:ext uri="{FF2B5EF4-FFF2-40B4-BE49-F238E27FC236}">
                  <a16:creationId xmlns:a16="http://schemas.microsoft.com/office/drawing/2014/main" id="{D93C562C-C193-411C-9C99-BC39FF567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6804002" y="1675852"/>
              <a:ext cx="615973" cy="61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2F7A14F8-EDC8-47F7-B43E-DF7DB6B9D145}"/>
              </a:ext>
            </a:extLst>
          </p:cNvPr>
          <p:cNvGrpSpPr/>
          <p:nvPr/>
        </p:nvGrpSpPr>
        <p:grpSpPr>
          <a:xfrm>
            <a:off x="6411913" y="2443122"/>
            <a:ext cx="5468469" cy="935112"/>
            <a:chOff x="6650423" y="1491947"/>
            <a:chExt cx="5104546" cy="935112"/>
          </a:xfrm>
        </p:grpSpPr>
        <p:sp>
          <p:nvSpPr>
            <p:cNvPr id="135" name="Rectángulo: esquinas redondeadas 134">
              <a:extLst>
                <a:ext uri="{FF2B5EF4-FFF2-40B4-BE49-F238E27FC236}">
                  <a16:creationId xmlns:a16="http://schemas.microsoft.com/office/drawing/2014/main" id="{1B6FB37D-0EF1-465E-ADE5-8AF1D8F97074}"/>
                </a:ext>
              </a:extLst>
            </p:cNvPr>
            <p:cNvSpPr/>
            <p:nvPr/>
          </p:nvSpPr>
          <p:spPr>
            <a:xfrm>
              <a:off x="6650423" y="1491947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6" name="Rectángulo: esquinas redondeadas 4">
              <a:extLst>
                <a:ext uri="{FF2B5EF4-FFF2-40B4-BE49-F238E27FC236}">
                  <a16:creationId xmlns:a16="http://schemas.microsoft.com/office/drawing/2014/main" id="{67DBEAD9-9DC2-48E4-B32D-C460AFFBBA8E}"/>
                </a:ext>
              </a:extLst>
            </p:cNvPr>
            <p:cNvSpPr txBox="1"/>
            <p:nvPr/>
          </p:nvSpPr>
          <p:spPr>
            <a:xfrm>
              <a:off x="7516655" y="1567394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fontAlgn="ctr"/>
              <a:r>
                <a:rPr lang="es-ES" sz="1500" b="1" dirty="0">
                  <a:solidFill>
                    <a:schemeClr val="bg1"/>
                  </a:solidFill>
                </a:rPr>
                <a:t>10 </a:t>
              </a:r>
              <a:r>
                <a:rPr lang="es-ES" sz="1500" b="1" dirty="0" err="1">
                  <a:solidFill>
                    <a:schemeClr val="bg1"/>
                  </a:solidFill>
                </a:rPr>
                <a:t>cross-visits</a:t>
              </a:r>
              <a:r>
                <a:rPr lang="es-ES" sz="1500" b="1" dirty="0">
                  <a:solidFill>
                    <a:schemeClr val="bg1"/>
                  </a:solidFill>
                </a:rPr>
                <a:t> </a:t>
              </a:r>
              <a:r>
                <a:rPr lang="es-ES" sz="1500" dirty="0" err="1">
                  <a:solidFill>
                    <a:schemeClr val="bg1"/>
                  </a:solidFill>
                </a:rPr>
                <a:t>to</a:t>
              </a:r>
              <a:r>
                <a:rPr lang="es-ES" sz="1500" dirty="0">
                  <a:solidFill>
                    <a:schemeClr val="bg1"/>
                  </a:solidFill>
                </a:rPr>
                <a:t> i</a:t>
              </a:r>
              <a:r>
                <a:rPr lang="en-US" sz="1500" dirty="0" err="1">
                  <a:solidFill>
                    <a:schemeClr val="bg1"/>
                  </a:solidFill>
                </a:rPr>
                <a:t>dentify</a:t>
              </a:r>
              <a:r>
                <a:rPr lang="en-US" sz="1500" dirty="0">
                  <a:solidFill>
                    <a:schemeClr val="bg1"/>
                  </a:solidFill>
                </a:rPr>
                <a:t> and categorize current </a:t>
              </a:r>
              <a:r>
                <a:rPr lang="en-US" sz="1500" b="1" dirty="0">
                  <a:solidFill>
                    <a:schemeClr val="bg1"/>
                  </a:solidFill>
                </a:rPr>
                <a:t>best practices </a:t>
              </a:r>
              <a:r>
                <a:rPr lang="en-US" sz="1500" dirty="0">
                  <a:solidFill>
                    <a:schemeClr val="bg1"/>
                  </a:solidFill>
                </a:rPr>
                <a:t>in a broad range of host regions, as well as </a:t>
              </a:r>
              <a:r>
                <a:rPr lang="en-US" sz="1500" b="1" dirty="0">
                  <a:solidFill>
                    <a:schemeClr val="bg1"/>
                  </a:solidFill>
                </a:rPr>
                <a:t>relevant innovations</a:t>
              </a:r>
              <a:r>
                <a:rPr lang="en-US" sz="1500" dirty="0">
                  <a:solidFill>
                    <a:schemeClr val="bg1"/>
                  </a:solidFill>
                </a:rPr>
                <a:t>, </a:t>
              </a:r>
              <a:r>
                <a:rPr lang="en-US" sz="1500" b="1" dirty="0">
                  <a:solidFill>
                    <a:schemeClr val="bg1"/>
                  </a:solidFill>
                </a:rPr>
                <a:t>technologies, barriers</a:t>
              </a:r>
              <a:r>
                <a:rPr lang="en-US" sz="1500" dirty="0">
                  <a:solidFill>
                    <a:schemeClr val="bg1"/>
                  </a:solidFill>
                </a:rPr>
                <a:t> and </a:t>
              </a:r>
              <a:r>
                <a:rPr lang="en-US" sz="1500" b="1" dirty="0">
                  <a:solidFill>
                    <a:schemeClr val="bg1"/>
                  </a:solidFill>
                </a:rPr>
                <a:t>knowledge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137" name="Rectángulo: esquinas redondeadas 136">
              <a:extLst>
                <a:ext uri="{FF2B5EF4-FFF2-40B4-BE49-F238E27FC236}">
                  <a16:creationId xmlns:a16="http://schemas.microsoft.com/office/drawing/2014/main" id="{16FC3FAF-EA1E-4F2F-9230-392C90C5783C}"/>
                </a:ext>
              </a:extLst>
            </p:cNvPr>
            <p:cNvSpPr/>
            <p:nvPr/>
          </p:nvSpPr>
          <p:spPr>
            <a:xfrm>
              <a:off x="6753720" y="1586188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8" name="Picture 18" descr="Imagen relacionada">
              <a:extLst>
                <a:ext uri="{FF2B5EF4-FFF2-40B4-BE49-F238E27FC236}">
                  <a16:creationId xmlns:a16="http://schemas.microsoft.com/office/drawing/2014/main" id="{63287053-4867-4BA2-9597-27B2DD174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6804002" y="1675852"/>
              <a:ext cx="615973" cy="61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9" name="Grupo 138">
            <a:extLst>
              <a:ext uri="{FF2B5EF4-FFF2-40B4-BE49-F238E27FC236}">
                <a16:creationId xmlns:a16="http://schemas.microsoft.com/office/drawing/2014/main" id="{1307C19B-E9DA-4598-ACA4-5AEB6D45B76D}"/>
              </a:ext>
            </a:extLst>
          </p:cNvPr>
          <p:cNvGrpSpPr/>
          <p:nvPr/>
        </p:nvGrpSpPr>
        <p:grpSpPr>
          <a:xfrm>
            <a:off x="6411913" y="3486514"/>
            <a:ext cx="5468469" cy="935112"/>
            <a:chOff x="6650423" y="1491947"/>
            <a:chExt cx="5104546" cy="935112"/>
          </a:xfrm>
        </p:grpSpPr>
        <p:sp>
          <p:nvSpPr>
            <p:cNvPr id="140" name="Rectángulo: esquinas redondeadas 139">
              <a:extLst>
                <a:ext uri="{FF2B5EF4-FFF2-40B4-BE49-F238E27FC236}">
                  <a16:creationId xmlns:a16="http://schemas.microsoft.com/office/drawing/2014/main" id="{7FCD5878-4EBF-4585-AC84-028FAB585052}"/>
                </a:ext>
              </a:extLst>
            </p:cNvPr>
            <p:cNvSpPr/>
            <p:nvPr/>
          </p:nvSpPr>
          <p:spPr>
            <a:xfrm>
              <a:off x="6650423" y="1491947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rgbClr val="919C4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1" name="Rectángulo: esquinas redondeadas 4">
              <a:extLst>
                <a:ext uri="{FF2B5EF4-FFF2-40B4-BE49-F238E27FC236}">
                  <a16:creationId xmlns:a16="http://schemas.microsoft.com/office/drawing/2014/main" id="{1B90B074-CA74-498D-8EF1-64E3F30AA051}"/>
                </a:ext>
              </a:extLst>
            </p:cNvPr>
            <p:cNvSpPr txBox="1"/>
            <p:nvPr/>
          </p:nvSpPr>
          <p:spPr>
            <a:xfrm>
              <a:off x="7516655" y="1567394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en-US" sz="1600" b="1" dirty="0">
                  <a:solidFill>
                    <a:schemeClr val="bg1"/>
                  </a:solidFill>
                </a:rPr>
                <a:t>Inventory</a:t>
              </a:r>
              <a:r>
                <a:rPr lang="en-US" sz="1600" dirty="0">
                  <a:solidFill>
                    <a:schemeClr val="bg1"/>
                  </a:solidFill>
                </a:rPr>
                <a:t> of most important </a:t>
              </a:r>
              <a:r>
                <a:rPr lang="en-US" sz="1600" b="1" dirty="0">
                  <a:solidFill>
                    <a:schemeClr val="bg1"/>
                  </a:solidFill>
                </a:rPr>
                <a:t>existing tools </a:t>
              </a:r>
              <a:r>
                <a:rPr lang="en-US" sz="1600" dirty="0">
                  <a:solidFill>
                    <a:schemeClr val="bg1"/>
                  </a:solidFill>
                </a:rPr>
                <a:t>for supporting the analysis of different aspects of a regional </a:t>
              </a:r>
              <a:r>
                <a:rPr lang="en-US" sz="1600" dirty="0" err="1">
                  <a:solidFill>
                    <a:schemeClr val="bg1"/>
                  </a:solidFill>
                </a:rPr>
                <a:t>bioeconomy</a:t>
              </a:r>
              <a:r>
                <a:rPr lang="en-US" sz="16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42" name="Rectángulo: esquinas redondeadas 141">
              <a:extLst>
                <a:ext uri="{FF2B5EF4-FFF2-40B4-BE49-F238E27FC236}">
                  <a16:creationId xmlns:a16="http://schemas.microsoft.com/office/drawing/2014/main" id="{2B25DA3F-75B4-42D5-8E71-E1243D86EE06}"/>
                </a:ext>
              </a:extLst>
            </p:cNvPr>
            <p:cNvSpPr/>
            <p:nvPr/>
          </p:nvSpPr>
          <p:spPr>
            <a:xfrm>
              <a:off x="6753720" y="1586188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3" name="Picture 18" descr="Imagen relacionada">
              <a:extLst>
                <a:ext uri="{FF2B5EF4-FFF2-40B4-BE49-F238E27FC236}">
                  <a16:creationId xmlns:a16="http://schemas.microsoft.com/office/drawing/2014/main" id="{FF91C641-5B8F-4F8B-BE20-B0D88F27C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6804002" y="1675852"/>
              <a:ext cx="615973" cy="61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127204AC-A829-4EC5-BF1C-5A5057C42BC8}"/>
              </a:ext>
            </a:extLst>
          </p:cNvPr>
          <p:cNvGrpSpPr/>
          <p:nvPr/>
        </p:nvGrpSpPr>
        <p:grpSpPr>
          <a:xfrm>
            <a:off x="6411913" y="4552779"/>
            <a:ext cx="5468469" cy="935112"/>
            <a:chOff x="6650423" y="1491947"/>
            <a:chExt cx="5104546" cy="935112"/>
          </a:xfrm>
        </p:grpSpPr>
        <p:sp>
          <p:nvSpPr>
            <p:cNvPr id="145" name="Rectángulo: esquinas redondeadas 144">
              <a:extLst>
                <a:ext uri="{FF2B5EF4-FFF2-40B4-BE49-F238E27FC236}">
                  <a16:creationId xmlns:a16="http://schemas.microsoft.com/office/drawing/2014/main" id="{B82012EB-7D63-42E3-A13A-11B4E8CD00A2}"/>
                </a:ext>
              </a:extLst>
            </p:cNvPr>
            <p:cNvSpPr/>
            <p:nvPr/>
          </p:nvSpPr>
          <p:spPr>
            <a:xfrm>
              <a:off x="6650423" y="1491947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rgbClr val="0070C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6" name="Rectángulo: esquinas redondeadas 4">
              <a:extLst>
                <a:ext uri="{FF2B5EF4-FFF2-40B4-BE49-F238E27FC236}">
                  <a16:creationId xmlns:a16="http://schemas.microsoft.com/office/drawing/2014/main" id="{F2E5481C-E65B-4548-976E-F5005C70184F}"/>
                </a:ext>
              </a:extLst>
            </p:cNvPr>
            <p:cNvSpPr txBox="1"/>
            <p:nvPr/>
          </p:nvSpPr>
          <p:spPr>
            <a:xfrm>
              <a:off x="7516655" y="1567394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en-US" sz="1600" b="1" dirty="0">
                  <a:solidFill>
                    <a:schemeClr val="bg1"/>
                  </a:solidFill>
                </a:rPr>
                <a:t>Bioeconomy Strategy Accelerator toolkit</a:t>
              </a:r>
              <a:endParaRPr lang="el-GR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147" name="Rectángulo: esquinas redondeadas 146">
              <a:extLst>
                <a:ext uri="{FF2B5EF4-FFF2-40B4-BE49-F238E27FC236}">
                  <a16:creationId xmlns:a16="http://schemas.microsoft.com/office/drawing/2014/main" id="{B58E1022-3D85-4970-A1CE-40B0D5C9F401}"/>
                </a:ext>
              </a:extLst>
            </p:cNvPr>
            <p:cNvSpPr/>
            <p:nvPr/>
          </p:nvSpPr>
          <p:spPr>
            <a:xfrm>
              <a:off x="6753720" y="1586188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48" name="Picture 18" descr="Imagen relacionada">
              <a:extLst>
                <a:ext uri="{FF2B5EF4-FFF2-40B4-BE49-F238E27FC236}">
                  <a16:creationId xmlns:a16="http://schemas.microsoft.com/office/drawing/2014/main" id="{6475636F-2EA9-44FC-80B0-D001CA875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6804002" y="1675852"/>
              <a:ext cx="615973" cy="61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upo 148">
            <a:extLst>
              <a:ext uri="{FF2B5EF4-FFF2-40B4-BE49-F238E27FC236}">
                <a16:creationId xmlns:a16="http://schemas.microsoft.com/office/drawing/2014/main" id="{84DC970F-EBDB-4932-B097-C2667E76F3C6}"/>
              </a:ext>
            </a:extLst>
          </p:cNvPr>
          <p:cNvGrpSpPr/>
          <p:nvPr/>
        </p:nvGrpSpPr>
        <p:grpSpPr>
          <a:xfrm>
            <a:off x="6411913" y="5637193"/>
            <a:ext cx="5468469" cy="935112"/>
            <a:chOff x="6650423" y="1491947"/>
            <a:chExt cx="5104546" cy="935112"/>
          </a:xfrm>
        </p:grpSpPr>
        <p:sp>
          <p:nvSpPr>
            <p:cNvPr id="150" name="Rectángulo: esquinas redondeadas 149">
              <a:extLst>
                <a:ext uri="{FF2B5EF4-FFF2-40B4-BE49-F238E27FC236}">
                  <a16:creationId xmlns:a16="http://schemas.microsoft.com/office/drawing/2014/main" id="{7AF2E266-F25F-4186-B990-3E70CA4131BB}"/>
                </a:ext>
              </a:extLst>
            </p:cNvPr>
            <p:cNvSpPr/>
            <p:nvPr/>
          </p:nvSpPr>
          <p:spPr>
            <a:xfrm>
              <a:off x="6650423" y="1491947"/>
              <a:ext cx="5104546" cy="935112"/>
            </a:xfrm>
            <a:prstGeom prst="roundRect">
              <a:avLst>
                <a:gd name="adj" fmla="val 10500"/>
              </a:avLst>
            </a:prstGeom>
            <a:solidFill>
              <a:srgbClr val="919C4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1" name="Rectángulo: esquinas redondeadas 4">
              <a:extLst>
                <a:ext uri="{FF2B5EF4-FFF2-40B4-BE49-F238E27FC236}">
                  <a16:creationId xmlns:a16="http://schemas.microsoft.com/office/drawing/2014/main" id="{F88136EC-EAD7-42C5-88AB-6B96584F40EB}"/>
                </a:ext>
              </a:extLst>
            </p:cNvPr>
            <p:cNvSpPr txBox="1"/>
            <p:nvPr/>
          </p:nvSpPr>
          <p:spPr>
            <a:xfrm>
              <a:off x="7516655" y="1567394"/>
              <a:ext cx="4066864" cy="8023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en-US" sz="1600" b="1" dirty="0">
                  <a:solidFill>
                    <a:schemeClr val="bg1"/>
                  </a:solidFill>
                </a:rPr>
                <a:t>Training </a:t>
              </a:r>
              <a:r>
                <a:rPr lang="en-US" sz="1600" b="1" dirty="0" err="1">
                  <a:solidFill>
                    <a:schemeClr val="bg1"/>
                  </a:solidFill>
                </a:rPr>
                <a:t>programmes</a:t>
              </a:r>
              <a:r>
                <a:rPr lang="en-US" sz="1600" b="1" dirty="0">
                  <a:solidFill>
                    <a:schemeClr val="bg1"/>
                  </a:solidFill>
                </a:rPr>
                <a:t> for regional stakeholders</a:t>
              </a:r>
            </a:p>
          </p:txBody>
        </p:sp>
        <p:sp>
          <p:nvSpPr>
            <p:cNvPr id="152" name="Rectángulo: esquinas redondeadas 151">
              <a:extLst>
                <a:ext uri="{FF2B5EF4-FFF2-40B4-BE49-F238E27FC236}">
                  <a16:creationId xmlns:a16="http://schemas.microsoft.com/office/drawing/2014/main" id="{B46E98FB-2797-419F-90EF-09D0BF273AD8}"/>
                </a:ext>
              </a:extLst>
            </p:cNvPr>
            <p:cNvSpPr/>
            <p:nvPr/>
          </p:nvSpPr>
          <p:spPr>
            <a:xfrm>
              <a:off x="6753720" y="1586188"/>
              <a:ext cx="762935" cy="746225"/>
            </a:xfrm>
            <a:prstGeom prst="roundRect">
              <a:avLst>
                <a:gd name="adj" fmla="val 10500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53" name="Picture 18" descr="Imagen relacionada">
              <a:extLst>
                <a:ext uri="{FF2B5EF4-FFF2-40B4-BE49-F238E27FC236}">
                  <a16:creationId xmlns:a16="http://schemas.microsoft.com/office/drawing/2014/main" id="{3322657A-EEDE-421F-A2E4-62953576D7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6804002" y="1675852"/>
              <a:ext cx="615973" cy="615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Diagrama de flujo: extraer 116">
            <a:extLst>
              <a:ext uri="{FF2B5EF4-FFF2-40B4-BE49-F238E27FC236}">
                <a16:creationId xmlns:a16="http://schemas.microsoft.com/office/drawing/2014/main" id="{1D0B64A8-A4C3-497D-A3CE-28E27202E13A}"/>
              </a:ext>
            </a:extLst>
          </p:cNvPr>
          <p:cNvSpPr/>
          <p:nvPr/>
        </p:nvSpPr>
        <p:spPr>
          <a:xfrm rot="5400000">
            <a:off x="5974325" y="1767499"/>
            <a:ext cx="427567" cy="27913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Diagrama de flujo: extraer 156">
            <a:extLst>
              <a:ext uri="{FF2B5EF4-FFF2-40B4-BE49-F238E27FC236}">
                <a16:creationId xmlns:a16="http://schemas.microsoft.com/office/drawing/2014/main" id="{A9C71DF3-045E-4FE2-9054-6C1BC541F172}"/>
              </a:ext>
            </a:extLst>
          </p:cNvPr>
          <p:cNvSpPr/>
          <p:nvPr/>
        </p:nvSpPr>
        <p:spPr>
          <a:xfrm rot="16200000">
            <a:off x="5452604" y="1757213"/>
            <a:ext cx="427567" cy="279133"/>
          </a:xfrm>
          <a:prstGeom prst="flowChartExtract">
            <a:avLst/>
          </a:prstGeom>
          <a:solidFill>
            <a:srgbClr val="91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8" name="Diagrama de flujo: extraer 157">
            <a:extLst>
              <a:ext uri="{FF2B5EF4-FFF2-40B4-BE49-F238E27FC236}">
                <a16:creationId xmlns:a16="http://schemas.microsoft.com/office/drawing/2014/main" id="{21DC8D8D-51F5-4DEA-88B3-9B433CC523D2}"/>
              </a:ext>
            </a:extLst>
          </p:cNvPr>
          <p:cNvSpPr/>
          <p:nvPr/>
        </p:nvSpPr>
        <p:spPr>
          <a:xfrm rot="5400000">
            <a:off x="5974325" y="2835391"/>
            <a:ext cx="427567" cy="27913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9" name="Diagrama de flujo: extraer 158">
            <a:extLst>
              <a:ext uri="{FF2B5EF4-FFF2-40B4-BE49-F238E27FC236}">
                <a16:creationId xmlns:a16="http://schemas.microsoft.com/office/drawing/2014/main" id="{E8B3E39A-47F9-432D-A8CE-63DBB65DC77B}"/>
              </a:ext>
            </a:extLst>
          </p:cNvPr>
          <p:cNvSpPr/>
          <p:nvPr/>
        </p:nvSpPr>
        <p:spPr>
          <a:xfrm rot="16200000">
            <a:off x="5452604" y="2825105"/>
            <a:ext cx="427567" cy="279133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9B21779-E2E8-470E-A8AF-387CF1AE585B}"/>
              </a:ext>
            </a:extLst>
          </p:cNvPr>
          <p:cNvSpPr txBox="1"/>
          <p:nvPr/>
        </p:nvSpPr>
        <p:spPr>
          <a:xfrm>
            <a:off x="1471240" y="644255"/>
            <a:ext cx="3020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/>
              <a:t>Detected</a:t>
            </a:r>
            <a:r>
              <a:rPr lang="es-ES" sz="2800" b="1" dirty="0"/>
              <a:t> </a:t>
            </a:r>
            <a:r>
              <a:rPr lang="es-ES" sz="2800" b="1" dirty="0" err="1"/>
              <a:t>Problems</a:t>
            </a:r>
            <a:endParaRPr lang="es-ES" b="1" dirty="0"/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EC6FFA0F-EBA9-49DC-BE77-9439BB69C4AC}"/>
              </a:ext>
            </a:extLst>
          </p:cNvPr>
          <p:cNvSpPr txBox="1"/>
          <p:nvPr/>
        </p:nvSpPr>
        <p:spPr>
          <a:xfrm>
            <a:off x="7092163" y="614657"/>
            <a:ext cx="332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POWERBIO </a:t>
            </a:r>
            <a:r>
              <a:rPr lang="es-ES" sz="2800" b="1" dirty="0" err="1"/>
              <a:t>Solutions</a:t>
            </a:r>
            <a:endParaRPr lang="es-ES" b="1" dirty="0"/>
          </a:p>
        </p:txBody>
      </p:sp>
      <p:sp>
        <p:nvSpPr>
          <p:cNvPr id="163" name="Diagrama de flujo: extraer 162">
            <a:extLst>
              <a:ext uri="{FF2B5EF4-FFF2-40B4-BE49-F238E27FC236}">
                <a16:creationId xmlns:a16="http://schemas.microsoft.com/office/drawing/2014/main" id="{B0AB4E0C-A02C-4AA6-9889-884B16357FD8}"/>
              </a:ext>
            </a:extLst>
          </p:cNvPr>
          <p:cNvSpPr/>
          <p:nvPr/>
        </p:nvSpPr>
        <p:spPr>
          <a:xfrm rot="5400000">
            <a:off x="5961138" y="3859238"/>
            <a:ext cx="427567" cy="27913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Diagrama de flujo: extraer 163">
            <a:extLst>
              <a:ext uri="{FF2B5EF4-FFF2-40B4-BE49-F238E27FC236}">
                <a16:creationId xmlns:a16="http://schemas.microsoft.com/office/drawing/2014/main" id="{8888B0E4-0BE4-4B9C-AC9D-02937B6C4F4C}"/>
              </a:ext>
            </a:extLst>
          </p:cNvPr>
          <p:cNvSpPr/>
          <p:nvPr/>
        </p:nvSpPr>
        <p:spPr>
          <a:xfrm rot="16200000">
            <a:off x="5439417" y="3848952"/>
            <a:ext cx="427567" cy="279133"/>
          </a:xfrm>
          <a:prstGeom prst="flowChartExtract">
            <a:avLst/>
          </a:prstGeom>
          <a:solidFill>
            <a:srgbClr val="91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5" name="Diagrama de flujo: extraer 164">
            <a:extLst>
              <a:ext uri="{FF2B5EF4-FFF2-40B4-BE49-F238E27FC236}">
                <a16:creationId xmlns:a16="http://schemas.microsoft.com/office/drawing/2014/main" id="{8E1B5D86-4395-479A-A8EB-776B88B31552}"/>
              </a:ext>
            </a:extLst>
          </p:cNvPr>
          <p:cNvSpPr/>
          <p:nvPr/>
        </p:nvSpPr>
        <p:spPr>
          <a:xfrm rot="5400000">
            <a:off x="5949821" y="5965380"/>
            <a:ext cx="427567" cy="27913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6" name="Diagrama de flujo: extraer 165">
            <a:extLst>
              <a:ext uri="{FF2B5EF4-FFF2-40B4-BE49-F238E27FC236}">
                <a16:creationId xmlns:a16="http://schemas.microsoft.com/office/drawing/2014/main" id="{EDCCDF4C-2FC3-4AAE-B449-725236CEC044}"/>
              </a:ext>
            </a:extLst>
          </p:cNvPr>
          <p:cNvSpPr/>
          <p:nvPr/>
        </p:nvSpPr>
        <p:spPr>
          <a:xfrm rot="16200000">
            <a:off x="5428100" y="5955094"/>
            <a:ext cx="427567" cy="279133"/>
          </a:xfrm>
          <a:prstGeom prst="flowChartExtract">
            <a:avLst/>
          </a:prstGeom>
          <a:solidFill>
            <a:srgbClr val="919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7" name="Diagrama de flujo: extraer 166">
            <a:extLst>
              <a:ext uri="{FF2B5EF4-FFF2-40B4-BE49-F238E27FC236}">
                <a16:creationId xmlns:a16="http://schemas.microsoft.com/office/drawing/2014/main" id="{BC34DEF3-BDA7-4909-82D0-3DC8CBAC33E0}"/>
              </a:ext>
            </a:extLst>
          </p:cNvPr>
          <p:cNvSpPr/>
          <p:nvPr/>
        </p:nvSpPr>
        <p:spPr>
          <a:xfrm rot="5400000">
            <a:off x="5949821" y="4920662"/>
            <a:ext cx="427567" cy="27913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8" name="Diagrama de flujo: extraer 167">
            <a:extLst>
              <a:ext uri="{FF2B5EF4-FFF2-40B4-BE49-F238E27FC236}">
                <a16:creationId xmlns:a16="http://schemas.microsoft.com/office/drawing/2014/main" id="{956FC5BC-982E-4FC9-A5E0-46364DCAE3F3}"/>
              </a:ext>
            </a:extLst>
          </p:cNvPr>
          <p:cNvSpPr/>
          <p:nvPr/>
        </p:nvSpPr>
        <p:spPr>
          <a:xfrm rot="16200000">
            <a:off x="5428100" y="4910376"/>
            <a:ext cx="427567" cy="279133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0" name="Imagen 119">
            <a:extLst>
              <a:ext uri="{FF2B5EF4-FFF2-40B4-BE49-F238E27FC236}">
                <a16:creationId xmlns:a16="http://schemas.microsoft.com/office/drawing/2014/main" id="{991D7F5E-A312-4784-AF9B-20BB39961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46" b="7237"/>
          <a:stretch/>
        </p:blipFill>
        <p:spPr>
          <a:xfrm>
            <a:off x="10412752" y="184419"/>
            <a:ext cx="713367" cy="8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57" grpId="0" animBg="1"/>
      <p:bldP spid="158" grpId="0" animBg="1"/>
      <p:bldP spid="159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20B01-8B38-4F37-96A8-4E1198F9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Leassons</a:t>
            </a:r>
            <a:r>
              <a:rPr lang="es-ES" dirty="0"/>
              <a:t> </a:t>
            </a:r>
            <a:r>
              <a:rPr lang="es-ES" dirty="0" err="1"/>
              <a:t>learnt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peers</a:t>
            </a:r>
            <a:endParaRPr lang="es-ES" dirty="0"/>
          </a:p>
        </p:txBody>
      </p:sp>
      <p:pic>
        <p:nvPicPr>
          <p:cNvPr id="6" name="Kép 7">
            <a:extLst>
              <a:ext uri="{FF2B5EF4-FFF2-40B4-BE49-F238E27FC236}">
                <a16:creationId xmlns:a16="http://schemas.microsoft.com/office/drawing/2014/main" id="{4BBD7749-2FB8-4305-8F3B-38C41C17EB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28" y="1477107"/>
            <a:ext cx="8083034" cy="264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1">
            <a:extLst>
              <a:ext uri="{FF2B5EF4-FFF2-40B4-BE49-F238E27FC236}">
                <a16:creationId xmlns:a16="http://schemas.microsoft.com/office/drawing/2014/main" id="{4AD94040-1A3E-4BFC-9E80-79C151E6D7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64973" y="4246897"/>
            <a:ext cx="4094285" cy="22679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62EEA-3975-44C0-AAA7-2DC5329C4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5" y="4921165"/>
            <a:ext cx="2857501" cy="1375834"/>
          </a:xfrm>
          <a:prstGeom prst="rect">
            <a:avLst/>
          </a:prstGeom>
        </p:spPr>
      </p:pic>
      <p:pic>
        <p:nvPicPr>
          <p:cNvPr id="2050" name="Picture 2" descr="Global Bioeconomy Summit 2020">
            <a:extLst>
              <a:ext uri="{FF2B5EF4-FFF2-40B4-BE49-F238E27FC236}">
                <a16:creationId xmlns:a16="http://schemas.microsoft.com/office/drawing/2014/main" id="{8400F269-C39A-4216-A8DE-F538C48E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81" y="5218557"/>
            <a:ext cx="28575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8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8A081-B613-4C05-8D68-121855D4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693"/>
            <a:ext cx="910275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overview of suitable regional policies to</a:t>
            </a:r>
            <a:br>
              <a:rPr lang="en-US" dirty="0"/>
            </a:br>
            <a:r>
              <a:rPr lang="en-US" dirty="0"/>
              <a:t>support bio-based business models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F5A8D-FEFB-4F38-892A-92F2D4A9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36" y="2841771"/>
            <a:ext cx="54535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919C42"/>
                </a:solidFill>
              </a:rPr>
              <a:t>“An overview”….of 243 pages…</a:t>
            </a:r>
          </a:p>
          <a:p>
            <a:pPr marL="0" indent="0">
              <a:buNone/>
            </a:pPr>
            <a:endParaRPr lang="en-US" b="1" i="1" dirty="0">
              <a:solidFill>
                <a:srgbClr val="919C42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919C42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919C42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19C42"/>
                </a:solidFill>
              </a:rPr>
              <a:t>…..adapted to the </a:t>
            </a:r>
            <a:r>
              <a:rPr lang="en-US" b="1" i="1" dirty="0">
                <a:solidFill>
                  <a:srgbClr val="919C42"/>
                </a:solidFill>
                <a:hlinkClick r:id="rId2"/>
              </a:rPr>
              <a:t>Bioeconomy Strategy Accelerator Toolkit (BSAT)</a:t>
            </a:r>
            <a:endParaRPr lang="en-US" b="1" i="1" dirty="0">
              <a:solidFill>
                <a:srgbClr val="919C42"/>
              </a:solidFill>
            </a:endParaRPr>
          </a:p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F72A40-702A-429E-9120-B783E8EC2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887" y="1669256"/>
            <a:ext cx="3549591" cy="5037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008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463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 </vt:lpstr>
      <vt:lpstr>Calibri Light</vt:lpstr>
      <vt:lpstr>Cambria</vt:lpstr>
      <vt:lpstr>Office</vt:lpstr>
      <vt:lpstr>Presentación de PowerPoint</vt:lpstr>
      <vt:lpstr>POWER4BIO´s aim</vt:lpstr>
      <vt:lpstr>Presentación de PowerPoint</vt:lpstr>
      <vt:lpstr>Presentación de PowerPoint</vt:lpstr>
      <vt:lpstr>Presentación de PowerPoint</vt:lpstr>
      <vt:lpstr>Bioeconomy strategy “by consensus”</vt:lpstr>
      <vt:lpstr>Presentación de PowerPoint</vt:lpstr>
      <vt:lpstr>Leassons learnt from peers</vt:lpstr>
      <vt:lpstr>An overview of suitable regional policies to support bio-based business models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beusch@e-p-c.de</dc:creator>
  <cp:lastModifiedBy>Ignacio Martin Jimenez</cp:lastModifiedBy>
  <cp:revision>102</cp:revision>
  <dcterms:created xsi:type="dcterms:W3CDTF">2019-02-20T13:54:36Z</dcterms:created>
  <dcterms:modified xsi:type="dcterms:W3CDTF">2021-03-30T08:48:37Z</dcterms:modified>
</cp:coreProperties>
</file>