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2"/>
  </p:notesMasterIdLst>
  <p:sldIdLst>
    <p:sldId id="256" r:id="rId3"/>
    <p:sldId id="260" r:id="rId4"/>
    <p:sldId id="303" r:id="rId5"/>
    <p:sldId id="304" r:id="rId6"/>
    <p:sldId id="283" r:id="rId7"/>
    <p:sldId id="306" r:id="rId8"/>
    <p:sldId id="307" r:id="rId9"/>
    <p:sldId id="308" r:id="rId10"/>
    <p:sldId id="25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688"/>
    <a:srgbClr val="578DA3"/>
    <a:srgbClr val="601C62"/>
    <a:srgbClr val="4D1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69" autoAdjust="0"/>
  </p:normalViewPr>
  <p:slideViewPr>
    <p:cSldViewPr showGuides="1">
      <p:cViewPr varScale="1">
        <p:scale>
          <a:sx n="68" d="100"/>
          <a:sy n="68" d="100"/>
        </p:scale>
        <p:origin x="12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924D-7B0B-4246-9FBA-1802057D2097}" type="datetimeFigureOut">
              <a:rPr lang="en-IE" smtClean="0"/>
              <a:t>25/10/2020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7DB45-489C-464A-B518-2E82F106E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377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this panel will be to outline the role of regions in supporting the uptake and emergence of bio-based solutions.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Tjisse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Stelpstra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Member of the European Committee of the Regions, Member of the Council of the Province of Drenthe rapporteur for </a:t>
            </a:r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2020 CEAP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Hans-Christian Eberl, Policy Officer, Circular Economy &amp; Biobased Systems Unit, Directorate-General for Research and Innovation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Dirk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Carrez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Executive Director, Bio-based Industries Consortium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Voermans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Director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Chemelot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Circular Hub Limburg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Following the 4 presentations, we will have a panel discussion of +/- 30 minutes around the following key topics: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manage the obstacles that affect cross-border transportation of residual flows and wastes? How to foster interregional cooperation in such a difficult regulatory environment?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regions contribute to the emergence of new local value chains that challenge the linear models and connect sectors or industries?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actions can be taken by chemical industry/regions to stimulate market pull and consumer behaviour?</a:t>
            </a: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7DB45-489C-464A-B518-2E82F106E1C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07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Revised Bioeconomy Strategy 2018,</a:t>
            </a:r>
            <a:r>
              <a:rPr lang="en-IE" baseline="0" dirty="0" smtClean="0"/>
              <a:t> </a:t>
            </a:r>
            <a:r>
              <a:rPr lang="en-IE" dirty="0" smtClean="0"/>
              <a:t>Chemicals</a:t>
            </a:r>
            <a:r>
              <a:rPr lang="en-IE" baseline="0" dirty="0" smtClean="0"/>
              <a:t> Strategy, Industrial Strategy, SME Strategy, Digital Strategy:</a:t>
            </a:r>
          </a:p>
          <a:p>
            <a:endParaRPr lang="en-IE" baseline="0" dirty="0" smtClean="0"/>
          </a:p>
          <a:p>
            <a:r>
              <a:rPr lang="en-IE" baseline="0" dirty="0" smtClean="0"/>
              <a:t>Bring sustainability, recovery and crisis resilience, and competitiveness together.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7DB45-489C-464A-B518-2E82F106E1C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304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Broader context of (marine) pollution.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Rather end</a:t>
            </a:r>
            <a:r>
              <a:rPr lang="en-GB" baseline="0" dirty="0" smtClean="0"/>
              <a:t> of pipe, but not only; individual building blocks in various societal challenges.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Topics on biomaterials.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93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Choice of topics influenced by urgency and public attention.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6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267" indent="-173267">
              <a:buFont typeface="Arial" panose="020B0604020202020204" pitchFamily="34" charset="0"/>
              <a:buChar char="•"/>
            </a:pPr>
            <a:r>
              <a:rPr lang="en-GB" dirty="0" smtClean="0"/>
              <a:t>CSAs</a:t>
            </a:r>
            <a:r>
              <a:rPr lang="en-GB" baseline="0" dirty="0" smtClean="0"/>
              <a:t> and RIAs, from EUR 2 to 20 Million, TRLs 5-6; zooming in on some urgent topics.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806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Two circularity topics,</a:t>
            </a:r>
            <a:r>
              <a:rPr lang="en-GB" baseline="0" dirty="0" smtClean="0"/>
              <a:t> one industrial (Dir. F), one territorial/systemic (Dir. C).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aseline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Our</a:t>
            </a:r>
            <a:r>
              <a:rPr lang="en-US" sz="1200" baseline="0" dirty="0" smtClean="0">
                <a:latin typeface="Verdana" panose="020B0604030504040204" pitchFamily="34" charset="0"/>
                <a:ea typeface="Verdana" panose="020B0604030504040204" pitchFamily="34" charset="0"/>
              </a:rPr>
              <a:t> Green Deal Call is the st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arting point for the circular cities and regions initiative (CCRI);</a:t>
            </a:r>
            <a:r>
              <a:rPr lang="en-US" sz="1200" baseline="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EUR60Million budget.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05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Problem</a:t>
            </a:r>
            <a:r>
              <a:rPr lang="en-IE" baseline="0" dirty="0" smtClean="0"/>
              <a:t> is fragmentation, which is tackled by a co-creational approach. Crosscutting calls already in H2020 WP’20.</a:t>
            </a:r>
          </a:p>
          <a:p>
            <a:endParaRPr lang="en-IE" baseline="0" dirty="0" smtClean="0"/>
          </a:p>
          <a:p>
            <a:r>
              <a:rPr lang="en-IE" baseline="0" dirty="0" smtClean="0"/>
              <a:t>Relevant topics for session bundled in cluster 6 destination 3.</a:t>
            </a:r>
          </a:p>
          <a:p>
            <a:endParaRPr lang="en-IE" baseline="0" dirty="0" smtClean="0"/>
          </a:p>
          <a:p>
            <a:r>
              <a:rPr lang="en-IE" baseline="0" dirty="0" smtClean="0"/>
              <a:t>Industry material focus also in cluster 4. Chemicals can also be cluster 1 Health.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7DB45-489C-464A-B518-2E82F106E1C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6024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Work</a:t>
            </a:r>
            <a:r>
              <a:rPr lang="en-IE" baseline="0" dirty="0" smtClean="0"/>
              <a:t> on indicators and value chains will inform sustainable finance.</a:t>
            </a:r>
          </a:p>
          <a:p>
            <a:endParaRPr lang="en-IE" baseline="0" dirty="0" smtClean="0"/>
          </a:p>
          <a:p>
            <a:r>
              <a:rPr lang="en-IE" dirty="0" smtClean="0"/>
              <a:t>CCRI has multi-institutional approach.</a:t>
            </a:r>
          </a:p>
          <a:p>
            <a:endParaRPr lang="en-IE" dirty="0" smtClean="0"/>
          </a:p>
          <a:p>
            <a:r>
              <a:rPr lang="en-IE" dirty="0" smtClean="0"/>
              <a:t>Choice</a:t>
            </a:r>
            <a:r>
              <a:rPr lang="en-IE" baseline="0" dirty="0" smtClean="0"/>
              <a:t> of material streams based on CEAP.</a:t>
            </a:r>
          </a:p>
          <a:p>
            <a:endParaRPr lang="en-IE" baseline="0" dirty="0" smtClean="0"/>
          </a:p>
          <a:p>
            <a:r>
              <a:rPr lang="en-IE" baseline="0" dirty="0" smtClean="0"/>
              <a:t>Very often innovation action; TRL 7; territorial aspect.</a:t>
            </a:r>
          </a:p>
          <a:p>
            <a:endParaRPr lang="en-IE" baseline="0" dirty="0" smtClean="0"/>
          </a:p>
          <a:p>
            <a:r>
              <a:rPr lang="en-IE" baseline="0" dirty="0" smtClean="0"/>
              <a:t>RIA on sustainable use of biological resources (prioritisation).</a:t>
            </a:r>
          </a:p>
          <a:p>
            <a:endParaRPr lang="en-IE" baseline="0" dirty="0" smtClean="0"/>
          </a:p>
          <a:p>
            <a:r>
              <a:rPr lang="en-IE" baseline="0" dirty="0" smtClean="0"/>
              <a:t>Non-toxicity aspect; digital solutions.</a:t>
            </a:r>
          </a:p>
          <a:p>
            <a:endParaRPr lang="en-IE" baseline="0" dirty="0" smtClean="0"/>
          </a:p>
          <a:p>
            <a:r>
              <a:rPr lang="en-IE" baseline="0" dirty="0" smtClean="0"/>
              <a:t>Several topics will be addressed in 2023/24. Also CBE Partnership.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7DB45-489C-464A-B518-2E82F106E1C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973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2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C9B2-37AC-47F9-9936-98833EC3DA0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1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B2400-AE76-4DE9-B5B1-79A52B242E6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86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9909B-2A37-41CC-B0EF-86B9B226E46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31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4ADE9-6D17-4A04-9617-926A445B1F0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09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17B0D-8153-4D41-8C7D-6E24DDCAF8B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9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4" y="1004887"/>
            <a:ext cx="2071687" cy="35111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9" y="1004887"/>
            <a:ext cx="6067425" cy="35111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5FB3-3613-4B3A-9831-F3FF991FF1D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23529" y="771550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58775" indent="-358775" algn="ctr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rgbClr val="578DA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Click to edit Master title style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323528" y="1347614"/>
            <a:ext cx="8496944" cy="3024336"/>
          </a:xfrm>
        </p:spPr>
        <p:txBody>
          <a:bodyPr/>
          <a:lstStyle>
            <a:lvl1pPr marL="180975" indent="-180975">
              <a:spcAft>
                <a:spcPts val="600"/>
              </a:spcAft>
              <a:buClr>
                <a:srgbClr val="CD5A57"/>
              </a:buClr>
              <a:buSzPct val="120000"/>
              <a:buFont typeface="Arial" panose="020B0604020202020204" pitchFamily="34" charset="0"/>
              <a:buChar char="•"/>
              <a:defRPr sz="1600" i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66700" indent="-266700">
              <a:buClr>
                <a:srgbClr val="C20016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361950" indent="-180975">
              <a:spcAft>
                <a:spcPts val="600"/>
              </a:spcAft>
              <a:buFontTx/>
              <a:buChar char="-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4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3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5" y="843558"/>
            <a:ext cx="8208912" cy="432048"/>
          </a:xfrm>
        </p:spPr>
        <p:txBody>
          <a:bodyPr/>
          <a:lstStyle>
            <a:lvl1pPr marL="0" indent="-358775">
              <a:defRPr sz="2200">
                <a:solidFill>
                  <a:srgbClr val="578D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7544" y="1491630"/>
            <a:ext cx="8208912" cy="2976942"/>
          </a:xfrm>
        </p:spPr>
        <p:txBody>
          <a:bodyPr/>
          <a:lstStyle>
            <a:lvl1pPr marL="180975" indent="-180975">
              <a:spcAft>
                <a:spcPts val="600"/>
              </a:spcAft>
              <a:buClr>
                <a:srgbClr val="CD5A57"/>
              </a:buClr>
              <a:buSzPct val="120000"/>
              <a:buFont typeface="Arial" panose="020B0604020202020204" pitchFamily="34" charset="0"/>
              <a:buChar char="•"/>
              <a:defRPr sz="1600" b="1" i="0">
                <a:solidFill>
                  <a:srgbClr val="578DA3"/>
                </a:solidFill>
              </a:defRPr>
            </a:lvl1pPr>
            <a:lvl2pPr marL="266700" indent="-266700">
              <a:buClr>
                <a:srgbClr val="C20016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361950" indent="-180975">
              <a:spcAft>
                <a:spcPts val="600"/>
              </a:spcAft>
              <a:buClr>
                <a:srgbClr val="491368"/>
              </a:buClr>
              <a:buFont typeface="Arial" panose="020B0604020202020204" pitchFamily="34" charset="0"/>
              <a:buChar char="•"/>
              <a:defRPr>
                <a:solidFill>
                  <a:srgbClr val="3E5977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007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735807"/>
            <a:ext cx="9180513" cy="4407694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b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194073"/>
            <a:ext cx="1436687" cy="7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1924051"/>
            <a:ext cx="5040312" cy="592931"/>
          </a:xfrm>
        </p:spPr>
        <p:txBody>
          <a:bodyPr/>
          <a:lstStyle>
            <a:lvl1pPr marL="2381">
              <a:defRPr sz="57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787254"/>
            <a:ext cx="8532812" cy="1296590"/>
          </a:xfrm>
        </p:spPr>
        <p:txBody>
          <a:bodyPr/>
          <a:lstStyle>
            <a:lvl1pPr marL="0" indent="0">
              <a:buFontTx/>
              <a:buNone/>
              <a:defRPr sz="225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0B36CE0B-E6A2-4D08-872F-D41022168960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5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2862B-F65F-484F-BBCC-548F940C0E4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98E1-BAB8-4EF4-898F-1A4474ABFD1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6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9282"/>
            <a:ext cx="4038600" cy="26467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9282"/>
            <a:ext cx="4038600" cy="26467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BE812-680A-4DA3-A87D-75FC40F002C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3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C6B25-FEA9-4446-A8BE-3D4A8D70654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3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F948-DE5C-4327-AEEB-DF9C21334A39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7451-6E13-4DDF-B866-636718B6E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1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004888"/>
            <a:ext cx="8229600" cy="70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69282"/>
            <a:ext cx="8229600" cy="264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FD4CD49-89EC-4AC7-9A05-966BC57694CA}" type="slidenum">
              <a:rPr lang="en-GB" altLang="en-US" b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717947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b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9" y="4994673"/>
            <a:ext cx="611187" cy="14882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b="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194073"/>
            <a:ext cx="1436687" cy="75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2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+mj-lt"/>
          <a:ea typeface="+mj-ea"/>
          <a:cs typeface="+mj-cs"/>
        </a:defRPr>
      </a:lvl1pPr>
      <a:lvl2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2pPr>
      <a:lvl3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3pPr>
      <a:lvl4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4pPr>
      <a:lvl5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5pPr>
      <a:lvl6pPr marL="6119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6pPr>
      <a:lvl7pPr marL="9548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7pPr>
      <a:lvl8pPr marL="12977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8pPr>
      <a:lvl9pPr marL="16406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800" i="1">
          <a:solidFill>
            <a:srgbClr val="0F5494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1500" b="1">
          <a:solidFill>
            <a:srgbClr val="0F5494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defRPr sz="1050">
          <a:solidFill>
            <a:srgbClr val="0F5494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horizon-europe-next-research-and-innovation-framework-programme_en" TargetMode="External"/><Relationship Id="rId2" Type="http://schemas.openxmlformats.org/officeDocument/2006/relationships/hyperlink" Target="http://ec.europa.eu/research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40668" y="4155926"/>
            <a:ext cx="4015308" cy="720080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C8DF33"/>
              </a:buClr>
              <a:buFont typeface="Arial" panose="020B0604020202020204" pitchFamily="34" charset="0"/>
              <a:buChar char="•"/>
              <a:defRPr sz="2000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0016"/>
              </a:buClr>
              <a:buChar char="•"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361950" indent="-180975" algn="l" rtl="0" eaLnBrk="0" fontAlgn="base" hangingPunct="0">
              <a:spcBef>
                <a:spcPct val="20000"/>
              </a:spcBef>
              <a:spcAft>
                <a:spcPts val="600"/>
              </a:spcAf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200" kern="0" dirty="0" smtClean="0">
                <a:solidFill>
                  <a:schemeClr val="bg1"/>
                </a:solidFill>
                <a:latin typeface="EC Square Sans Pro Medium" panose="020B0500000000020004" pitchFamily="34" charset="0"/>
              </a:rPr>
              <a:t>Hans-Christian </a:t>
            </a:r>
            <a:r>
              <a:rPr lang="en-GB" sz="1200" kern="0" dirty="0" smtClean="0">
                <a:solidFill>
                  <a:schemeClr val="bg1"/>
                </a:solidFill>
                <a:latin typeface="EC Square Sans Pro Medium" panose="020B0500000000020004" pitchFamily="34" charset="0"/>
              </a:rPr>
              <a:t>EBERL</a:t>
            </a:r>
            <a:endParaRPr lang="en-GB" sz="1200" kern="0" dirty="0" smtClean="0">
              <a:solidFill>
                <a:schemeClr val="bg1"/>
              </a:solidFill>
              <a:latin typeface="EC Square Sans Pro Medium" panose="020B0500000000020004" pitchFamily="34" charset="0"/>
            </a:endParaRP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200" kern="0" dirty="0" smtClean="0">
                <a:solidFill>
                  <a:schemeClr val="bg1"/>
                </a:solidFill>
                <a:latin typeface="EC Square Sans Pro Medium" panose="020B0500000000020004" pitchFamily="34" charset="0"/>
              </a:rPr>
              <a:t>UNIT C.1 Circular Economy and Biobased Systems</a:t>
            </a:r>
            <a:endParaRPr lang="en-GB" sz="1200" b="0" kern="0" dirty="0" smtClean="0">
              <a:solidFill>
                <a:schemeClr val="bg1"/>
              </a:solidFill>
              <a:latin typeface="EC Square Sans Pro Medium" panose="020B0500000000020004" pitchFamily="34" charset="0"/>
            </a:endParaRPr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1200" b="0" kern="0" dirty="0" smtClean="0">
                <a:solidFill>
                  <a:schemeClr val="bg1"/>
                </a:solidFill>
                <a:latin typeface="EC Square Sans Pro Medium" panose="020B0500000000020004" pitchFamily="34" charset="0"/>
              </a:rPr>
              <a:t>DG Research and 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1960" y="2859782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0" dirty="0" smtClean="0">
              <a:solidFill>
                <a:srgbClr val="FCD037"/>
              </a:solidFill>
              <a:latin typeface="EC Square Sans Pro" panose="020B0506040000020004" pitchFamily="34" charset="0"/>
            </a:endParaRPr>
          </a:p>
          <a:p>
            <a:endParaRPr lang="en-GB" sz="2000" dirty="0">
              <a:solidFill>
                <a:srgbClr val="FCD037"/>
              </a:solidFill>
              <a:latin typeface="EC Square Sans Pro" panose="020B0506040000020004" pitchFamily="34" charset="0"/>
            </a:endParaRPr>
          </a:p>
          <a:p>
            <a:pPr algn="r"/>
            <a:endParaRPr lang="en-GB" sz="2000" dirty="0" smtClean="0">
              <a:solidFill>
                <a:srgbClr val="FCD037"/>
              </a:solidFill>
              <a:latin typeface="EC Square Sans Pro" panose="020B0506040000020004" pitchFamily="34" charset="0"/>
            </a:endParaRPr>
          </a:p>
          <a:p>
            <a:pPr algn="r"/>
            <a:r>
              <a:rPr lang="en-GB" sz="2000" dirty="0" smtClean="0">
                <a:solidFill>
                  <a:srgbClr val="FCD037"/>
                </a:solidFill>
                <a:latin typeface="EC Square Sans Pro" panose="020B0506040000020004" pitchFamily="34" charset="0"/>
              </a:rPr>
              <a:t>26 October 2020</a:t>
            </a:r>
            <a:endParaRPr lang="en-GB" sz="2000" b="0" dirty="0">
              <a:solidFill>
                <a:srgbClr val="FCD037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95738" y="1131591"/>
            <a:ext cx="5040312" cy="1385392"/>
          </a:xfrm>
        </p:spPr>
        <p:txBody>
          <a:bodyPr/>
          <a:lstStyle/>
          <a:p>
            <a:r>
              <a:rPr lang="en-IE" sz="3200" dirty="0" smtClean="0"/>
              <a:t>European Chemical Regions Network Conference</a:t>
            </a:r>
            <a:endParaRPr lang="en-IE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188" y="2787254"/>
            <a:ext cx="8532812" cy="504576"/>
          </a:xfrm>
        </p:spPr>
        <p:txBody>
          <a:bodyPr/>
          <a:lstStyle/>
          <a:p>
            <a:r>
              <a:rPr lang="en-US" dirty="0"/>
              <a:t>Regional solutions to upscale the </a:t>
            </a:r>
            <a:r>
              <a:rPr lang="en-US" dirty="0" smtClean="0"/>
              <a:t>circular biobased </a:t>
            </a:r>
            <a:r>
              <a:rPr lang="en-US" dirty="0"/>
              <a:t>chemical production in Europe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13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68313" y="771550"/>
            <a:ext cx="8207375" cy="433387"/>
          </a:xfrm>
        </p:spPr>
        <p:txBody>
          <a:bodyPr>
            <a:normAutofit/>
          </a:bodyPr>
          <a:lstStyle/>
          <a:p>
            <a:pPr algn="l"/>
            <a:r>
              <a:rPr lang="en-IE" alt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</a:t>
            </a:r>
            <a:r>
              <a:rPr lang="fr-BE" alt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IE" alt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74763"/>
            <a:ext cx="8207375" cy="3403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Sustainable Development Goals 2015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Economy Action Plan 2015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Plastics in a Circular Economy 2018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Circular Economy for Plastics (R&amp;I) 2019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European Green Deal and Annex 2019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Circular Economy Action Plan 2020</a:t>
            </a:r>
          </a:p>
          <a:p>
            <a:pPr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Horizon Europe 2020</a:t>
            </a:r>
            <a:endParaRPr lang="en-IE" sz="18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34" y="987573"/>
            <a:ext cx="6480720" cy="792089"/>
          </a:xfrm>
        </p:spPr>
        <p:txBody>
          <a:bodyPr/>
          <a:lstStyle/>
          <a:p>
            <a:pPr algn="ctr"/>
            <a:r>
              <a:rPr lang="en-GB" sz="22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Plastics Strategy </a:t>
            </a:r>
            <a:br>
              <a:rPr lang="en-GB" sz="22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priorities supported by R&amp;I in Horizon 2020</a:t>
            </a:r>
            <a:endParaRPr lang="en-GB" sz="2200" dirty="0">
              <a:solidFill>
                <a:srgbClr val="1254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085696"/>
            <a:ext cx="6172200" cy="2430345"/>
          </a:xfrm>
        </p:spPr>
        <p:txBody>
          <a:bodyPr/>
          <a:lstStyle/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GB" sz="1500" i="0" dirty="0">
                <a:latin typeface="+mj-lt"/>
              </a:rPr>
              <a:t>Improving recyclability of plastics (LEIT, SC2, SC5)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1500" i="0" dirty="0">
                <a:latin typeface="+mj-lt"/>
              </a:rPr>
              <a:t>Innovative sorting and recycling technologies (LEIT, SC5)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1500" i="0" dirty="0">
                <a:latin typeface="+mj-lt"/>
              </a:rPr>
              <a:t>Prevention and cleaning up of marine litter and plastic debris (SC2)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1500" i="0" dirty="0">
                <a:latin typeface="+mj-lt"/>
              </a:rPr>
              <a:t>Microplastics (SC1, SC2, SC5)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GB" sz="1500" i="0" dirty="0">
                <a:latin typeface="+mj-lt"/>
              </a:rPr>
              <a:t>Alternative, non-fossil feedstocks, including bio-waste (SC2)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1500" i="0" dirty="0">
                <a:latin typeface="+mj-lt"/>
              </a:rPr>
              <a:t>Chemicals of concern (SC1, SC5)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19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628" y="843558"/>
            <a:ext cx="6777372" cy="648073"/>
          </a:xfrm>
        </p:spPr>
        <p:txBody>
          <a:bodyPr/>
          <a:lstStyle/>
          <a:p>
            <a:pPr algn="ctr"/>
            <a: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Plastics Strategy relevant topics in H202 WP 2020  </a:t>
            </a:r>
            <a:br>
              <a:rPr lang="en-US" sz="22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2100" dirty="0">
                <a:solidFill>
                  <a:srgbClr val="12549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100" dirty="0">
              <a:solidFill>
                <a:srgbClr val="1254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491630"/>
            <a:ext cx="6172200" cy="3024412"/>
          </a:xfrm>
        </p:spPr>
        <p:txBody>
          <a:bodyPr/>
          <a:lstStyle/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SC1-BHC-36-2020: Micro- and </a:t>
            </a:r>
            <a:r>
              <a:rPr lang="en-US" sz="975" dirty="0" err="1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nano</a:t>
            </a: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-plastics in our environment: Understanding exposures and impacts on human health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SFS-21-2020 - Emerging challenges for soil management (</a:t>
            </a:r>
            <a:r>
              <a:rPr lang="en-US" sz="975" dirty="0">
                <a:latin typeface="+mj-lt"/>
              </a:rPr>
              <a:t>impact of micro plastic on soil properties and its ecosystem services function, use of plastics in agriculture, </a:t>
            </a: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CE-BG-06-2019: Sustainable solutions for bio-based plastics on land and sea (SC2)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BG-07-2019-2020: The Future of Seas and Oceans Flagship Initiative: [C] 2020 - Technologies for observations (SC2)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CE-FNR-09-2020: Pilot action for the removal of marine plastics and litter (SC2)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CE-SC5-24-2020: Improving the sorting, separation and recycling of composite and multi-layer materials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CE-SC5-25-2020: Understanding the transition to a circular economy and its implications on the environment, economy and society 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CE-SC5-28-2020: Develop and pilot circular systems in plastics, textiles and furniture sectors 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CE-SC5-29-2020: A common European framework to harmonise procedures for plastics pollution monitoring and assessments 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CE-SC5-30-2020: Plastics in the environment: understanding the sources, transport and distribution of plastics pollution 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r>
              <a:rPr lang="en-US" sz="975" dirty="0">
                <a:solidFill>
                  <a:srgbClr val="125494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CE-BIOTEC-09-2020: Upcycling bio plastics of food and drinks packaging (LEIT)</a:t>
            </a: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endParaRPr lang="en-US" sz="788" dirty="0">
              <a:latin typeface="+mj-lt"/>
            </a:endParaRPr>
          </a:p>
          <a:p>
            <a:pPr>
              <a:buClr>
                <a:srgbClr val="125494"/>
              </a:buClr>
              <a:buFont typeface="Wingdings" panose="05000000000000000000" pitchFamily="2" charset="2"/>
              <a:buChar char="ü"/>
            </a:pPr>
            <a:endParaRPr lang="en-US" sz="788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66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659" y="681540"/>
            <a:ext cx="6318701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7992888" cy="3690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</a:t>
            </a:r>
            <a:r>
              <a:rPr lang="en-GB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“Greening </a:t>
            </a:r>
            <a:r>
              <a:rPr lang="en-GB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economy in line with the Sustainable Development </a:t>
            </a:r>
            <a:r>
              <a:rPr lang="en-GB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Goals”</a:t>
            </a:r>
            <a:endParaRPr lang="en-GB" sz="14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3467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Connecting </a:t>
            </a:r>
            <a:r>
              <a:rPr lang="en-GB" sz="1400" b="1" dirty="0">
                <a:solidFill>
                  <a:srgbClr val="3467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 and environmental gains - the circular </a:t>
            </a:r>
            <a:r>
              <a:rPr lang="en-GB" sz="1400" b="1" dirty="0" smtClean="0">
                <a:solidFill>
                  <a:srgbClr val="34677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economy</a:t>
            </a:r>
            <a:endParaRPr lang="en-GB" sz="1400" b="1" dirty="0">
              <a:solidFill>
                <a:srgbClr val="34677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CE-SC5-24-2020: Improving the sorting, separation and recycling of composite and multi-layer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materials</a:t>
            </a:r>
          </a:p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CE-SC5-25-2020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Understanding the transition to a circular economy and its implications on the environment, economy and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</a:t>
            </a:r>
          </a:p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CE-SC5-28-2020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Develop and pilot circular systems in plastics, textiles and furniture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sectors</a:t>
            </a:r>
          </a:p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CE-SC5-29-2020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common European framework to harmonise procedures for plastics pollution monitoring and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assessments</a:t>
            </a:r>
          </a:p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CE-SC5-30-2020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Plastics in the environment: understanding the sources, transport, distribution and impacts of plastics 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pollution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6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659" y="681540"/>
            <a:ext cx="6318701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7992888" cy="3618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“Competitive, Low Carbon and Circular Industries”</a:t>
            </a:r>
            <a:endParaRPr lang="fr-BE" sz="1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CE-SC5-31-2020: Develop, implement and assess a circular economy oriented product information management system for complex products from cradle to cradle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Green Deal Call</a:t>
            </a:r>
          </a:p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LC-GD-3-2-2020: Demonstration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of systemic solutions for the territorial deployment of the circular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310876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68313" y="771550"/>
            <a:ext cx="8207375" cy="433387"/>
          </a:xfrm>
        </p:spPr>
        <p:txBody>
          <a:bodyPr>
            <a:normAutofit/>
          </a:bodyPr>
          <a:lstStyle/>
          <a:p>
            <a:pPr algn="l"/>
            <a:r>
              <a:rPr lang="en-IE" alt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 Europe structure</a:t>
            </a:r>
            <a:endParaRPr lang="en-IE" altLang="en-U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91629"/>
            <a:ext cx="8207375" cy="318673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Six clusters: Health, Culture, Security, Digital, Climate, and</a:t>
            </a:r>
          </a:p>
          <a:p>
            <a:pPr>
              <a:defRPr/>
            </a:pPr>
            <a:r>
              <a:rPr lang="en-GB" sz="1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Cluster 6: </a:t>
            </a:r>
            <a:r>
              <a:rPr lang="en-US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Food, Bioeconomy, Natural Resources, </a:t>
            </a:r>
            <a:r>
              <a:rPr lang="en-US" sz="1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Agriculture </a:t>
            </a:r>
            <a:r>
              <a:rPr lang="en-US" sz="1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Environment</a:t>
            </a:r>
          </a:p>
          <a:p>
            <a:pPr marL="0" indent="0">
              <a:buNone/>
              <a:defRPr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Cluster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paradigm: transformative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of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economy and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society; reducing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degradation; better management of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natural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resources; serving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EU’s climate 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objectives</a:t>
            </a:r>
          </a:p>
          <a:p>
            <a:pPr marL="0" indent="0">
              <a:buNone/>
              <a:defRPr/>
            </a:pP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Cluster 6 destinations: Biodiversity, Food Systems, </a:t>
            </a:r>
            <a:r>
              <a:rPr lang="en-GB" sz="1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Economy and Bioeconomy Sectors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Zero Pollution, Climate Action, Communities, Governance</a:t>
            </a:r>
          </a:p>
        </p:txBody>
      </p:sp>
    </p:spTree>
    <p:extLst>
      <p:ext uri="{BB962C8B-B14F-4D97-AF65-F5344CB8AC3E}">
        <p14:creationId xmlns:p14="http://schemas.microsoft.com/office/powerpoint/2010/main" val="698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68313" y="771550"/>
            <a:ext cx="8207375" cy="433387"/>
          </a:xfrm>
        </p:spPr>
        <p:txBody>
          <a:bodyPr>
            <a:normAutofit/>
          </a:bodyPr>
          <a:lstStyle/>
          <a:p>
            <a:pPr algn="l"/>
            <a:r>
              <a:rPr lang="en-IE" alt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 Europe strategic planning 2021-2022</a:t>
            </a:r>
            <a:endParaRPr lang="en-IE" altLang="en-U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75607"/>
            <a:ext cx="8207375" cy="340275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Cluster 6 destination 3, Circular Economy and Bioeconomy Sectors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 and methods for measuring CE transition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circular value chains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cycle information data base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cities and regions initiative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Circular material streams: plastics, textiles, electronics; construction and buildings; packaging and SUP</a:t>
            </a:r>
          </a:p>
          <a:p>
            <a:pPr>
              <a:defRPr/>
            </a:pPr>
            <a:r>
              <a:rPr lang="en-GB" dirty="0" smtClean="0">
                <a:solidFill>
                  <a:srgbClr val="4876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Novel feedstocks; biobased innovation; bioplastics</a:t>
            </a:r>
          </a:p>
          <a:p>
            <a:pPr>
              <a:defRPr/>
            </a:pPr>
            <a:endParaRPr lang="en-GB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8788" y="843558"/>
            <a:ext cx="8229600" cy="35283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000" b="1" dirty="0" smtClean="0">
              <a:solidFill>
                <a:srgbClr val="487688"/>
              </a:solidFill>
              <a:latin typeface="Segoe Print" panose="02000600000000000000" pitchFamily="2" charset="0"/>
            </a:endParaRPr>
          </a:p>
          <a:p>
            <a:r>
              <a:rPr lang="en-GB" sz="4800" b="1" dirty="0" smtClean="0">
                <a:solidFill>
                  <a:srgbClr val="487688"/>
                </a:solidFill>
                <a:latin typeface="Segoe Print" panose="02000600000000000000" pitchFamily="2" charset="0"/>
              </a:rPr>
              <a:t>Thank you! </a:t>
            </a:r>
            <a:r>
              <a:rPr lang="en-GB" sz="3600" b="1" dirty="0" smtClean="0">
                <a:solidFill>
                  <a:srgbClr val="487688"/>
                </a:solidFill>
                <a:latin typeface="Segoe Print" panose="02000600000000000000" pitchFamily="2" charset="0"/>
              </a:rPr>
              <a:t/>
            </a:r>
            <a:br>
              <a:rPr lang="en-GB" sz="3600" b="1" dirty="0" smtClean="0">
                <a:solidFill>
                  <a:srgbClr val="487688"/>
                </a:solidFill>
                <a:latin typeface="Segoe Print" panose="02000600000000000000" pitchFamily="2" charset="0"/>
              </a:rPr>
            </a:br>
            <a:r>
              <a:rPr lang="en-GB" sz="2400" dirty="0" smtClean="0">
                <a:solidFill>
                  <a:srgbClr val="487688"/>
                </a:solidFill>
                <a:latin typeface="Segoe Print" panose="02000600000000000000" pitchFamily="2" charset="0"/>
              </a:rPr>
              <a:t/>
            </a:r>
            <a:br>
              <a:rPr lang="en-GB" sz="2400" dirty="0" smtClean="0">
                <a:solidFill>
                  <a:srgbClr val="487688"/>
                </a:solidFill>
                <a:latin typeface="Segoe Print" panose="02000600000000000000" pitchFamily="2" charset="0"/>
              </a:rPr>
            </a:br>
            <a:r>
              <a:rPr lang="en-GB" sz="1800" b="1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#InvestEUresearch </a:t>
            </a:r>
            <a:br>
              <a:rPr lang="en-GB" sz="1800" b="1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800" dirty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</a:t>
            </a:r>
            <a:r>
              <a:rPr lang="en-GB" sz="1800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ec.europa.eu/research</a:t>
            </a:r>
            <a:r>
              <a:rPr lang="en-GB" sz="1800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800" dirty="0">
              <a:solidFill>
                <a:srgbClr val="578D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dirty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1800" dirty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</a:t>
            </a:r>
            <a:r>
              <a:rPr lang="en-GB" sz="1800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ec.europa.eu/info/horizon-europe-next-research-and-innovation-framework-programme_en</a:t>
            </a:r>
            <a:r>
              <a:rPr lang="en-GB" sz="1800" dirty="0" smtClean="0">
                <a:solidFill>
                  <a:srgbClr val="578DA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800" dirty="0">
              <a:solidFill>
                <a:srgbClr val="578D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5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1074</Words>
  <Application>Microsoft Office PowerPoint</Application>
  <PresentationFormat>On-screen Show (16:9)</PresentationFormat>
  <Paragraphs>114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EC Square Sans Pro</vt:lpstr>
      <vt:lpstr>EC Square Sans Pro Medium</vt:lpstr>
      <vt:lpstr>Segoe Print</vt:lpstr>
      <vt:lpstr>Times New Roman</vt:lpstr>
      <vt:lpstr>Verdana</vt:lpstr>
      <vt:lpstr>Wingdings</vt:lpstr>
      <vt:lpstr>Office Theme</vt:lpstr>
      <vt:lpstr>6_Blank</vt:lpstr>
      <vt:lpstr>European Chemical Regions Network Conference</vt:lpstr>
      <vt:lpstr>Policy context</vt:lpstr>
      <vt:lpstr>EU Plastics Strategy  Key priorities supported by R&amp;I in Horizon 2020</vt:lpstr>
      <vt:lpstr>  EU Plastics Strategy relevant topics in H202 WP 2020     </vt:lpstr>
      <vt:lpstr> </vt:lpstr>
      <vt:lpstr> </vt:lpstr>
      <vt:lpstr>Horizon Europe structure</vt:lpstr>
      <vt:lpstr>Horizon Europe strategic planning 2021-2022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MOREIRA CRAVEIRO DA SILVA Ana Catarina (RTD)</dc:creator>
  <cp:lastModifiedBy>EBERL Hans-Christian (RTD)</cp:lastModifiedBy>
  <cp:revision>84</cp:revision>
  <dcterms:created xsi:type="dcterms:W3CDTF">2015-10-12T14:53:09Z</dcterms:created>
  <dcterms:modified xsi:type="dcterms:W3CDTF">2020-10-25T23:07:06Z</dcterms:modified>
</cp:coreProperties>
</file>