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1"/>
  </p:notesMasterIdLst>
  <p:handoutMasterIdLst>
    <p:handoutMasterId r:id="rId12"/>
  </p:handoutMasterIdLst>
  <p:sldIdLst>
    <p:sldId id="258" r:id="rId5"/>
    <p:sldId id="277" r:id="rId6"/>
    <p:sldId id="259" r:id="rId7"/>
    <p:sldId id="278" r:id="rId8"/>
    <p:sldId id="280" r:id="rId9"/>
    <p:sldId id="279" r:id="rId10"/>
  </p:sldIdLst>
  <p:sldSz cx="24384000" cy="13716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yriel Mentink" initials="C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19C"/>
    <a:srgbClr val="20ADE0"/>
    <a:srgbClr val="662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74490" autoAdjust="0"/>
  </p:normalViewPr>
  <p:slideViewPr>
    <p:cSldViewPr snapToGrid="0">
      <p:cViewPr varScale="1">
        <p:scale>
          <a:sx n="53" d="100"/>
          <a:sy n="53" d="100"/>
        </p:scale>
        <p:origin x="110" y="48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7A4C608-66CE-4F7F-9528-0E84B10B13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AFD96F-5E3B-4C6F-A25B-DF6D676B0A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EB22-7ED7-4FF9-9F5C-F6C3703E326D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DB325FC-1CB7-47B3-8371-D54D32F2A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8B43E6D-C217-4F8A-B750-604A73CB4F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78E70-431F-4314-9001-8EF0A82766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304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3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551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Design Note: Line underneath title to be moved to correlate with where the title ends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8390C-BBD0-4153-B08D-3585DB6249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715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5094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412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7D6-D579-44FE-B127-2AFA7279C10A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FAE-8351-430D-A317-F12D679C13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1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7D6-D579-44FE-B127-2AFA7279C10A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FAE-8351-430D-A317-F12D679C13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164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7D6-D579-44FE-B127-2AFA7279C10A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FAE-8351-430D-A317-F12D679C13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9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7D6-D579-44FE-B127-2AFA7279C10A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FAE-8351-430D-A317-F12D679C13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8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F2D7D3-EACE-4A13-86F5-B58298CE37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5028" y="2742421"/>
            <a:ext cx="20507324" cy="1247842"/>
          </a:xfrm>
          <a:prstGeom prst="rect">
            <a:avLst/>
          </a:prstGeom>
        </p:spPr>
        <p:txBody>
          <a:bodyPr/>
          <a:lstStyle>
            <a:lvl1pPr>
              <a:buNone/>
              <a:defRPr sz="6400" b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40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 Tekststijl van het model bewerken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 Derde niveau</a:t>
            </a:r>
          </a:p>
          <a:p>
            <a:pPr lvl="3"/>
            <a:r>
              <a:rPr lang="nl-NL"/>
              <a:t> Vierde niveau</a:t>
            </a:r>
          </a:p>
          <a:p>
            <a:pPr lvl="4"/>
            <a:r>
              <a:rPr lang="nl-NL"/>
              <a:t> 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7712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63" y="-6905"/>
            <a:ext cx="18236418" cy="13722905"/>
          </a:xfrm>
          <a:prstGeom prst="rect">
            <a:avLst/>
          </a:prstGeom>
        </p:spPr>
      </p:pic>
      <p:sp>
        <p:nvSpPr>
          <p:cNvPr id="8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Shape 121"/>
          <p:cNvSpPr/>
          <p:nvPr userDrawn="1"/>
        </p:nvSpPr>
        <p:spPr>
          <a:xfrm>
            <a:off x="-1" y="-1"/>
            <a:ext cx="12192001" cy="13716002"/>
          </a:xfrm>
          <a:prstGeom prst="rect">
            <a:avLst/>
          </a:prstGeom>
          <a:solidFill>
            <a:srgbClr val="1EAD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0" y="3244850"/>
            <a:ext cx="18288000" cy="722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23"/>
          <p:cNvSpPr/>
          <p:nvPr userDrawn="1"/>
        </p:nvSpPr>
        <p:spPr>
          <a:xfrm>
            <a:off x="12192000" y="6369050"/>
            <a:ext cx="121920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indent="2540000" algn="l">
              <a:defRPr sz="6400">
                <a:solidFill>
                  <a:srgbClr val="FFFFFF"/>
                </a:solidFill>
              </a:defRPr>
            </a:lvl1pPr>
          </a:lstStyle>
          <a:p>
            <a:r>
              <a:rPr>
                <a:latin typeface="Pill Gothic 600mg" charset="0"/>
                <a:ea typeface="Pill Gothic 600mg" charset="0"/>
                <a:cs typeface="Pill Gothic 600mg" charset="0"/>
              </a:rPr>
              <a:t>New Business</a:t>
            </a:r>
          </a:p>
        </p:txBody>
      </p:sp>
      <p:sp>
        <p:nvSpPr>
          <p:cNvPr id="14" name="Shape 124"/>
          <p:cNvSpPr/>
          <p:nvPr userDrawn="1"/>
        </p:nvSpPr>
        <p:spPr>
          <a:xfrm>
            <a:off x="-1" y="6369049"/>
            <a:ext cx="1219200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marR="2540000" algn="r">
              <a:defRPr sz="6400">
                <a:solidFill>
                  <a:srgbClr val="FFFFFF"/>
                </a:solidFill>
              </a:defRPr>
            </a:lvl1pPr>
          </a:lstStyle>
          <a:p>
            <a:r>
              <a:rPr>
                <a:latin typeface="Pill Gothic 600mg" charset="0"/>
                <a:ea typeface="Pill Gothic 600mg" charset="0"/>
                <a:cs typeface="Pill Gothic 600mg" charset="0"/>
              </a:rPr>
              <a:t>New Education</a:t>
            </a:r>
          </a:p>
        </p:txBody>
      </p:sp>
    </p:spTree>
    <p:extLst>
      <p:ext uri="{BB962C8B-B14F-4D97-AF65-F5344CB8AC3E}">
        <p14:creationId xmlns:p14="http://schemas.microsoft.com/office/powerpoint/2010/main" val="199826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8"/>
          <p:cNvSpPr/>
          <p:nvPr userDrawn="1"/>
        </p:nvSpPr>
        <p:spPr>
          <a:xfrm>
            <a:off x="4601675" y="4696133"/>
            <a:ext cx="18344265" cy="1062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914400" indent="-914400" algn="l">
              <a:lnSpc>
                <a:spcPct val="120000"/>
              </a:lnSpc>
              <a:buFont typeface="+mj-lt"/>
              <a:buAutoNum type="arabicPeriod"/>
              <a:defRPr sz="5200"/>
            </a:pPr>
            <a:endParaRPr>
              <a:latin typeface="Pill Gothic 600mg" charset="0"/>
              <a:ea typeface="Pill Gothic 600mg" charset="0"/>
              <a:cs typeface="Pill Gothic 600mg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75" y="3496596"/>
            <a:ext cx="11178748" cy="9200233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15780423" y="3496596"/>
            <a:ext cx="7596954" cy="9200233"/>
          </a:xfrm>
          <a:prstGeom prst="rect">
            <a:avLst/>
          </a:prstGeom>
          <a:solidFill>
            <a:srgbClr val="662B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16787046" y="4503220"/>
            <a:ext cx="5583708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/>
            <a:r>
              <a:rPr lang="nl-NL" sz="4800">
                <a:solidFill>
                  <a:schemeClr val="bg1"/>
                </a:solidFill>
                <a:latin typeface="Pill Gothic 600mg" charset="0"/>
                <a:ea typeface="Pill Gothic 600mg" charset="0"/>
                <a:cs typeface="Pill Gothic 600mg" charset="0"/>
              </a:rPr>
              <a:t>Titel kop bijschrift</a:t>
            </a:r>
          </a:p>
          <a:p>
            <a:pPr algn="l"/>
            <a:endParaRPr lang="nl-NL" sz="3200">
              <a:solidFill>
                <a:schemeClr val="bg1"/>
              </a:solidFill>
              <a:latin typeface="Pill Gothic 600mg Light" charset="0"/>
              <a:ea typeface="Pill Gothic 600mg Light" charset="0"/>
              <a:cs typeface="Pill Gothic 600mg Light" charset="0"/>
            </a:endParaRPr>
          </a:p>
          <a:p>
            <a:pPr algn="l"/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Cras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mattis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consectetur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purus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sit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amet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fermentum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.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Nulla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vitae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elit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libero, a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pharetra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augue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. Vestibulum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id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ligula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porta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felis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euismod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semper.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Maecenas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faucibus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mollis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interdum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.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Morbi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leo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risus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,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porta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ac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consectetur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ac</a:t>
            </a:r>
            <a:r>
              <a:rPr lang="nl-NL" sz="3200">
                <a:solidFill>
                  <a:schemeClr val="bg1"/>
                </a:solidFill>
                <a:latin typeface="Pill Gothic 600mg Light" charset="0"/>
                <a:ea typeface="Pill Gothic 600mg Light" charset="0"/>
                <a:cs typeface="Pill Gothic 600mg Light" charset="0"/>
              </a:rPr>
              <a:t>, vestibulum at eros.</a:t>
            </a:r>
            <a:endParaRPr kumimoji="0" lang="nl-NL" sz="320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Pill Gothic 600mg Light" charset="0"/>
              <a:ea typeface="Pill Gothic 600mg Light" charset="0"/>
              <a:cs typeface="Pill Gothic 600mg Light" charset="0"/>
              <a:sym typeface="Helvetica Light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547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-8045633" y="-265471"/>
            <a:ext cx="40475266" cy="14241298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-21779"/>
            <a:ext cx="24384000" cy="13737779"/>
          </a:xfrm>
          <a:prstGeom prst="rect">
            <a:avLst/>
          </a:prstGeom>
          <a:solidFill>
            <a:srgbClr val="662B84">
              <a:alpha val="50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Shape 126"/>
          <p:cNvSpPr/>
          <p:nvPr userDrawn="1"/>
        </p:nvSpPr>
        <p:spPr>
          <a:xfrm>
            <a:off x="0" y="-21779"/>
            <a:ext cx="1006623" cy="13759558"/>
          </a:xfrm>
          <a:prstGeom prst="rect">
            <a:avLst/>
          </a:prstGeom>
          <a:solidFill>
            <a:srgbClr val="1E9C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27"/>
          <p:cNvSpPr/>
          <p:nvPr userDrawn="1"/>
        </p:nvSpPr>
        <p:spPr>
          <a:xfrm>
            <a:off x="3019866" y="5377852"/>
            <a:ext cx="20357511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 algn="l">
              <a:defRPr sz="6400"/>
            </a:lvl1pPr>
          </a:lstStyle>
          <a:p>
            <a:r>
              <a:rPr lang="nl-NL" sz="9600">
                <a:solidFill>
                  <a:schemeClr val="bg1"/>
                </a:solidFill>
                <a:latin typeface="Pill Gothic 600mg" charset="0"/>
                <a:ea typeface="Pill Gothic 600mg" charset="0"/>
                <a:cs typeface="Pill Gothic 600mg" charset="0"/>
              </a:rPr>
              <a:t>CHILL versterkt de innovatiekracht van bedrijven in de chemiesector</a:t>
            </a:r>
          </a:p>
        </p:txBody>
      </p:sp>
      <p:sp>
        <p:nvSpPr>
          <p:cNvPr id="11" name="Shape 128"/>
          <p:cNvSpPr/>
          <p:nvPr userDrawn="1"/>
        </p:nvSpPr>
        <p:spPr>
          <a:xfrm>
            <a:off x="4601675" y="4696133"/>
            <a:ext cx="18344265" cy="1062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914400" indent="-914400" algn="l">
              <a:lnSpc>
                <a:spcPct val="120000"/>
              </a:lnSpc>
              <a:buFont typeface="+mj-lt"/>
              <a:buAutoNum type="arabicPeriod"/>
              <a:defRPr sz="5200"/>
            </a:pPr>
            <a:endParaRPr>
              <a:latin typeface="Pill Gothic 600mg" charset="0"/>
              <a:ea typeface="Pill Gothic 600mg" charset="0"/>
              <a:cs typeface="Pill Gothic 600mg" charset="0"/>
            </a:endParaRPr>
          </a:p>
        </p:txBody>
      </p:sp>
      <p:pic>
        <p:nvPicPr>
          <p:cNvPr id="12" name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1749" y="986631"/>
            <a:ext cx="2496814" cy="9865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42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7D6-D579-44FE-B127-2AFA7279C10A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FAE-8351-430D-A317-F12D679C13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946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676400" y="3651250"/>
            <a:ext cx="10439400" cy="87026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 Tekststijl van het model bewerken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 Derde niveau</a:t>
            </a:r>
          </a:p>
          <a:p>
            <a:pPr lvl="3"/>
            <a:r>
              <a:rPr lang="nl-NL"/>
              <a:t> Vierde niveau</a:t>
            </a:r>
          </a:p>
          <a:p>
            <a:pPr lvl="4"/>
            <a:r>
              <a:rPr lang="nl-NL"/>
              <a:t> 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12268200" y="3651250"/>
            <a:ext cx="10439400" cy="87026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 Tekststijl van het model bewerken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 Derde niveau</a:t>
            </a:r>
          </a:p>
          <a:p>
            <a:pPr lvl="3"/>
            <a:r>
              <a:rPr lang="nl-NL"/>
              <a:t> Vierde niveau</a:t>
            </a:r>
          </a:p>
          <a:p>
            <a:pPr lvl="4"/>
            <a:r>
              <a:rPr lang="nl-NL"/>
              <a:t> 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7D6-D579-44FE-B127-2AFA7279C10A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FAE-8351-430D-A317-F12D679C13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87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7D6-D579-44FE-B127-2AFA7279C10A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FAE-8351-430D-A317-F12D679C13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95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7D6-D579-44FE-B127-2AFA7279C10A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FAE-8351-430D-A317-F12D679C13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11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496814" y="730250"/>
            <a:ext cx="20210786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33536" y="3651250"/>
            <a:ext cx="19074063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 Tekststijl van het model bewerken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 Derde niveau</a:t>
            </a:r>
          </a:p>
          <a:p>
            <a:pPr lvl="3"/>
            <a:r>
              <a:rPr lang="nl-NL"/>
              <a:t> Vierde niveau</a:t>
            </a:r>
          </a:p>
          <a:p>
            <a:pPr lvl="4"/>
            <a:r>
              <a:rPr lang="nl-NL"/>
              <a:t> 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ill Gothic 600mg"/>
              </a:defRPr>
            </a:lvl1pPr>
          </a:lstStyle>
          <a:p>
            <a:fld id="{463747D6-D579-44FE-B127-2AFA7279C10A}" type="datetimeFigureOut">
              <a:rPr lang="nl-NL" smtClean="0"/>
              <a:pPr/>
              <a:t>11-5-2022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ill Gothic 600mg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ill Gothic 600mg"/>
              </a:defRPr>
            </a:lvl1pPr>
          </a:lstStyle>
          <a:p>
            <a:fld id="{0BD37FAE-8351-430D-A317-F12D679C13C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Shape 126"/>
          <p:cNvSpPr/>
          <p:nvPr userDrawn="1"/>
        </p:nvSpPr>
        <p:spPr>
          <a:xfrm>
            <a:off x="0" y="-21779"/>
            <a:ext cx="1006623" cy="13759558"/>
          </a:xfrm>
          <a:prstGeom prst="rect">
            <a:avLst/>
          </a:prstGeom>
          <a:solidFill>
            <a:srgbClr val="1E9C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1749" y="986631"/>
            <a:ext cx="2496814" cy="9865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088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5" r:id="rId3"/>
    <p:sldLayoutId id="2147483680" r:id="rId4"/>
    <p:sldLayoutId id="2147483684" r:id="rId5"/>
    <p:sldLayoutId id="2147483676" r:id="rId6"/>
    <p:sldLayoutId id="2147483677" r:id="rId7"/>
    <p:sldLayoutId id="2147483678" r:id="rId8"/>
    <p:sldLayoutId id="2147483679" r:id="rId9"/>
    <p:sldLayoutId id="2147483681" r:id="rId10"/>
    <p:sldLayoutId id="2147483682" r:id="rId11"/>
    <p:sldLayoutId id="2147483683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0ADE0"/>
          </a:solidFill>
          <a:latin typeface="Pill Gothic 600mg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Pill Gothic 600mg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Pill Gothic 600mg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Pill Gothic 600mg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Pill Gothic 600mg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Pill Gothic 600mg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92F8E1-3CFA-4FD1-A481-80058765B2A2}"/>
              </a:ext>
            </a:extLst>
          </p:cNvPr>
          <p:cNvSpPr txBox="1"/>
          <p:nvPr/>
        </p:nvSpPr>
        <p:spPr>
          <a:xfrm>
            <a:off x="1222175" y="10377544"/>
            <a:ext cx="84385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Connecting innovation of SMEs </a:t>
            </a:r>
          </a:p>
          <a:p>
            <a:pPr algn="l"/>
            <a:r>
              <a:rPr lang="en-GB" dirty="0"/>
              <a:t>with education of students</a:t>
            </a:r>
          </a:p>
        </p:txBody>
      </p:sp>
    </p:spTree>
    <p:extLst>
      <p:ext uri="{BB962C8B-B14F-4D97-AF65-F5344CB8AC3E}">
        <p14:creationId xmlns:p14="http://schemas.microsoft.com/office/powerpoint/2010/main" val="212798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F0AD2D6-E944-4F9C-A289-313B7E7C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8338" y="978935"/>
            <a:ext cx="20507324" cy="1247842"/>
          </a:xfrm>
        </p:spPr>
        <p:txBody>
          <a:bodyPr/>
          <a:lstStyle/>
          <a:p>
            <a:r>
              <a:rPr lang="nl-NL" dirty="0" err="1"/>
              <a:t>Ambition</a:t>
            </a:r>
            <a:endParaRPr lang="nl-NL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B24FAE1-5807-4195-BCA7-CB8305BED7A7}"/>
              </a:ext>
            </a:extLst>
          </p:cNvPr>
          <p:cNvSpPr txBox="1">
            <a:spLocks/>
          </p:cNvSpPr>
          <p:nvPr/>
        </p:nvSpPr>
        <p:spPr>
          <a:xfrm>
            <a:off x="1940086" y="3689648"/>
            <a:ext cx="20505576" cy="6336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90000"/>
              <a:buNone/>
              <a:defRPr/>
            </a:pPr>
            <a:r>
              <a:rPr lang="en-US" sz="4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CHILL connects the education of students </a:t>
            </a:r>
          </a:p>
          <a:p>
            <a:pPr marL="0" indent="0">
              <a:buSzPct val="90000"/>
              <a:buNone/>
              <a:defRPr/>
            </a:pPr>
            <a:r>
              <a:rPr lang="en-US" sz="4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R&amp;D questions from business</a:t>
            </a:r>
            <a:endParaRPr lang="en-US" sz="4000" b="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71600" lvl="1" indent="-457200" defTabSz="18288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endParaRPr lang="en-US" sz="40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8648DC-0F64-43F3-8EBA-067C8643B6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4450" y="1864704"/>
            <a:ext cx="7981695" cy="108723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21BDE0A-2B09-44EC-825E-39F9652C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38" y="7501377"/>
            <a:ext cx="12227246" cy="52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B2BF418-A414-462C-BAE0-1152E94382DF}"/>
              </a:ext>
            </a:extLst>
          </p:cNvPr>
          <p:cNvSpPr txBox="1">
            <a:spLocks/>
          </p:cNvSpPr>
          <p:nvPr/>
        </p:nvSpPr>
        <p:spPr>
          <a:xfrm>
            <a:off x="1754919" y="2768041"/>
            <a:ext cx="20505576" cy="6336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800">
              <a:spcBef>
                <a:spcPts val="2000"/>
              </a:spcBef>
              <a:buSzPct val="90000"/>
              <a:buNone/>
              <a:defRPr/>
            </a:pPr>
            <a:r>
              <a:rPr lang="en-US" sz="4000" dirty="0">
                <a:solidFill>
                  <a:srgbClr val="EE80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Innovative learning, work and research environment</a:t>
            </a:r>
          </a:p>
          <a:p>
            <a:pPr marL="1371600" lvl="1" indent="-457200" defTabSz="1828800">
              <a:lnSpc>
                <a:spcPct val="150000"/>
              </a:lnSpc>
              <a:spcBef>
                <a:spcPts val="1000"/>
              </a:spcBef>
              <a:buClr>
                <a:srgbClr val="0A71B4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Brightlands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Chemelot Campus</a:t>
            </a:r>
          </a:p>
          <a:p>
            <a:pPr marL="1371600" lvl="1" indent="-457200" defTabSz="1828800">
              <a:lnSpc>
                <a:spcPct val="150000"/>
              </a:lnSpc>
              <a:spcBef>
                <a:spcPts val="1000"/>
              </a:spcBef>
              <a:buClr>
                <a:srgbClr val="0A71B4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State-of-the-art Facilities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71600" lvl="1" indent="-457200" defTabSz="1828800">
              <a:lnSpc>
                <a:spcPct val="150000"/>
              </a:lnSpc>
              <a:spcBef>
                <a:spcPts val="1000"/>
              </a:spcBef>
              <a:buClr>
                <a:srgbClr val="0A71B4"/>
              </a:buClr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 of large ecosystem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580D75-CFE2-4C53-B1BB-557B9AE2D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2328" y="978936"/>
            <a:ext cx="20507324" cy="1247842"/>
          </a:xfrm>
        </p:spPr>
        <p:txBody>
          <a:bodyPr/>
          <a:lstStyle/>
          <a:p>
            <a:r>
              <a:rPr lang="en-GB" dirty="0"/>
              <a:t>How: Innovative surroundings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03545B9-16E4-4F3B-9A3E-6155443F2114}"/>
              </a:ext>
            </a:extLst>
          </p:cNvPr>
          <p:cNvGrpSpPr/>
          <p:nvPr/>
        </p:nvGrpSpPr>
        <p:grpSpPr>
          <a:xfrm>
            <a:off x="3323769" y="6858000"/>
            <a:ext cx="19972509" cy="6336704"/>
            <a:chOff x="3483428" y="1602857"/>
            <a:chExt cx="19972509" cy="6336704"/>
          </a:xfrm>
        </p:grpSpPr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EBC727F7-8221-413A-A659-38861887220D}"/>
                </a:ext>
              </a:extLst>
            </p:cNvPr>
            <p:cNvGrpSpPr/>
            <p:nvPr/>
          </p:nvGrpSpPr>
          <p:grpSpPr>
            <a:xfrm>
              <a:off x="3483428" y="1602857"/>
              <a:ext cx="19972509" cy="6336704"/>
              <a:chOff x="6472238" y="5572897"/>
              <a:chExt cx="17419128" cy="5099865"/>
            </a:xfrm>
          </p:grpSpPr>
          <p:pic>
            <p:nvPicPr>
              <p:cNvPr id="2" name="Afbeelding 1">
                <a:extLst>
                  <a:ext uri="{FF2B5EF4-FFF2-40B4-BE49-F238E27FC236}">
                    <a16:creationId xmlns:a16="http://schemas.microsoft.com/office/drawing/2014/main" id="{AE90F18A-72A9-436F-AF92-BE3C319ED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048258" y="5679901"/>
                <a:ext cx="7843108" cy="4389466"/>
              </a:xfrm>
              <a:prstGeom prst="rect">
                <a:avLst/>
              </a:prstGeom>
            </p:spPr>
          </p:pic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45DBCC2F-D027-4C20-B6AA-3A146D9D0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72238" y="5572897"/>
                <a:ext cx="7646614" cy="5099865"/>
              </a:xfrm>
              <a:prstGeom prst="rect">
                <a:avLst/>
              </a:prstGeom>
            </p:spPr>
          </p:pic>
        </p:grpSp>
        <p:sp>
          <p:nvSpPr>
            <p:cNvPr id="12" name="Pijl: rechts 11">
              <a:extLst>
                <a:ext uri="{FF2B5EF4-FFF2-40B4-BE49-F238E27FC236}">
                  <a16:creationId xmlns:a16="http://schemas.microsoft.com/office/drawing/2014/main" id="{6E012FE3-DFD5-49C0-BFAB-03EB8AFE9E8F}"/>
                </a:ext>
              </a:extLst>
            </p:cNvPr>
            <p:cNvSpPr/>
            <p:nvPr/>
          </p:nvSpPr>
          <p:spPr>
            <a:xfrm>
              <a:off x="8476342" y="4462820"/>
              <a:ext cx="6328229" cy="4814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6B18D2A0-A63B-4709-9E27-176027C3B1F9}"/>
              </a:ext>
            </a:extLst>
          </p:cNvPr>
          <p:cNvGrpSpPr/>
          <p:nvPr/>
        </p:nvGrpSpPr>
        <p:grpSpPr>
          <a:xfrm>
            <a:off x="3323769" y="6575985"/>
            <a:ext cx="17435740" cy="6336704"/>
            <a:chOff x="6350925" y="6575985"/>
            <a:chExt cx="14408584" cy="4380807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E221F6C-5BE9-454F-9B96-7268BB376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22743" y="6575985"/>
              <a:ext cx="8236766" cy="4371974"/>
            </a:xfrm>
            <a:prstGeom prst="rect">
              <a:avLst/>
            </a:prstGeom>
          </p:spPr>
        </p:pic>
        <p:pic>
          <p:nvPicPr>
            <p:cNvPr id="6" name="Afbeelding 5" descr="Afbeelding met binnen, plafond, metaal&#10;&#10;Automatisch gegenereerde beschrijving">
              <a:extLst>
                <a:ext uri="{FF2B5EF4-FFF2-40B4-BE49-F238E27FC236}">
                  <a16:creationId xmlns:a16="http://schemas.microsoft.com/office/drawing/2014/main" id="{3B4E5070-5E69-482E-89AB-573055084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925" y="6575985"/>
              <a:ext cx="5841076" cy="4380807"/>
            </a:xfrm>
            <a:prstGeom prst="rect">
              <a:avLst/>
            </a:prstGeom>
          </p:spPr>
        </p:pic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6ED2D5-AD29-4A5B-8AAF-B9171C5E43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143" y="6725045"/>
            <a:ext cx="16094099" cy="67163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4092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C9191C9-922C-4DB0-8BA5-BB86A45FA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69" y="4104899"/>
            <a:ext cx="10009446" cy="63367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EB63871-1314-499D-AE89-068521BA1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7018" y="3432966"/>
            <a:ext cx="10496931" cy="6850068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5BDD30D-6E86-466C-BE3D-311C45DBA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7642" y="1210409"/>
            <a:ext cx="20507324" cy="1247842"/>
          </a:xfrm>
        </p:spPr>
        <p:txBody>
          <a:bodyPr/>
          <a:lstStyle/>
          <a:p>
            <a:r>
              <a:rPr lang="en-US" dirty="0"/>
              <a:t>How: Community for Development (</a:t>
            </a:r>
            <a:r>
              <a:rPr lang="en-US" dirty="0" err="1"/>
              <a:t>CfD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489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6E9BB82-5442-44F5-8AA3-59DEC60116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8966" y="1191207"/>
            <a:ext cx="20507324" cy="1247842"/>
          </a:xfrm>
        </p:spPr>
        <p:txBody>
          <a:bodyPr/>
          <a:lstStyle/>
          <a:p>
            <a:r>
              <a:rPr lang="en-US" dirty="0"/>
              <a:t>How: Community for Development (</a:t>
            </a:r>
            <a:r>
              <a:rPr lang="en-US" dirty="0" err="1"/>
              <a:t>CfD</a:t>
            </a:r>
            <a:r>
              <a:rPr lang="en-US" dirty="0"/>
              <a:t>)</a:t>
            </a:r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763B490-857D-4E4C-B1A3-D5B0376BF25E}"/>
              </a:ext>
            </a:extLst>
          </p:cNvPr>
          <p:cNvSpPr txBox="1"/>
          <p:nvPr/>
        </p:nvSpPr>
        <p:spPr>
          <a:xfrm>
            <a:off x="2383971" y="3298371"/>
            <a:ext cx="1946365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Real-life case (contract research and development)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Guaranteed Result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Expert/Technician as back-up (students are in a learning process)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Elaborate account management and Business Development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6313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88A607-D0BA-4EFC-9052-882072F8C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981" y="3225338"/>
            <a:ext cx="20478187" cy="72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78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1651D6FD9847469DCC64539422C143" ma:contentTypeVersion="13" ma:contentTypeDescription="Een nieuw document maken." ma:contentTypeScope="" ma:versionID="3f49553ddcb9f2059df5984bbe5f58ba">
  <xsd:schema xmlns:xsd="http://www.w3.org/2001/XMLSchema" xmlns:xs="http://www.w3.org/2001/XMLSchema" xmlns:p="http://schemas.microsoft.com/office/2006/metadata/properties" xmlns:ns3="eec968e3-0bcb-4600-a0d4-a211ff2e95ea" xmlns:ns4="9cf7356a-28f1-470a-ad50-cab42ceca92e" targetNamespace="http://schemas.microsoft.com/office/2006/metadata/properties" ma:root="true" ma:fieldsID="cd7f007ac352b005b3796faf773d44b7" ns3:_="" ns4:_="">
    <xsd:import namespace="eec968e3-0bcb-4600-a0d4-a211ff2e95ea"/>
    <xsd:import namespace="9cf7356a-28f1-470a-ad50-cab42ceca92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968e3-0bcb-4600-a0d4-a211ff2e95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7356a-28f1-470a-ad50-cab42ceca9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505603-7138-4186-B489-910F77C03A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968e3-0bcb-4600-a0d4-a211ff2e95ea"/>
    <ds:schemaRef ds:uri="9cf7356a-28f1-470a-ad50-cab42ceca9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49AE1C-21D3-4947-91E6-9CBD93CF06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B6FA32-EA24-4AA5-B6A5-BA1050B87BC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4174</TotalTime>
  <Words>104</Words>
  <Application>Microsoft Office PowerPoint</Application>
  <PresentationFormat>Aangepast</PresentationFormat>
  <Paragraphs>21</Paragraphs>
  <Slides>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5" baseType="lpstr">
      <vt:lpstr>Arial</vt:lpstr>
      <vt:lpstr>Calibri</vt:lpstr>
      <vt:lpstr>Helvetica Light</vt:lpstr>
      <vt:lpstr>Helvetica Neue</vt:lpstr>
      <vt:lpstr>Pill Gothic 600mg</vt:lpstr>
      <vt:lpstr>Pill Gothic 600mg Light</vt:lpstr>
      <vt:lpstr>Verdana</vt:lpstr>
      <vt:lpstr>Wingdings</vt:lpstr>
      <vt:lpstr>1_Aangepast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Luc Lanclus</dc:creator>
  <cp:lastModifiedBy>Ron Lambi</cp:lastModifiedBy>
  <cp:revision>19</cp:revision>
  <cp:lastPrinted>2019-11-21T14:33:55Z</cp:lastPrinted>
  <dcterms:created xsi:type="dcterms:W3CDTF">2019-10-30T10:58:56Z</dcterms:created>
  <dcterms:modified xsi:type="dcterms:W3CDTF">2022-05-12T06:41:53Z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0x010100B61651D6FD9847469DCC64539422C143</vt:lpwstr>
  </property>
</Properties>
</file>