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8" r:id="rId5"/>
    <p:sldId id="394" r:id="rId6"/>
    <p:sldId id="319" r:id="rId7"/>
    <p:sldId id="312" r:id="rId8"/>
    <p:sldId id="396" r:id="rId9"/>
    <p:sldId id="337" r:id="rId10"/>
    <p:sldId id="338" r:id="rId11"/>
    <p:sldId id="392" r:id="rId12"/>
    <p:sldId id="356" r:id="rId13"/>
    <p:sldId id="282" r:id="rId14"/>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36E55"/>
    <a:srgbClr val="034EA2"/>
    <a:srgbClr val="0356B1"/>
    <a:srgbClr val="B9B9B9"/>
    <a:srgbClr val="FDB827"/>
    <a:srgbClr val="034EA1"/>
    <a:srgbClr val="BD6B33"/>
    <a:srgbClr val="5457A6"/>
    <a:srgbClr val="024E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78" autoAdjust="0"/>
    <p:restoredTop sz="63580" autoAdjust="0"/>
  </p:normalViewPr>
  <p:slideViewPr>
    <p:cSldViewPr snapToGrid="0">
      <p:cViewPr varScale="1">
        <p:scale>
          <a:sx n="69" d="100"/>
          <a:sy n="69" d="100"/>
        </p:scale>
        <p:origin x="1620" y="48"/>
      </p:cViewPr>
      <p:guideLst>
        <p:guide orient="horz" pos="2092"/>
        <p:guide pos="3840"/>
      </p:guideLst>
    </p:cSldViewPr>
  </p:slideViewPr>
  <p:outlineViewPr>
    <p:cViewPr>
      <p:scale>
        <a:sx n="33" d="100"/>
        <a:sy n="33" d="100"/>
      </p:scale>
      <p:origin x="0" y="-636"/>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4" d="100"/>
          <a:sy n="124" d="100"/>
        </p:scale>
        <p:origin x="49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14EAE9-1EAD-4DB9-800D-4DBA65A08E34}" type="doc">
      <dgm:prSet loTypeId="urn:microsoft.com/office/officeart/2009/3/layout/RandomtoResultProcess" loCatId="process" qsTypeId="urn:microsoft.com/office/officeart/2005/8/quickstyle/simple1" qsCatId="simple" csTypeId="urn:microsoft.com/office/officeart/2005/8/colors/colorful1" csCatId="colorful" phldr="1"/>
      <dgm:spPr/>
      <dgm:t>
        <a:bodyPr/>
        <a:lstStyle/>
        <a:p>
          <a:endParaRPr lang="en-US"/>
        </a:p>
      </dgm:t>
    </dgm:pt>
    <dgm:pt modelId="{D112FDFF-5BC4-4ADD-A7DB-CFE84CEDF44D}">
      <dgm:prSet phldrT="[Text]"/>
      <dgm:spPr/>
      <dgm:t>
        <a:bodyPr/>
        <a:lstStyle/>
        <a:p>
          <a:pPr algn="ctr"/>
          <a:r>
            <a:rPr lang="en-GB" b="1" dirty="0">
              <a:solidFill>
                <a:schemeClr val="tx1"/>
              </a:solidFill>
              <a:effectLst/>
              <a:latin typeface="+mn-lt"/>
              <a:ea typeface="+mn-ea"/>
              <a:cs typeface="+mn-cs"/>
            </a:rPr>
            <a:t>Businesses (large and small), social partners, education and training providers, associations, cluster organisations, national, regional and local authorities, chambers of commerce and employment services</a:t>
          </a:r>
          <a:r>
            <a:rPr lang="en-US" dirty="0"/>
            <a:t> </a:t>
          </a:r>
          <a:r>
            <a:rPr lang="en-US" b="1" dirty="0"/>
            <a:t>etc.</a:t>
          </a:r>
        </a:p>
      </dgm:t>
    </dgm:pt>
    <dgm:pt modelId="{CF880534-0B29-4D90-BE8B-E6757918414F}" type="parTrans" cxnId="{FE337332-42DD-4160-A271-EC8EF369DDA5}">
      <dgm:prSet/>
      <dgm:spPr/>
      <dgm:t>
        <a:bodyPr/>
        <a:lstStyle/>
        <a:p>
          <a:endParaRPr lang="en-US"/>
        </a:p>
      </dgm:t>
    </dgm:pt>
    <dgm:pt modelId="{912CEF59-3398-44B5-AC20-08131C6C446A}" type="sibTrans" cxnId="{FE337332-42DD-4160-A271-EC8EF369DDA5}">
      <dgm:prSet/>
      <dgm:spPr/>
      <dgm:t>
        <a:bodyPr/>
        <a:lstStyle/>
        <a:p>
          <a:endParaRPr lang="en-US"/>
        </a:p>
      </dgm:t>
    </dgm:pt>
    <dgm:pt modelId="{45A0D8B0-E12A-4CC3-AAFF-DA4ABBCB8F7A}">
      <dgm:prSet phldrT="[Text]"/>
      <dgm:spPr/>
      <dgm:t>
        <a:bodyPr/>
        <a:lstStyle/>
        <a:p>
          <a:r>
            <a:rPr lang="en-US" b="1" dirty="0"/>
            <a:t>Upskilling &amp; reskilling of people of working age</a:t>
          </a:r>
        </a:p>
      </dgm:t>
    </dgm:pt>
    <dgm:pt modelId="{634A332E-633D-4071-8F45-977342836528}" type="parTrans" cxnId="{0D875C2A-7980-4220-8BEC-CB179A5C7F03}">
      <dgm:prSet/>
      <dgm:spPr/>
      <dgm:t>
        <a:bodyPr/>
        <a:lstStyle/>
        <a:p>
          <a:endParaRPr lang="en-US"/>
        </a:p>
      </dgm:t>
    </dgm:pt>
    <dgm:pt modelId="{6A7C1D85-BEE7-413C-8F08-28F1735468FF}" type="sibTrans" cxnId="{0D875C2A-7980-4220-8BEC-CB179A5C7F03}">
      <dgm:prSet/>
      <dgm:spPr/>
      <dgm:t>
        <a:bodyPr/>
        <a:lstStyle/>
        <a:p>
          <a:endParaRPr lang="en-US"/>
        </a:p>
      </dgm:t>
    </dgm:pt>
    <dgm:pt modelId="{22CF2EF6-6590-445A-B8A1-00B7E1D64CD6}" type="pres">
      <dgm:prSet presAssocID="{7714EAE9-1EAD-4DB9-800D-4DBA65A08E34}" presName="Name0" presStyleCnt="0">
        <dgm:presLayoutVars>
          <dgm:dir/>
          <dgm:animOne val="branch"/>
          <dgm:animLvl val="lvl"/>
        </dgm:presLayoutVars>
      </dgm:prSet>
      <dgm:spPr/>
      <dgm:t>
        <a:bodyPr/>
        <a:lstStyle/>
        <a:p>
          <a:endParaRPr lang="en-US"/>
        </a:p>
      </dgm:t>
    </dgm:pt>
    <dgm:pt modelId="{E48F7BC1-6C50-4087-85F8-344A46E6EC84}" type="pres">
      <dgm:prSet presAssocID="{D112FDFF-5BC4-4ADD-A7DB-CFE84CEDF44D}" presName="chaos" presStyleCnt="0"/>
      <dgm:spPr/>
    </dgm:pt>
    <dgm:pt modelId="{B7DC64C2-E22C-43C1-96BE-A961410C341F}" type="pres">
      <dgm:prSet presAssocID="{D112FDFF-5BC4-4ADD-A7DB-CFE84CEDF44D}" presName="parTx1" presStyleLbl="revTx" presStyleIdx="0" presStyleCnt="1" custScaleX="103421" custScaleY="287201" custLinFactNeighborX="4010" custLinFactNeighborY="-7829"/>
      <dgm:spPr/>
      <dgm:t>
        <a:bodyPr/>
        <a:lstStyle/>
        <a:p>
          <a:endParaRPr lang="en-US"/>
        </a:p>
      </dgm:t>
    </dgm:pt>
    <dgm:pt modelId="{A62ED87B-875E-4CB9-823A-1B27C8A71445}" type="pres">
      <dgm:prSet presAssocID="{D112FDFF-5BC4-4ADD-A7DB-CFE84CEDF44D}" presName="c1" presStyleLbl="node1" presStyleIdx="0" presStyleCnt="19" custLinFactNeighborX="-50610" custLinFactNeighborY="3615"/>
      <dgm:spPr/>
    </dgm:pt>
    <dgm:pt modelId="{E1A561C7-D173-492F-B3EE-3F7F0C6E4F75}" type="pres">
      <dgm:prSet presAssocID="{D112FDFF-5BC4-4ADD-A7DB-CFE84CEDF44D}" presName="c2" presStyleLbl="node1" presStyleIdx="1" presStyleCnt="19" custLinFactX="-51829" custLinFactNeighborX="-100000" custLinFactNeighborY="-70409"/>
      <dgm:spPr>
        <a:solidFill>
          <a:srgbClr val="BB6931"/>
        </a:solidFill>
      </dgm:spPr>
    </dgm:pt>
    <dgm:pt modelId="{3FC1449A-8935-4BA1-A42A-033A7E9173C4}" type="pres">
      <dgm:prSet presAssocID="{D112FDFF-5BC4-4ADD-A7DB-CFE84CEDF44D}" presName="c3" presStyleLbl="node1" presStyleIdx="2" presStyleCnt="19" custLinFactX="-51829" custLinFactY="-100000" custLinFactNeighborX="-100000" custLinFactNeighborY="-115312"/>
      <dgm:spPr/>
    </dgm:pt>
    <dgm:pt modelId="{DA2FF869-2453-4A46-8BA8-2B5FBB7A88EB}" type="pres">
      <dgm:prSet presAssocID="{D112FDFF-5BC4-4ADD-A7DB-CFE84CEDF44D}" presName="c4" presStyleLbl="node1" presStyleIdx="3" presStyleCnt="19" custLinFactX="-1219" custLinFactY="-19295" custLinFactNeighborX="-100000" custLinFactNeighborY="-100000"/>
      <dgm:spPr/>
    </dgm:pt>
    <dgm:pt modelId="{545D94AE-62EA-497C-A589-FDF38FD13C42}" type="pres">
      <dgm:prSet presAssocID="{D112FDFF-5BC4-4ADD-A7DB-CFE84CEDF44D}" presName="c5" presStyleLbl="node1" presStyleIdx="4" presStyleCnt="19" custLinFactY="-51829" custLinFactNeighborX="-54225" custLinFactNeighborY="-100000"/>
      <dgm:spPr/>
    </dgm:pt>
    <dgm:pt modelId="{B01D5670-7234-4EEA-BA03-ABEAC53397E8}" type="pres">
      <dgm:prSet presAssocID="{D112FDFF-5BC4-4ADD-A7DB-CFE84CEDF44D}" presName="c6" presStyleLbl="node1" presStyleIdx="5" presStyleCnt="19" custLinFactY="-80749" custLinFactNeighborX="-28920" custLinFactNeighborY="-100000"/>
      <dgm:spPr/>
    </dgm:pt>
    <dgm:pt modelId="{2A279BAB-AC4B-4E80-A211-3DA03F44F581}" type="pres">
      <dgm:prSet presAssocID="{D112FDFF-5BC4-4ADD-A7DB-CFE84CEDF44D}" presName="c7" presStyleLbl="node1" presStyleIdx="6" presStyleCnt="19" custLinFactX="83008" custLinFactY="-54078" custLinFactNeighborX="100000" custLinFactNeighborY="-100000"/>
      <dgm:spPr>
        <a:solidFill>
          <a:srgbClr val="BB6931"/>
        </a:solidFill>
      </dgm:spPr>
    </dgm:pt>
    <dgm:pt modelId="{0C2C90F4-A44E-4740-8D76-091F4F31E011}" type="pres">
      <dgm:prSet presAssocID="{D112FDFF-5BC4-4ADD-A7DB-CFE84CEDF44D}" presName="c8" presStyleLbl="node1" presStyleIdx="7" presStyleCnt="19" custLinFactX="100000" custLinFactY="20948" custLinFactNeighborX="102439" custLinFactNeighborY="100000"/>
      <dgm:spPr/>
    </dgm:pt>
    <dgm:pt modelId="{C5862252-CD68-4EF0-AEAF-2BFD2D403C1A}" type="pres">
      <dgm:prSet presAssocID="{D112FDFF-5BC4-4ADD-A7DB-CFE84CEDF44D}" presName="c9" presStyleLbl="node1" presStyleIdx="8" presStyleCnt="19" custLinFactY="103772" custLinFactNeighborX="36156" custLinFactNeighborY="200000"/>
      <dgm:spPr/>
    </dgm:pt>
    <dgm:pt modelId="{EECD9F03-BB06-4474-AF41-4370216981BE}" type="pres">
      <dgm:prSet presAssocID="{D112FDFF-5BC4-4ADD-A7DB-CFE84CEDF44D}" presName="c10" presStyleLbl="node1" presStyleIdx="9" presStyleCnt="19" custLinFactX="68699" custLinFactY="-63627" custLinFactNeighborX="100000" custLinFactNeighborY="-100000"/>
      <dgm:spPr/>
    </dgm:pt>
    <dgm:pt modelId="{377F1B55-6A91-4F7C-A7B7-06252790F61A}" type="pres">
      <dgm:prSet presAssocID="{D112FDFF-5BC4-4ADD-A7DB-CFE84CEDF44D}" presName="c11" presStyleLbl="node1" presStyleIdx="10" presStyleCnt="19" custLinFactNeighborX="-78871" custLinFactNeighborY="-65270"/>
      <dgm:spPr/>
    </dgm:pt>
    <dgm:pt modelId="{45E9BCF4-3CDA-49B2-A5A7-041BC7EBEBCF}" type="pres">
      <dgm:prSet presAssocID="{D112FDFF-5BC4-4ADD-A7DB-CFE84CEDF44D}" presName="c12" presStyleLbl="node1" presStyleIdx="11" presStyleCnt="19" custLinFactNeighborX="-92143" custLinFactNeighborY="26875"/>
      <dgm:spPr>
        <a:solidFill>
          <a:srgbClr val="BB6931"/>
        </a:solidFill>
      </dgm:spPr>
    </dgm:pt>
    <dgm:pt modelId="{D2F2F69E-F856-430E-A10D-0445A313320E}" type="pres">
      <dgm:prSet presAssocID="{D112FDFF-5BC4-4ADD-A7DB-CFE84CEDF44D}" presName="c13" presStyleLbl="node1" presStyleIdx="12" presStyleCnt="19" custLinFactY="10709" custLinFactNeighborX="-88567" custLinFactNeighborY="100000"/>
      <dgm:spPr/>
    </dgm:pt>
    <dgm:pt modelId="{DA1D285B-E55F-4D04-8577-ADDA5129F8B5}" type="pres">
      <dgm:prSet presAssocID="{D112FDFF-5BC4-4ADD-A7DB-CFE84CEDF44D}" presName="c14" presStyleLbl="node1" presStyleIdx="13" presStyleCnt="19" custLinFactX="-8450" custLinFactY="69904" custLinFactNeighborX="-100000" custLinFactNeighborY="100000"/>
      <dgm:spPr/>
    </dgm:pt>
    <dgm:pt modelId="{0FDDC088-3C5E-4248-A5A4-763F93EE1EB4}" type="pres">
      <dgm:prSet presAssocID="{D112FDFF-5BC4-4ADD-A7DB-CFE84CEDF44D}" presName="c15" presStyleLbl="node1" presStyleIdx="14" presStyleCnt="19" custLinFactY="77134" custLinFactNeighborX="11502" custLinFactNeighborY="100000"/>
      <dgm:spPr/>
    </dgm:pt>
    <dgm:pt modelId="{E22C7083-6DB2-4574-AC61-D82C2DA7BC18}" type="pres">
      <dgm:prSet presAssocID="{D112FDFF-5BC4-4ADD-A7DB-CFE84CEDF44D}" presName="c16" presStyleLbl="node1" presStyleIdx="15" presStyleCnt="19" custLinFactY="100000" custLinFactNeighborX="-3615" custLinFactNeighborY="149434"/>
      <dgm:spPr/>
    </dgm:pt>
    <dgm:pt modelId="{DC8701A4-B901-48DC-A59C-7AE48C12F762}" type="pres">
      <dgm:prSet presAssocID="{D112FDFF-5BC4-4ADD-A7DB-CFE84CEDF44D}" presName="c17" presStyleLbl="node1" presStyleIdx="16" presStyleCnt="19" custLinFactY="48666" custLinFactNeighborX="12653" custLinFactNeighborY="100000"/>
      <dgm:spPr>
        <a:solidFill>
          <a:srgbClr val="BB6931"/>
        </a:solidFill>
      </dgm:spPr>
    </dgm:pt>
    <dgm:pt modelId="{338AD058-9B95-460E-BFC0-A70426B8CB14}" type="pres">
      <dgm:prSet presAssocID="{D112FDFF-5BC4-4ADD-A7DB-CFE84CEDF44D}" presName="c18" presStyleLbl="node1" presStyleIdx="17" presStyleCnt="19" custLinFactY="44928" custLinFactNeighborX="6901" custLinFactNeighborY="100000"/>
      <dgm:spPr/>
    </dgm:pt>
    <dgm:pt modelId="{DAA1B721-CA2C-4515-99CE-49AD3972B80E}" type="pres">
      <dgm:prSet presAssocID="{912CEF59-3398-44B5-AC20-08131C6C446A}" presName="chevronComposite1" presStyleCnt="0"/>
      <dgm:spPr/>
    </dgm:pt>
    <dgm:pt modelId="{4619E39F-B6A1-46B9-A0F9-840F878FE24D}" type="pres">
      <dgm:prSet presAssocID="{912CEF59-3398-44B5-AC20-08131C6C446A}" presName="chevron1" presStyleLbl="sibTrans2D1" presStyleIdx="0" presStyleCnt="2" custLinFactNeighborX="408" custLinFactNeighborY="-410"/>
      <dgm:spPr>
        <a:solidFill>
          <a:srgbClr val="F36E55"/>
        </a:solidFill>
      </dgm:spPr>
    </dgm:pt>
    <dgm:pt modelId="{869C3015-9098-4099-A0C9-09712799C47D}" type="pres">
      <dgm:prSet presAssocID="{912CEF59-3398-44B5-AC20-08131C6C446A}" presName="spChevron1" presStyleCnt="0"/>
      <dgm:spPr/>
    </dgm:pt>
    <dgm:pt modelId="{9B00592A-00FF-4840-AA2D-E28F6494CE80}" type="pres">
      <dgm:prSet presAssocID="{912CEF59-3398-44B5-AC20-08131C6C446A}" presName="overlap" presStyleCnt="0"/>
      <dgm:spPr/>
    </dgm:pt>
    <dgm:pt modelId="{6ACCFC41-A0FA-44E7-9EF8-775D06442A53}" type="pres">
      <dgm:prSet presAssocID="{912CEF59-3398-44B5-AC20-08131C6C446A}" presName="chevronComposite2" presStyleCnt="0"/>
      <dgm:spPr/>
    </dgm:pt>
    <dgm:pt modelId="{4729D7C2-37FC-4122-A882-2C839727E908}" type="pres">
      <dgm:prSet presAssocID="{912CEF59-3398-44B5-AC20-08131C6C446A}" presName="chevron2" presStyleLbl="sibTrans2D1" presStyleIdx="1" presStyleCnt="2" custLinFactNeighborY="-821"/>
      <dgm:spPr>
        <a:solidFill>
          <a:srgbClr val="F36E55"/>
        </a:solidFill>
      </dgm:spPr>
    </dgm:pt>
    <dgm:pt modelId="{D1608CD1-5BD0-402C-8983-BED59B70CDFB}" type="pres">
      <dgm:prSet presAssocID="{912CEF59-3398-44B5-AC20-08131C6C446A}" presName="spChevron2" presStyleCnt="0"/>
      <dgm:spPr/>
    </dgm:pt>
    <dgm:pt modelId="{A6115CDE-665F-4E3E-B32A-1A4E1F97284A}" type="pres">
      <dgm:prSet presAssocID="{45A0D8B0-E12A-4CC3-AAFF-DA4ABBCB8F7A}" presName="last" presStyleCnt="0"/>
      <dgm:spPr/>
    </dgm:pt>
    <dgm:pt modelId="{0A998446-7401-42EF-BD0A-079A7724466F}" type="pres">
      <dgm:prSet presAssocID="{45A0D8B0-E12A-4CC3-AAFF-DA4ABBCB8F7A}" presName="circleTx" presStyleLbl="node1" presStyleIdx="18" presStyleCnt="19" custLinFactNeighborX="1658" custLinFactNeighborY="-7913"/>
      <dgm:spPr/>
      <dgm:t>
        <a:bodyPr/>
        <a:lstStyle/>
        <a:p>
          <a:endParaRPr lang="en-US"/>
        </a:p>
      </dgm:t>
    </dgm:pt>
    <dgm:pt modelId="{A2060EFC-D197-4EDC-9580-FEA2F213B971}" type="pres">
      <dgm:prSet presAssocID="{45A0D8B0-E12A-4CC3-AAFF-DA4ABBCB8F7A}" presName="spN" presStyleCnt="0"/>
      <dgm:spPr/>
    </dgm:pt>
  </dgm:ptLst>
  <dgm:cxnLst>
    <dgm:cxn modelId="{8AD3CAF4-351F-4FB6-B880-CB47596EF198}" type="presOf" srcId="{7714EAE9-1EAD-4DB9-800D-4DBA65A08E34}" destId="{22CF2EF6-6590-445A-B8A1-00B7E1D64CD6}" srcOrd="0" destOrd="0" presId="urn:microsoft.com/office/officeart/2009/3/layout/RandomtoResultProcess"/>
    <dgm:cxn modelId="{FE337332-42DD-4160-A271-EC8EF369DDA5}" srcId="{7714EAE9-1EAD-4DB9-800D-4DBA65A08E34}" destId="{D112FDFF-5BC4-4ADD-A7DB-CFE84CEDF44D}" srcOrd="0" destOrd="0" parTransId="{CF880534-0B29-4D90-BE8B-E6757918414F}" sibTransId="{912CEF59-3398-44B5-AC20-08131C6C446A}"/>
    <dgm:cxn modelId="{D7279169-9103-4C78-AEE4-D050D9A3A83C}" type="presOf" srcId="{45A0D8B0-E12A-4CC3-AAFF-DA4ABBCB8F7A}" destId="{0A998446-7401-42EF-BD0A-079A7724466F}" srcOrd="0" destOrd="0" presId="urn:microsoft.com/office/officeart/2009/3/layout/RandomtoResultProcess"/>
    <dgm:cxn modelId="{21472E09-7BB3-4528-9229-0357E2DBB70D}" type="presOf" srcId="{D112FDFF-5BC4-4ADD-A7DB-CFE84CEDF44D}" destId="{B7DC64C2-E22C-43C1-96BE-A961410C341F}" srcOrd="0" destOrd="0" presId="urn:microsoft.com/office/officeart/2009/3/layout/RandomtoResultProcess"/>
    <dgm:cxn modelId="{0D875C2A-7980-4220-8BEC-CB179A5C7F03}" srcId="{7714EAE9-1EAD-4DB9-800D-4DBA65A08E34}" destId="{45A0D8B0-E12A-4CC3-AAFF-DA4ABBCB8F7A}" srcOrd="1" destOrd="0" parTransId="{634A332E-633D-4071-8F45-977342836528}" sibTransId="{6A7C1D85-BEE7-413C-8F08-28F1735468FF}"/>
    <dgm:cxn modelId="{5BB42DC3-9E8E-442A-AB49-107AC9F1525F}" type="presParOf" srcId="{22CF2EF6-6590-445A-B8A1-00B7E1D64CD6}" destId="{E48F7BC1-6C50-4087-85F8-344A46E6EC84}" srcOrd="0" destOrd="0" presId="urn:microsoft.com/office/officeart/2009/3/layout/RandomtoResultProcess"/>
    <dgm:cxn modelId="{41DFF45C-82B0-4491-903E-681958846F90}" type="presParOf" srcId="{E48F7BC1-6C50-4087-85F8-344A46E6EC84}" destId="{B7DC64C2-E22C-43C1-96BE-A961410C341F}" srcOrd="0" destOrd="0" presId="urn:microsoft.com/office/officeart/2009/3/layout/RandomtoResultProcess"/>
    <dgm:cxn modelId="{153A181E-B78A-476F-B530-CFC550844AAC}" type="presParOf" srcId="{E48F7BC1-6C50-4087-85F8-344A46E6EC84}" destId="{A62ED87B-875E-4CB9-823A-1B27C8A71445}" srcOrd="1" destOrd="0" presId="urn:microsoft.com/office/officeart/2009/3/layout/RandomtoResultProcess"/>
    <dgm:cxn modelId="{EDA76777-614A-4557-8E99-A17F06C522D5}" type="presParOf" srcId="{E48F7BC1-6C50-4087-85F8-344A46E6EC84}" destId="{E1A561C7-D173-492F-B3EE-3F7F0C6E4F75}" srcOrd="2" destOrd="0" presId="urn:microsoft.com/office/officeart/2009/3/layout/RandomtoResultProcess"/>
    <dgm:cxn modelId="{54229932-0C93-48A1-9216-37387B127222}" type="presParOf" srcId="{E48F7BC1-6C50-4087-85F8-344A46E6EC84}" destId="{3FC1449A-8935-4BA1-A42A-033A7E9173C4}" srcOrd="3" destOrd="0" presId="urn:microsoft.com/office/officeart/2009/3/layout/RandomtoResultProcess"/>
    <dgm:cxn modelId="{AA14E526-4A60-475D-8EA2-047AEA09DB74}" type="presParOf" srcId="{E48F7BC1-6C50-4087-85F8-344A46E6EC84}" destId="{DA2FF869-2453-4A46-8BA8-2B5FBB7A88EB}" srcOrd="4" destOrd="0" presId="urn:microsoft.com/office/officeart/2009/3/layout/RandomtoResultProcess"/>
    <dgm:cxn modelId="{65FE521A-1749-419F-88E1-07C4056753D4}" type="presParOf" srcId="{E48F7BC1-6C50-4087-85F8-344A46E6EC84}" destId="{545D94AE-62EA-497C-A589-FDF38FD13C42}" srcOrd="5" destOrd="0" presId="urn:microsoft.com/office/officeart/2009/3/layout/RandomtoResultProcess"/>
    <dgm:cxn modelId="{1C7B8E0A-E12E-47A9-9A85-14B6AACD2DC8}" type="presParOf" srcId="{E48F7BC1-6C50-4087-85F8-344A46E6EC84}" destId="{B01D5670-7234-4EEA-BA03-ABEAC53397E8}" srcOrd="6" destOrd="0" presId="urn:microsoft.com/office/officeart/2009/3/layout/RandomtoResultProcess"/>
    <dgm:cxn modelId="{D020F495-7A5E-4EA6-9211-942DE948D2BF}" type="presParOf" srcId="{E48F7BC1-6C50-4087-85F8-344A46E6EC84}" destId="{2A279BAB-AC4B-4E80-A211-3DA03F44F581}" srcOrd="7" destOrd="0" presId="urn:microsoft.com/office/officeart/2009/3/layout/RandomtoResultProcess"/>
    <dgm:cxn modelId="{6F0D14CB-BF73-4D54-9BEE-1F4EE84789DA}" type="presParOf" srcId="{E48F7BC1-6C50-4087-85F8-344A46E6EC84}" destId="{0C2C90F4-A44E-4740-8D76-091F4F31E011}" srcOrd="8" destOrd="0" presId="urn:microsoft.com/office/officeart/2009/3/layout/RandomtoResultProcess"/>
    <dgm:cxn modelId="{AA1476A1-739E-41C0-A75A-7F9921ED4E8C}" type="presParOf" srcId="{E48F7BC1-6C50-4087-85F8-344A46E6EC84}" destId="{C5862252-CD68-4EF0-AEAF-2BFD2D403C1A}" srcOrd="9" destOrd="0" presId="urn:microsoft.com/office/officeart/2009/3/layout/RandomtoResultProcess"/>
    <dgm:cxn modelId="{3A13DE7E-7F8F-403B-8143-FAC85F2831E2}" type="presParOf" srcId="{E48F7BC1-6C50-4087-85F8-344A46E6EC84}" destId="{EECD9F03-BB06-4474-AF41-4370216981BE}" srcOrd="10" destOrd="0" presId="urn:microsoft.com/office/officeart/2009/3/layout/RandomtoResultProcess"/>
    <dgm:cxn modelId="{6773BDB6-356E-45F3-89BD-2714ABC31B58}" type="presParOf" srcId="{E48F7BC1-6C50-4087-85F8-344A46E6EC84}" destId="{377F1B55-6A91-4F7C-A7B7-06252790F61A}" srcOrd="11" destOrd="0" presId="urn:microsoft.com/office/officeart/2009/3/layout/RandomtoResultProcess"/>
    <dgm:cxn modelId="{039604DB-B19E-49D2-BB3B-B7017C0977B0}" type="presParOf" srcId="{E48F7BC1-6C50-4087-85F8-344A46E6EC84}" destId="{45E9BCF4-3CDA-49B2-A5A7-041BC7EBEBCF}" srcOrd="12" destOrd="0" presId="urn:microsoft.com/office/officeart/2009/3/layout/RandomtoResultProcess"/>
    <dgm:cxn modelId="{40B3B9A6-48C3-412F-9683-C6EE28E96544}" type="presParOf" srcId="{E48F7BC1-6C50-4087-85F8-344A46E6EC84}" destId="{D2F2F69E-F856-430E-A10D-0445A313320E}" srcOrd="13" destOrd="0" presId="urn:microsoft.com/office/officeart/2009/3/layout/RandomtoResultProcess"/>
    <dgm:cxn modelId="{BF9A568B-DE86-493F-9C1E-B5675B2B1202}" type="presParOf" srcId="{E48F7BC1-6C50-4087-85F8-344A46E6EC84}" destId="{DA1D285B-E55F-4D04-8577-ADDA5129F8B5}" srcOrd="14" destOrd="0" presId="urn:microsoft.com/office/officeart/2009/3/layout/RandomtoResultProcess"/>
    <dgm:cxn modelId="{85FFBEF1-07CC-4816-B11F-875599483619}" type="presParOf" srcId="{E48F7BC1-6C50-4087-85F8-344A46E6EC84}" destId="{0FDDC088-3C5E-4248-A5A4-763F93EE1EB4}" srcOrd="15" destOrd="0" presId="urn:microsoft.com/office/officeart/2009/3/layout/RandomtoResultProcess"/>
    <dgm:cxn modelId="{FBD1D91B-2310-4A00-B18D-45C1535A6259}" type="presParOf" srcId="{E48F7BC1-6C50-4087-85F8-344A46E6EC84}" destId="{E22C7083-6DB2-4574-AC61-D82C2DA7BC18}" srcOrd="16" destOrd="0" presId="urn:microsoft.com/office/officeart/2009/3/layout/RandomtoResultProcess"/>
    <dgm:cxn modelId="{8969E731-07C4-4C29-83A9-206D434DEE50}" type="presParOf" srcId="{E48F7BC1-6C50-4087-85F8-344A46E6EC84}" destId="{DC8701A4-B901-48DC-A59C-7AE48C12F762}" srcOrd="17" destOrd="0" presId="urn:microsoft.com/office/officeart/2009/3/layout/RandomtoResultProcess"/>
    <dgm:cxn modelId="{D99D42D9-AE51-436E-925C-8962B08E9626}" type="presParOf" srcId="{E48F7BC1-6C50-4087-85F8-344A46E6EC84}" destId="{338AD058-9B95-460E-BFC0-A70426B8CB14}" srcOrd="18" destOrd="0" presId="urn:microsoft.com/office/officeart/2009/3/layout/RandomtoResultProcess"/>
    <dgm:cxn modelId="{5DF86124-78B3-47CA-8C79-7447E78E160B}" type="presParOf" srcId="{22CF2EF6-6590-445A-B8A1-00B7E1D64CD6}" destId="{DAA1B721-CA2C-4515-99CE-49AD3972B80E}" srcOrd="1" destOrd="0" presId="urn:microsoft.com/office/officeart/2009/3/layout/RandomtoResultProcess"/>
    <dgm:cxn modelId="{62775AB9-6B9B-42DB-BAD3-F56218633460}" type="presParOf" srcId="{DAA1B721-CA2C-4515-99CE-49AD3972B80E}" destId="{4619E39F-B6A1-46B9-A0F9-840F878FE24D}" srcOrd="0" destOrd="0" presId="urn:microsoft.com/office/officeart/2009/3/layout/RandomtoResultProcess"/>
    <dgm:cxn modelId="{E2BCDFE7-8E0C-4519-AA84-BF289F3D0785}" type="presParOf" srcId="{DAA1B721-CA2C-4515-99CE-49AD3972B80E}" destId="{869C3015-9098-4099-A0C9-09712799C47D}" srcOrd="1" destOrd="0" presId="urn:microsoft.com/office/officeart/2009/3/layout/RandomtoResultProcess"/>
    <dgm:cxn modelId="{D0A953C2-B348-45BA-8C17-F3F82704274E}" type="presParOf" srcId="{22CF2EF6-6590-445A-B8A1-00B7E1D64CD6}" destId="{9B00592A-00FF-4840-AA2D-E28F6494CE80}" srcOrd="2" destOrd="0" presId="urn:microsoft.com/office/officeart/2009/3/layout/RandomtoResultProcess"/>
    <dgm:cxn modelId="{6838377C-B943-4DF0-89C7-0D58F93DCE01}" type="presParOf" srcId="{22CF2EF6-6590-445A-B8A1-00B7E1D64CD6}" destId="{6ACCFC41-A0FA-44E7-9EF8-775D06442A53}" srcOrd="3" destOrd="0" presId="urn:microsoft.com/office/officeart/2009/3/layout/RandomtoResultProcess"/>
    <dgm:cxn modelId="{A83C506B-9EE3-452F-AC76-93EF50D572D6}" type="presParOf" srcId="{6ACCFC41-A0FA-44E7-9EF8-775D06442A53}" destId="{4729D7C2-37FC-4122-A882-2C839727E908}" srcOrd="0" destOrd="0" presId="urn:microsoft.com/office/officeart/2009/3/layout/RandomtoResultProcess"/>
    <dgm:cxn modelId="{32E2B00A-13B5-4D17-A0D5-8F06E0220E8A}" type="presParOf" srcId="{6ACCFC41-A0FA-44E7-9EF8-775D06442A53}" destId="{D1608CD1-5BD0-402C-8983-BED59B70CDFB}" srcOrd="1" destOrd="0" presId="urn:microsoft.com/office/officeart/2009/3/layout/RandomtoResultProcess"/>
    <dgm:cxn modelId="{52C0CF32-6C2B-4648-8AFE-38D614D8DAEA}" type="presParOf" srcId="{22CF2EF6-6590-445A-B8A1-00B7E1D64CD6}" destId="{A6115CDE-665F-4E3E-B32A-1A4E1F97284A}" srcOrd="4" destOrd="0" presId="urn:microsoft.com/office/officeart/2009/3/layout/RandomtoResultProcess"/>
    <dgm:cxn modelId="{A201F995-9D3A-4D86-8CBE-C6D90AD082B0}" type="presParOf" srcId="{A6115CDE-665F-4E3E-B32A-1A4E1F97284A}" destId="{0A998446-7401-42EF-BD0A-079A7724466F}" srcOrd="0" destOrd="0" presId="urn:microsoft.com/office/officeart/2009/3/layout/RandomtoResultProcess"/>
    <dgm:cxn modelId="{618B4F19-81FF-46F1-96DD-BDE78A8F82EC}" type="presParOf" srcId="{A6115CDE-665F-4E3E-B32A-1A4E1F97284A}" destId="{A2060EFC-D197-4EDC-9580-FEA2F213B971}"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DC64C2-E22C-43C1-96BE-A961410C341F}">
      <dsp:nvSpPr>
        <dsp:cNvPr id="0" name=""/>
        <dsp:cNvSpPr/>
      </dsp:nvSpPr>
      <dsp:spPr>
        <a:xfrm>
          <a:off x="361819" y="1093815"/>
          <a:ext cx="4162905" cy="3809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GB" sz="2800" b="1" kern="1200" dirty="0">
              <a:solidFill>
                <a:schemeClr val="tx1"/>
              </a:solidFill>
              <a:effectLst/>
              <a:latin typeface="+mn-lt"/>
              <a:ea typeface="+mn-ea"/>
              <a:cs typeface="+mn-cs"/>
            </a:rPr>
            <a:t>Businesses (large and small), social partners, education and training providers, associations, cluster organisations, national, regional and local authorities, chambers of commerce and employment services</a:t>
          </a:r>
          <a:r>
            <a:rPr lang="en-US" sz="2800" kern="1200" dirty="0"/>
            <a:t> </a:t>
          </a:r>
          <a:r>
            <a:rPr lang="en-US" sz="2800" b="1" kern="1200" dirty="0"/>
            <a:t>etc.</a:t>
          </a:r>
        </a:p>
      </dsp:txBody>
      <dsp:txXfrm>
        <a:off x="361819" y="1093815"/>
        <a:ext cx="4162905" cy="3809685"/>
      </dsp:txXfrm>
    </dsp:sp>
    <dsp:sp modelId="{A62ED87B-875E-4CB9-823A-1B27C8A71445}">
      <dsp:nvSpPr>
        <dsp:cNvPr id="0" name=""/>
        <dsp:cNvSpPr/>
      </dsp:nvSpPr>
      <dsp:spPr>
        <a:xfrm>
          <a:off x="102639" y="2047404"/>
          <a:ext cx="320186" cy="32018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A561C7-D173-492F-B3EE-3F7F0C6E4F75}">
      <dsp:nvSpPr>
        <dsp:cNvPr id="0" name=""/>
        <dsp:cNvSpPr/>
      </dsp:nvSpPr>
      <dsp:spPr>
        <a:xfrm>
          <a:off x="2680" y="1362128"/>
          <a:ext cx="320186" cy="320186"/>
        </a:xfrm>
        <a:prstGeom prst="ellipse">
          <a:avLst/>
        </a:prstGeom>
        <a:solidFill>
          <a:srgbClr val="BB693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C1449A-8935-4BA1-A42A-033A7E9173C4}">
      <dsp:nvSpPr>
        <dsp:cNvPr id="0" name=""/>
        <dsp:cNvSpPr/>
      </dsp:nvSpPr>
      <dsp:spPr>
        <a:xfrm>
          <a:off x="262801" y="593877"/>
          <a:ext cx="503150" cy="50315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2FF869-2453-4A46-8BA8-2B5FBB7A88EB}">
      <dsp:nvSpPr>
        <dsp:cNvPr id="0" name=""/>
        <dsp:cNvSpPr/>
      </dsp:nvSpPr>
      <dsp:spPr>
        <a:xfrm>
          <a:off x="1150901" y="802166"/>
          <a:ext cx="320186" cy="32018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5D94AE-62EA-497C-A589-FDF38FD13C42}">
      <dsp:nvSpPr>
        <dsp:cNvPr id="0" name=""/>
        <dsp:cNvSpPr/>
      </dsp:nvSpPr>
      <dsp:spPr>
        <a:xfrm>
          <a:off x="1884109" y="518692"/>
          <a:ext cx="320186" cy="320186"/>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1D5670-7234-4EEA-BA03-ABEAC53397E8}">
      <dsp:nvSpPr>
        <dsp:cNvPr id="0" name=""/>
        <dsp:cNvSpPr/>
      </dsp:nvSpPr>
      <dsp:spPr>
        <a:xfrm>
          <a:off x="2682350" y="739877"/>
          <a:ext cx="320186" cy="32018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279BAB-AC4B-4E80-A211-3DA03F44F581}">
      <dsp:nvSpPr>
        <dsp:cNvPr id="0" name=""/>
        <dsp:cNvSpPr/>
      </dsp:nvSpPr>
      <dsp:spPr>
        <a:xfrm>
          <a:off x="4144015" y="767498"/>
          <a:ext cx="503150" cy="503150"/>
        </a:xfrm>
        <a:prstGeom prst="ellipse">
          <a:avLst/>
        </a:prstGeom>
        <a:solidFill>
          <a:srgbClr val="BB693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2C90F4-A44E-4740-8D76-091F4F31E011}">
      <dsp:nvSpPr>
        <dsp:cNvPr id="0" name=""/>
        <dsp:cNvSpPr/>
      </dsp:nvSpPr>
      <dsp:spPr>
        <a:xfrm>
          <a:off x="4498958" y="2423089"/>
          <a:ext cx="320186" cy="320186"/>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862252-CD68-4EF0-AEAF-2BFD2D403C1A}">
      <dsp:nvSpPr>
        <dsp:cNvPr id="0" name=""/>
        <dsp:cNvSpPr/>
      </dsp:nvSpPr>
      <dsp:spPr>
        <a:xfrm>
          <a:off x="4235499" y="3501554"/>
          <a:ext cx="320186" cy="32018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CD9F03-BB06-4474-AF41-4370216981BE}">
      <dsp:nvSpPr>
        <dsp:cNvPr id="0" name=""/>
        <dsp:cNvSpPr/>
      </dsp:nvSpPr>
      <dsp:spPr>
        <a:xfrm>
          <a:off x="3177735" y="240366"/>
          <a:ext cx="823337" cy="823337"/>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7F1B55-6A91-4F7C-A7B7-06252790F61A}">
      <dsp:nvSpPr>
        <dsp:cNvPr id="0" name=""/>
        <dsp:cNvSpPr/>
      </dsp:nvSpPr>
      <dsp:spPr>
        <a:xfrm>
          <a:off x="0" y="3081975"/>
          <a:ext cx="320186" cy="32018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E9BCF4-3CDA-49B2-A5A7-041BC7EBEBCF}">
      <dsp:nvSpPr>
        <dsp:cNvPr id="0" name=""/>
        <dsp:cNvSpPr/>
      </dsp:nvSpPr>
      <dsp:spPr>
        <a:xfrm>
          <a:off x="0" y="3829618"/>
          <a:ext cx="503150" cy="503150"/>
        </a:xfrm>
        <a:prstGeom prst="ellipse">
          <a:avLst/>
        </a:prstGeom>
        <a:solidFill>
          <a:srgbClr val="BB693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F2F69E-F856-430E-A10D-0445A313320E}">
      <dsp:nvSpPr>
        <dsp:cNvPr id="0" name=""/>
        <dsp:cNvSpPr/>
      </dsp:nvSpPr>
      <dsp:spPr>
        <a:xfrm>
          <a:off x="333721" y="4863235"/>
          <a:ext cx="731855" cy="73185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1D285B-E55F-4D04-8577-ADDA5129F8B5}">
      <dsp:nvSpPr>
        <dsp:cNvPr id="0" name=""/>
        <dsp:cNvSpPr/>
      </dsp:nvSpPr>
      <dsp:spPr>
        <a:xfrm>
          <a:off x="1576009" y="5179755"/>
          <a:ext cx="320186" cy="32018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DDC088-3C5E-4248-A5A4-763F93EE1EB4}">
      <dsp:nvSpPr>
        <dsp:cNvPr id="0" name=""/>
        <dsp:cNvSpPr/>
      </dsp:nvSpPr>
      <dsp:spPr>
        <a:xfrm>
          <a:off x="2160429" y="4944255"/>
          <a:ext cx="503150" cy="503150"/>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2C7083-6DB2-4574-AC61-D82C2DA7BC18}">
      <dsp:nvSpPr>
        <dsp:cNvPr id="0" name=""/>
        <dsp:cNvSpPr/>
      </dsp:nvSpPr>
      <dsp:spPr>
        <a:xfrm>
          <a:off x="2539243" y="5479225"/>
          <a:ext cx="320186" cy="32018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701A4-B901-48DC-A59C-7AE48C12F762}">
      <dsp:nvSpPr>
        <dsp:cNvPr id="0" name=""/>
        <dsp:cNvSpPr/>
      </dsp:nvSpPr>
      <dsp:spPr>
        <a:xfrm>
          <a:off x="3046854" y="5051373"/>
          <a:ext cx="731855" cy="731855"/>
        </a:xfrm>
        <a:prstGeom prst="ellipse">
          <a:avLst/>
        </a:prstGeom>
        <a:solidFill>
          <a:srgbClr val="BB693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8AD058-9B95-460E-BFC0-A70426B8CB14}">
      <dsp:nvSpPr>
        <dsp:cNvPr id="0" name=""/>
        <dsp:cNvSpPr/>
      </dsp:nvSpPr>
      <dsp:spPr>
        <a:xfrm>
          <a:off x="3975150" y="4513254"/>
          <a:ext cx="503150" cy="50315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19E39F-B6A1-46B9-A0F9-840F878FE24D}">
      <dsp:nvSpPr>
        <dsp:cNvPr id="0" name=""/>
        <dsp:cNvSpPr/>
      </dsp:nvSpPr>
      <dsp:spPr>
        <a:xfrm>
          <a:off x="4449607" y="1664908"/>
          <a:ext cx="1477681" cy="2821054"/>
        </a:xfrm>
        <a:prstGeom prst="chevron">
          <a:avLst>
            <a:gd name="adj" fmla="val 62310"/>
          </a:avLst>
        </a:prstGeom>
        <a:solidFill>
          <a:srgbClr val="F36E55"/>
        </a:solidFill>
        <a:ln>
          <a:noFill/>
        </a:ln>
        <a:effectLst/>
      </dsp:spPr>
      <dsp:style>
        <a:lnRef idx="0">
          <a:scrgbClr r="0" g="0" b="0"/>
        </a:lnRef>
        <a:fillRef idx="1">
          <a:scrgbClr r="0" g="0" b="0"/>
        </a:fillRef>
        <a:effectRef idx="0">
          <a:scrgbClr r="0" g="0" b="0"/>
        </a:effectRef>
        <a:fontRef idx="minor">
          <a:schemeClr val="lt1"/>
        </a:fontRef>
      </dsp:style>
    </dsp:sp>
    <dsp:sp modelId="{4729D7C2-37FC-4122-A882-2C839727E908}">
      <dsp:nvSpPr>
        <dsp:cNvPr id="0" name=""/>
        <dsp:cNvSpPr/>
      </dsp:nvSpPr>
      <dsp:spPr>
        <a:xfrm>
          <a:off x="5652590" y="1653314"/>
          <a:ext cx="1477681" cy="2821054"/>
        </a:xfrm>
        <a:prstGeom prst="chevron">
          <a:avLst>
            <a:gd name="adj" fmla="val 62310"/>
          </a:avLst>
        </a:prstGeom>
        <a:solidFill>
          <a:srgbClr val="F36E55"/>
        </a:solidFill>
        <a:ln>
          <a:noFill/>
        </a:ln>
        <a:effectLst/>
      </dsp:spPr>
      <dsp:style>
        <a:lnRef idx="0">
          <a:scrgbClr r="0" g="0" b="0"/>
        </a:lnRef>
        <a:fillRef idx="1">
          <a:scrgbClr r="0" g="0" b="0"/>
        </a:fillRef>
        <a:effectRef idx="0">
          <a:scrgbClr r="0" g="0" b="0"/>
        </a:effectRef>
        <a:fontRef idx="minor">
          <a:schemeClr val="lt1"/>
        </a:fontRef>
      </dsp:style>
    </dsp:sp>
    <dsp:sp modelId="{0A998446-7401-42EF-BD0A-079A7724466F}">
      <dsp:nvSpPr>
        <dsp:cNvPr id="0" name=""/>
        <dsp:cNvSpPr/>
      </dsp:nvSpPr>
      <dsp:spPr>
        <a:xfrm>
          <a:off x="7348268" y="1172274"/>
          <a:ext cx="3425533" cy="342553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1" kern="1200" dirty="0"/>
            <a:t>Upskilling &amp; reskilling of people of working age</a:t>
          </a:r>
        </a:p>
      </dsp:txBody>
      <dsp:txXfrm>
        <a:off x="7849926" y="1673932"/>
        <a:ext cx="2422217" cy="2422217"/>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3A939EFE-0303-44F6-9A16-FD3B5E015DB1}" type="datetimeFigureOut">
              <a:rPr lang="en-GB" smtClean="0"/>
              <a:t>13/05/2022</a:t>
            </a:fld>
            <a:endParaRPr lang="en-GB"/>
          </a:p>
        </p:txBody>
      </p:sp>
      <p:sp>
        <p:nvSpPr>
          <p:cNvPr id="4" name="Footer Placeholder 3"/>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5" name="Slide Number Placeholder 4"/>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A3B926D1-0013-4A80-B64E-9D824EE65210}" type="datetimeFigureOut">
              <a:rPr lang="en-GB" smtClean="0"/>
              <a:t>13/05/2022</a:t>
            </a:fld>
            <a:endParaRPr lang="en-GB"/>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i="0" kern="1200" dirty="0" smtClean="0">
                <a:solidFill>
                  <a:srgbClr val="FF0000"/>
                </a:solidFill>
                <a:effectLst/>
                <a:latin typeface="+mn-lt"/>
                <a:ea typeface="+mn-ea"/>
                <a:cs typeface="+mn-cs"/>
              </a:rPr>
              <a:t>There is a strong need to boosting joint action to </a:t>
            </a:r>
            <a:r>
              <a:rPr lang="en-GB" sz="1000" b="1" i="0" kern="1200" dirty="0" smtClean="0">
                <a:solidFill>
                  <a:srgbClr val="FF0000"/>
                </a:solidFill>
                <a:effectLst/>
                <a:latin typeface="+mn-lt"/>
                <a:ea typeface="+mn-ea"/>
                <a:cs typeface="+mn-cs"/>
              </a:rPr>
              <a:t>increase and maximise the impact of public and private skills investment.</a:t>
            </a:r>
            <a:r>
              <a:rPr kumimoji="0" lang="de-DE" sz="10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de-DE"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de-DE" sz="1000" b="0" i="0" u="none" strike="noStrike" kern="1200" cap="none" spc="0" normalizeH="0" baseline="0" noProof="0" dirty="0" err="1" smtClean="0">
                <a:ln>
                  <a:noFill/>
                </a:ln>
                <a:solidFill>
                  <a:prstClr val="black"/>
                </a:solidFill>
                <a:effectLst/>
                <a:uLnTx/>
                <a:uFillTx/>
                <a:latin typeface="+mn-lt"/>
                <a:ea typeface="+mn-ea"/>
                <a:cs typeface="+mn-cs"/>
              </a:rPr>
              <a:t>We</a:t>
            </a:r>
            <a:r>
              <a:rPr kumimoji="0" lang="de-DE" sz="1000" b="0" i="0" u="none" strike="noStrike" kern="1200" cap="none" spc="0" normalizeH="0" baseline="0" noProof="0" dirty="0" smtClean="0">
                <a:ln>
                  <a:noFill/>
                </a:ln>
                <a:solidFill>
                  <a:prstClr val="black"/>
                </a:solidFill>
                <a:effectLst/>
                <a:uLnTx/>
                <a:uFillTx/>
                <a:latin typeface="+mn-lt"/>
                <a:ea typeface="+mn-ea"/>
                <a:cs typeface="+mn-cs"/>
              </a:rPr>
              <a:t> </a:t>
            </a:r>
            <a:r>
              <a:rPr kumimoji="0" lang="de-DE" sz="1000" b="0" i="0" u="none" strike="noStrike" kern="1200" cap="none" spc="0" normalizeH="0" baseline="0" noProof="0" dirty="0" err="1" smtClean="0">
                <a:ln>
                  <a:noFill/>
                </a:ln>
                <a:solidFill>
                  <a:prstClr val="black"/>
                </a:solidFill>
                <a:effectLst/>
                <a:uLnTx/>
                <a:uFillTx/>
                <a:latin typeface="+mn-lt"/>
                <a:ea typeface="+mn-ea"/>
                <a:cs typeface="+mn-cs"/>
              </a:rPr>
              <a:t>experience</a:t>
            </a:r>
            <a:r>
              <a:rPr kumimoji="0" lang="de-DE" sz="1000" b="0" i="0" u="none" strike="noStrike" kern="1200" cap="none" spc="0" normalizeH="0" baseline="0" noProof="0" dirty="0" smtClean="0">
                <a:ln>
                  <a:noFill/>
                </a:ln>
                <a:solidFill>
                  <a:prstClr val="black"/>
                </a:solidFill>
                <a:effectLst/>
                <a:uLnTx/>
                <a:uFillTx/>
                <a:latin typeface="+mn-lt"/>
                <a:ea typeface="+mn-ea"/>
                <a:cs typeface="+mn-cs"/>
              </a:rPr>
              <a:t> rapid </a:t>
            </a:r>
            <a:r>
              <a:rPr kumimoji="0" lang="de-DE" sz="1000" b="0" i="0" u="none" strike="noStrike" kern="1200" cap="none" spc="0" normalizeH="0" baseline="0" noProof="0" dirty="0" err="1" smtClean="0">
                <a:ln>
                  <a:noFill/>
                </a:ln>
                <a:solidFill>
                  <a:prstClr val="black"/>
                </a:solidFill>
                <a:effectLst/>
                <a:uLnTx/>
                <a:uFillTx/>
                <a:latin typeface="+mn-lt"/>
                <a:ea typeface="+mn-ea"/>
                <a:cs typeface="+mn-cs"/>
              </a:rPr>
              <a:t>changes</a:t>
            </a:r>
            <a:r>
              <a:rPr kumimoji="0" lang="de-DE" sz="1000" b="0" i="0" u="none" strike="noStrike" kern="1200" cap="none" spc="0" normalizeH="0" baseline="0" noProof="0" dirty="0" smtClean="0">
                <a:ln>
                  <a:noFill/>
                </a:ln>
                <a:solidFill>
                  <a:prstClr val="black"/>
                </a:solidFill>
                <a:effectLst/>
                <a:uLnTx/>
                <a:uFillTx/>
                <a:latin typeface="+mn-lt"/>
                <a:ea typeface="+mn-ea"/>
                <a:cs typeface="+mn-cs"/>
              </a:rPr>
              <a:t> on EU </a:t>
            </a:r>
            <a:r>
              <a:rPr kumimoji="0" lang="de-DE" sz="1000" b="0" i="0" u="none" strike="noStrike" kern="1200" cap="none" spc="0" normalizeH="0" baseline="0" noProof="0" dirty="0" err="1" smtClean="0">
                <a:ln>
                  <a:noFill/>
                </a:ln>
                <a:solidFill>
                  <a:prstClr val="black"/>
                </a:solidFill>
                <a:effectLst/>
                <a:uLnTx/>
                <a:uFillTx/>
                <a:latin typeface="+mn-lt"/>
                <a:ea typeface="+mn-ea"/>
                <a:cs typeface="+mn-cs"/>
              </a:rPr>
              <a:t>labour</a:t>
            </a:r>
            <a:r>
              <a:rPr kumimoji="0" lang="de-DE" sz="1000" b="0" i="0" u="none" strike="noStrike" kern="1200" cap="none" spc="0" normalizeH="0" baseline="0" noProof="0" dirty="0" smtClean="0">
                <a:ln>
                  <a:noFill/>
                </a:ln>
                <a:solidFill>
                  <a:prstClr val="black"/>
                </a:solidFill>
                <a:effectLst/>
                <a:uLnTx/>
                <a:uFillTx/>
                <a:latin typeface="+mn-lt"/>
                <a:ea typeface="+mn-ea"/>
                <a:cs typeface="+mn-cs"/>
              </a:rPr>
              <a:t> </a:t>
            </a:r>
            <a:r>
              <a:rPr kumimoji="0" lang="de-DE" sz="1000" b="0" i="0" u="none" strike="noStrike" kern="1200" cap="none" spc="0" normalizeH="0" baseline="0" noProof="0" dirty="0" err="1" smtClean="0">
                <a:ln>
                  <a:noFill/>
                </a:ln>
                <a:solidFill>
                  <a:prstClr val="black"/>
                </a:solidFill>
                <a:effectLst/>
                <a:uLnTx/>
                <a:uFillTx/>
                <a:latin typeface="+mn-lt"/>
                <a:ea typeface="+mn-ea"/>
                <a:cs typeface="+mn-cs"/>
              </a:rPr>
              <a:t>markets</a:t>
            </a:r>
            <a:r>
              <a:rPr kumimoji="0" lang="de-DE" sz="1000" b="0" i="0" u="none" strike="noStrike" kern="1200" cap="none" spc="0" normalizeH="0" baseline="0" noProof="0" dirty="0" smtClean="0">
                <a:ln>
                  <a:noFill/>
                </a:ln>
                <a:solidFill>
                  <a:prstClr val="black"/>
                </a:solidFill>
                <a:effectLst/>
                <a:uLnTx/>
                <a:uFillTx/>
                <a:latin typeface="+mn-lt"/>
                <a:ea typeface="+mn-ea"/>
                <a:cs typeface="+mn-cs"/>
              </a:rPr>
              <a:t> </a:t>
            </a:r>
            <a:r>
              <a:rPr kumimoji="0" lang="de-DE" sz="1000" b="0" i="0" u="none" strike="noStrike" kern="1200" cap="none" spc="0" normalizeH="0" baseline="0" noProof="0" dirty="0" err="1" smtClean="0">
                <a:ln>
                  <a:noFill/>
                </a:ln>
                <a:solidFill>
                  <a:prstClr val="black"/>
                </a:solidFill>
                <a:effectLst/>
                <a:uLnTx/>
                <a:uFillTx/>
                <a:latin typeface="+mn-lt"/>
                <a:ea typeface="+mn-ea"/>
                <a:cs typeface="+mn-cs"/>
              </a:rPr>
              <a:t>that</a:t>
            </a:r>
            <a:r>
              <a:rPr kumimoji="0" lang="de-DE" sz="1000" b="0" i="0" u="none" strike="noStrike" kern="1200" cap="none" spc="0" normalizeH="0" baseline="0" noProof="0" dirty="0" smtClean="0">
                <a:ln>
                  <a:noFill/>
                </a:ln>
                <a:solidFill>
                  <a:prstClr val="black"/>
                </a:solidFill>
                <a:effectLst/>
                <a:uLnTx/>
                <a:uFillTx/>
                <a:latin typeface="+mn-lt"/>
                <a:ea typeface="+mn-ea"/>
                <a:cs typeface="+mn-cs"/>
              </a:rPr>
              <a:t> </a:t>
            </a:r>
            <a:r>
              <a:rPr kumimoji="0" lang="de-DE" sz="1000" b="1" i="0" u="none" strike="noStrike" kern="1200" cap="none" spc="0" normalizeH="0" baseline="0" noProof="0" dirty="0" err="1" smtClean="0">
                <a:ln>
                  <a:noFill/>
                </a:ln>
                <a:solidFill>
                  <a:prstClr val="black"/>
                </a:solidFill>
                <a:effectLst/>
                <a:uLnTx/>
                <a:uFillTx/>
                <a:latin typeface="+mn-lt"/>
                <a:ea typeface="+mn-ea"/>
                <a:cs typeface="+mn-cs"/>
              </a:rPr>
              <a:t>shift</a:t>
            </a:r>
            <a:r>
              <a:rPr kumimoji="0" lang="de-DE" sz="1000" b="1" i="0" u="none" strike="noStrike" kern="1200" cap="none" spc="0" normalizeH="0" baseline="0" noProof="0" dirty="0" smtClean="0">
                <a:ln>
                  <a:noFill/>
                </a:ln>
                <a:solidFill>
                  <a:prstClr val="black"/>
                </a:solidFill>
                <a:effectLst/>
                <a:uLnTx/>
                <a:uFillTx/>
                <a:latin typeface="+mn-lt"/>
                <a:ea typeface="+mn-ea"/>
                <a:cs typeface="+mn-cs"/>
              </a:rPr>
              <a:t> </a:t>
            </a:r>
            <a:r>
              <a:rPr kumimoji="0" lang="de-DE" sz="1000" b="1" i="0" u="none" strike="noStrike" kern="1200" cap="none" spc="0" normalizeH="0" baseline="0" noProof="0" dirty="0" err="1" smtClean="0">
                <a:ln>
                  <a:noFill/>
                </a:ln>
                <a:solidFill>
                  <a:prstClr val="black"/>
                </a:solidFill>
                <a:effectLst/>
                <a:uLnTx/>
                <a:uFillTx/>
                <a:latin typeface="+mn-lt"/>
                <a:ea typeface="+mn-ea"/>
                <a:cs typeface="+mn-cs"/>
              </a:rPr>
              <a:t>skills</a:t>
            </a:r>
            <a:r>
              <a:rPr kumimoji="0" lang="de-DE" sz="1000" b="1" i="0" u="none" strike="noStrike" kern="1200" cap="none" spc="0" normalizeH="0" baseline="0" noProof="0" dirty="0" smtClean="0">
                <a:ln>
                  <a:noFill/>
                </a:ln>
                <a:solidFill>
                  <a:prstClr val="black"/>
                </a:solidFill>
                <a:effectLst/>
                <a:uLnTx/>
                <a:uFillTx/>
                <a:latin typeface="+mn-lt"/>
                <a:ea typeface="+mn-ea"/>
                <a:cs typeface="+mn-cs"/>
              </a:rPr>
              <a:t> </a:t>
            </a:r>
            <a:r>
              <a:rPr kumimoji="0" lang="de-DE" sz="1000" b="1" i="0" u="none" strike="noStrike" kern="1200" cap="none" spc="0" normalizeH="0" baseline="0" noProof="0" dirty="0" err="1" smtClean="0">
                <a:ln>
                  <a:noFill/>
                </a:ln>
                <a:solidFill>
                  <a:prstClr val="black"/>
                </a:solidFill>
                <a:effectLst/>
                <a:uLnTx/>
                <a:uFillTx/>
                <a:latin typeface="+mn-lt"/>
                <a:ea typeface="+mn-ea"/>
                <a:cs typeface="+mn-cs"/>
              </a:rPr>
              <a:t>policy</a:t>
            </a:r>
            <a:r>
              <a:rPr kumimoji="0" lang="de-DE" sz="1000" b="1" i="0" u="none" strike="noStrike" kern="1200" cap="none" spc="0" normalizeH="0" baseline="0" noProof="0" dirty="0" smtClean="0">
                <a:ln>
                  <a:noFill/>
                </a:ln>
                <a:solidFill>
                  <a:prstClr val="black"/>
                </a:solidFill>
                <a:effectLst/>
                <a:uLnTx/>
                <a:uFillTx/>
                <a:latin typeface="+mn-lt"/>
                <a:ea typeface="+mn-ea"/>
                <a:cs typeface="+mn-cs"/>
              </a:rPr>
              <a:t> </a:t>
            </a:r>
            <a:r>
              <a:rPr kumimoji="0" lang="de-DE" sz="1000" b="1" i="0" u="none" strike="noStrike" kern="1200" cap="none" spc="0" normalizeH="0" baseline="0" noProof="0" dirty="0" err="1" smtClean="0">
                <a:ln>
                  <a:noFill/>
                </a:ln>
                <a:solidFill>
                  <a:prstClr val="black"/>
                </a:solidFill>
                <a:effectLst/>
                <a:uLnTx/>
                <a:uFillTx/>
                <a:latin typeface="+mn-lt"/>
                <a:ea typeface="+mn-ea"/>
                <a:cs typeface="+mn-cs"/>
              </a:rPr>
              <a:t>to</a:t>
            </a:r>
            <a:r>
              <a:rPr kumimoji="0" lang="de-DE" sz="1000" b="1" i="0" u="none" strike="noStrike" kern="1200" cap="none" spc="0" normalizeH="0" baseline="0" noProof="0" dirty="0" smtClean="0">
                <a:ln>
                  <a:noFill/>
                </a:ln>
                <a:solidFill>
                  <a:prstClr val="black"/>
                </a:solidFill>
                <a:effectLst/>
                <a:uLnTx/>
                <a:uFillTx/>
                <a:latin typeface="+mn-lt"/>
                <a:ea typeface="+mn-ea"/>
                <a:cs typeface="+mn-cs"/>
              </a:rPr>
              <a:t> </a:t>
            </a:r>
            <a:r>
              <a:rPr kumimoji="0" lang="de-DE" sz="1000" b="1" i="0" u="none" strike="noStrike" kern="1200" cap="none" spc="0" normalizeH="0" baseline="0" noProof="0" dirty="0" err="1" smtClean="0">
                <a:ln>
                  <a:noFill/>
                </a:ln>
                <a:solidFill>
                  <a:prstClr val="black"/>
                </a:solidFill>
                <a:effectLst/>
                <a:uLnTx/>
                <a:uFillTx/>
                <a:latin typeface="+mn-lt"/>
                <a:ea typeface="+mn-ea"/>
                <a:cs typeface="+mn-cs"/>
              </a:rPr>
              <a:t>the</a:t>
            </a:r>
            <a:r>
              <a:rPr kumimoji="0" lang="de-DE" sz="1000" b="1" i="0" u="none" strike="noStrike" kern="1200" cap="none" spc="0" normalizeH="0" baseline="0" noProof="0" dirty="0" smtClean="0">
                <a:ln>
                  <a:noFill/>
                </a:ln>
                <a:solidFill>
                  <a:prstClr val="black"/>
                </a:solidFill>
                <a:effectLst/>
                <a:uLnTx/>
                <a:uFillTx/>
                <a:latin typeface="+mn-lt"/>
                <a:ea typeface="+mn-ea"/>
                <a:cs typeface="+mn-cs"/>
              </a:rPr>
              <a:t> </a:t>
            </a:r>
            <a:r>
              <a:rPr kumimoji="0" lang="de-DE" sz="1000" b="1" i="0" u="none" strike="noStrike" kern="1200" cap="none" spc="0" normalizeH="0" baseline="0" noProof="0" dirty="0" err="1" smtClean="0">
                <a:ln>
                  <a:noFill/>
                </a:ln>
                <a:solidFill>
                  <a:prstClr val="black"/>
                </a:solidFill>
                <a:effectLst/>
                <a:uLnTx/>
                <a:uFillTx/>
                <a:latin typeface="+mn-lt"/>
                <a:ea typeface="+mn-ea"/>
                <a:cs typeface="+mn-cs"/>
              </a:rPr>
              <a:t>centre</a:t>
            </a:r>
            <a:r>
              <a:rPr kumimoji="0" lang="de-DE" sz="1000" b="1" i="0" u="none" strike="noStrike" kern="1200" cap="none" spc="0" normalizeH="0" baseline="0" noProof="0" dirty="0" smtClean="0">
                <a:ln>
                  <a:noFill/>
                </a:ln>
                <a:solidFill>
                  <a:prstClr val="black"/>
                </a:solidFill>
                <a:effectLst/>
                <a:uLnTx/>
                <a:uFillTx/>
                <a:latin typeface="+mn-lt"/>
                <a:ea typeface="+mn-ea"/>
                <a:cs typeface="+mn-cs"/>
              </a:rPr>
              <a:t> </a:t>
            </a:r>
            <a:r>
              <a:rPr kumimoji="0" lang="de-DE" sz="1000" b="1" i="0" u="none" strike="noStrike" kern="1200" cap="none" spc="0" normalizeH="0" baseline="0" noProof="0" dirty="0" err="1" smtClean="0">
                <a:ln>
                  <a:noFill/>
                </a:ln>
                <a:solidFill>
                  <a:prstClr val="black"/>
                </a:solidFill>
                <a:effectLst/>
                <a:uLnTx/>
                <a:uFillTx/>
                <a:latin typeface="+mn-lt"/>
                <a:ea typeface="+mn-ea"/>
                <a:cs typeface="+mn-cs"/>
              </a:rPr>
              <a:t>of</a:t>
            </a:r>
            <a:r>
              <a:rPr kumimoji="0" lang="de-DE" sz="1000" b="1" i="0" u="none" strike="noStrike" kern="1200" cap="none" spc="0" normalizeH="0" baseline="0" noProof="0" dirty="0" smtClean="0">
                <a:ln>
                  <a:noFill/>
                </a:ln>
                <a:solidFill>
                  <a:prstClr val="black"/>
                </a:solidFill>
                <a:effectLst/>
                <a:uLnTx/>
                <a:uFillTx/>
                <a:latin typeface="+mn-lt"/>
                <a:ea typeface="+mn-ea"/>
                <a:cs typeface="+mn-cs"/>
              </a:rPr>
              <a:t> </a:t>
            </a:r>
            <a:r>
              <a:rPr kumimoji="0" lang="de-DE" sz="1000" b="1" i="0" u="none" strike="noStrike" kern="1200" cap="none" spc="0" normalizeH="0" baseline="0" noProof="0" dirty="0" err="1" smtClean="0">
                <a:ln>
                  <a:noFill/>
                </a:ln>
                <a:solidFill>
                  <a:prstClr val="black"/>
                </a:solidFill>
                <a:effectLst/>
                <a:uLnTx/>
                <a:uFillTx/>
                <a:latin typeface="+mn-lt"/>
                <a:ea typeface="+mn-ea"/>
                <a:cs typeface="+mn-cs"/>
              </a:rPr>
              <a:t>today‘s</a:t>
            </a:r>
            <a:r>
              <a:rPr kumimoji="0" lang="de-DE" sz="1000" b="1" i="0" u="none" strike="noStrike" kern="1200" cap="none" spc="0" normalizeH="0" baseline="0" noProof="0" dirty="0" smtClean="0">
                <a:ln>
                  <a:noFill/>
                </a:ln>
                <a:solidFill>
                  <a:prstClr val="black"/>
                </a:solidFill>
                <a:effectLst/>
                <a:uLnTx/>
                <a:uFillTx/>
                <a:latin typeface="+mn-lt"/>
                <a:ea typeface="+mn-ea"/>
                <a:cs typeface="+mn-cs"/>
              </a:rPr>
              <a:t> </a:t>
            </a:r>
            <a:r>
              <a:rPr kumimoji="0" lang="de-DE" sz="1000" b="1" i="0" u="none" strike="noStrike" kern="1200" cap="none" spc="0" normalizeH="0" baseline="0" noProof="0" dirty="0" err="1" smtClean="0">
                <a:ln>
                  <a:noFill/>
                </a:ln>
                <a:solidFill>
                  <a:prstClr val="black"/>
                </a:solidFill>
                <a:effectLst/>
                <a:uLnTx/>
                <a:uFillTx/>
                <a:latin typeface="+mn-lt"/>
                <a:ea typeface="+mn-ea"/>
                <a:cs typeface="+mn-cs"/>
              </a:rPr>
              <a:t>labour</a:t>
            </a:r>
            <a:r>
              <a:rPr kumimoji="0" lang="de-DE" sz="1000" b="1" i="0" u="none" strike="noStrike" kern="1200" cap="none" spc="0" normalizeH="0" baseline="0" noProof="0" dirty="0" smtClean="0">
                <a:ln>
                  <a:noFill/>
                </a:ln>
                <a:solidFill>
                  <a:prstClr val="black"/>
                </a:solidFill>
                <a:effectLst/>
                <a:uLnTx/>
                <a:uFillTx/>
                <a:latin typeface="+mn-lt"/>
                <a:ea typeface="+mn-ea"/>
                <a:cs typeface="+mn-cs"/>
              </a:rPr>
              <a:t> </a:t>
            </a:r>
            <a:r>
              <a:rPr kumimoji="0" lang="de-DE" sz="1000" b="1" i="0" u="none" strike="noStrike" kern="1200" cap="none" spc="0" normalizeH="0" baseline="0" noProof="0" dirty="0" err="1" smtClean="0">
                <a:ln>
                  <a:noFill/>
                </a:ln>
                <a:solidFill>
                  <a:prstClr val="black"/>
                </a:solidFill>
                <a:effectLst/>
                <a:uLnTx/>
                <a:uFillTx/>
                <a:latin typeface="+mn-lt"/>
                <a:ea typeface="+mn-ea"/>
                <a:cs typeface="+mn-cs"/>
              </a:rPr>
              <a:t>market</a:t>
            </a:r>
            <a:r>
              <a:rPr kumimoji="0" lang="de-DE" sz="1000" b="1" i="0" u="none" strike="noStrike" kern="1200" cap="none" spc="0" normalizeH="0" baseline="0" noProof="0" dirty="0" smtClean="0">
                <a:ln>
                  <a:noFill/>
                </a:ln>
                <a:solidFill>
                  <a:prstClr val="black"/>
                </a:solidFill>
                <a:effectLst/>
                <a:uLnTx/>
                <a:uFillTx/>
                <a:latin typeface="+mn-lt"/>
                <a:ea typeface="+mn-ea"/>
                <a:cs typeface="+mn-cs"/>
              </a:rPr>
              <a:t> </a:t>
            </a:r>
            <a:r>
              <a:rPr kumimoji="0" lang="de-DE" sz="1000" b="1" i="0" u="none" strike="noStrike" kern="1200" cap="none" spc="0" normalizeH="0" baseline="0" noProof="0" dirty="0" err="1" smtClean="0">
                <a:ln>
                  <a:noFill/>
                </a:ln>
                <a:solidFill>
                  <a:prstClr val="black"/>
                </a:solidFill>
                <a:effectLst/>
                <a:uLnTx/>
                <a:uFillTx/>
                <a:latin typeface="+mn-lt"/>
                <a:ea typeface="+mn-ea"/>
                <a:cs typeface="+mn-cs"/>
              </a:rPr>
              <a:t>policies</a:t>
            </a:r>
            <a:r>
              <a:rPr kumimoji="0" lang="de-DE" sz="1000" b="1" i="0" u="none" strike="noStrike" kern="1200" cap="none" spc="0" normalizeH="0" baseline="0" noProof="0" dirty="0" smtClean="0">
                <a:ln>
                  <a:noFill/>
                </a:ln>
                <a:solidFill>
                  <a:prstClr val="black"/>
                </a:solidFill>
                <a:effectLst/>
                <a:uLnTx/>
                <a:uFillTx/>
                <a:latin typeface="+mn-lt"/>
                <a:ea typeface="+mn-ea"/>
                <a:cs typeface="+mn-cs"/>
              </a:rPr>
              <a:t>.</a:t>
            </a:r>
          </a:p>
          <a:p>
            <a:pPr lvl="0"/>
            <a:endParaRPr lang="en-GB" sz="1000" b="1" i="0" kern="1200" dirty="0" smtClean="0">
              <a:solidFill>
                <a:srgbClr val="FF0000"/>
              </a:solidFill>
              <a:effectLst/>
              <a:latin typeface="+mn-lt"/>
              <a:ea typeface="+mn-ea"/>
              <a:cs typeface="+mn-cs"/>
            </a:endParaRPr>
          </a:p>
          <a:p>
            <a:pPr marL="0" marR="0" lvl="0" indent="0" algn="just" defTabSz="914400" rtl="0" eaLnBrk="1" fontAlgn="auto" latinLnBrk="0" hangingPunct="1">
              <a:lnSpc>
                <a:spcPct val="100000"/>
              </a:lnSpc>
              <a:spcBef>
                <a:spcPts val="0"/>
              </a:spcBef>
              <a:spcAft>
                <a:spcPts val="600"/>
              </a:spcAft>
              <a:buClrTx/>
              <a:buSzTx/>
              <a:buFont typeface="Symbol" panose="05050102010706020507" pitchFamily="18" charset="2"/>
              <a:buNone/>
              <a:tabLst>
                <a:tab pos="180340" algn="l"/>
              </a:tabLst>
              <a:defRPr/>
            </a:pPr>
            <a:r>
              <a:rPr lang="en-US" sz="1000" i="0" dirty="0" smtClean="0">
                <a:solidFill>
                  <a:srgbClr val="FF0000"/>
                </a:solidFill>
                <a:effectLst/>
                <a:latin typeface="+mn-lt"/>
                <a:ea typeface="Times New Roman" panose="02020603050405020304" pitchFamily="18" charset="0"/>
              </a:rPr>
              <a:t>Facing skills shortages and mismatches, as well as the twin digital and green transitions, require a </a:t>
            </a:r>
            <a:r>
              <a:rPr lang="en-US" sz="1000" b="1" i="0" dirty="0" smtClean="0">
                <a:solidFill>
                  <a:srgbClr val="FF0000"/>
                </a:solidFill>
                <a:effectLst/>
                <a:latin typeface="+mn-lt"/>
                <a:ea typeface="Times New Roman" panose="02020603050405020304" pitchFamily="18" charset="0"/>
              </a:rPr>
              <a:t>shift in the skills set of the working population</a:t>
            </a:r>
            <a:r>
              <a:rPr lang="en-US" sz="1000" i="0" dirty="0" smtClean="0">
                <a:solidFill>
                  <a:srgbClr val="FF0000"/>
                </a:solidFill>
                <a:effectLst/>
                <a:latin typeface="+mn-lt"/>
                <a:ea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600"/>
              </a:spcAft>
              <a:buClrTx/>
              <a:buSzTx/>
              <a:buFont typeface="Symbol" panose="05050102010706020507" pitchFamily="18" charset="2"/>
              <a:buNone/>
              <a:tabLst>
                <a:tab pos="180340" algn="l"/>
              </a:tabLst>
              <a:defRPr/>
            </a:pPr>
            <a:endParaRPr lang="en-US" sz="1000" i="0" dirty="0" smtClean="0">
              <a:solidFill>
                <a:srgbClr val="FF0000"/>
              </a:solidFill>
              <a:effectLst/>
              <a:latin typeface="+mn-lt"/>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600"/>
              </a:spcAft>
              <a:buClrTx/>
              <a:buSzTx/>
              <a:buFont typeface="Symbol" panose="05050102010706020507" pitchFamily="18" charset="2"/>
              <a:buNone/>
              <a:tabLst>
                <a:tab pos="180340" algn="l"/>
              </a:tabLst>
              <a:defRPr/>
            </a:pPr>
            <a:r>
              <a:rPr lang="en-US" sz="1000" i="0" dirty="0" smtClean="0">
                <a:solidFill>
                  <a:srgbClr val="FF0000"/>
                </a:solidFill>
                <a:effectLst/>
                <a:latin typeface="+mn-lt"/>
                <a:ea typeface="Times New Roman" panose="02020603050405020304" pitchFamily="18" charset="0"/>
              </a:rPr>
              <a:t>Lifelong learning for all is not only a European social and fundamental right, but also a </a:t>
            </a:r>
            <a:r>
              <a:rPr lang="en-US" sz="1000" b="1" i="0" dirty="0" smtClean="0">
                <a:solidFill>
                  <a:srgbClr val="FF0000"/>
                </a:solidFill>
                <a:effectLst/>
                <a:latin typeface="+mn-lt"/>
                <a:ea typeface="Times New Roman" panose="02020603050405020304" pitchFamily="18" charset="0"/>
              </a:rPr>
              <a:t>smart economic investment</a:t>
            </a:r>
            <a:r>
              <a:rPr lang="en-US" sz="1000" i="0" dirty="0" smtClean="0">
                <a:solidFill>
                  <a:srgbClr val="FF0000"/>
                </a:solidFill>
                <a:effectLst/>
                <a:latin typeface="+mn-lt"/>
                <a:ea typeface="Times New Roman" panose="02020603050405020304" pitchFamily="18" charset="0"/>
              </a:rPr>
              <a:t>. And yet, while EU Member States on average invest 4,6% of GDP in education and training overall, they only invest 0,5% of their GDP in developing adults’ skills. </a:t>
            </a:r>
          </a:p>
          <a:p>
            <a:pPr marL="0" lvl="0" indent="0" algn="just">
              <a:spcAft>
                <a:spcPts val="600"/>
              </a:spcAft>
              <a:buFont typeface="Symbol" panose="05050102010706020507" pitchFamily="18" charset="2"/>
              <a:buNone/>
              <a:tabLst>
                <a:tab pos="180340" algn="l"/>
              </a:tabLst>
            </a:pPr>
            <a:endParaRPr lang="en-US" sz="1000" i="0" dirty="0" smtClean="0">
              <a:solidFill>
                <a:srgbClr val="FF0000"/>
              </a:solidFill>
              <a:effectLst/>
              <a:latin typeface="+mn-lt"/>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600"/>
              </a:spcAft>
              <a:buClrTx/>
              <a:buSzTx/>
              <a:buFont typeface="Symbol" panose="05050102010706020507" pitchFamily="18" charset="2"/>
              <a:buNone/>
              <a:tabLst>
                <a:tab pos="180340" algn="l"/>
              </a:tabLst>
              <a:defRPr/>
            </a:pPr>
            <a:r>
              <a:rPr lang="en-US" sz="1000" i="0" dirty="0" smtClean="0">
                <a:solidFill>
                  <a:srgbClr val="FF0000"/>
                </a:solidFill>
                <a:effectLst/>
                <a:latin typeface="+mn-lt"/>
                <a:ea typeface="Times New Roman" panose="02020603050405020304" pitchFamily="18" charset="0"/>
              </a:rPr>
              <a:t>Collectively </a:t>
            </a:r>
            <a:r>
              <a:rPr lang="en-US" sz="1000" b="1" i="0" dirty="0" smtClean="0">
                <a:solidFill>
                  <a:srgbClr val="FF0000"/>
                </a:solidFill>
                <a:effectLst/>
                <a:latin typeface="+mn-lt"/>
                <a:ea typeface="Times New Roman" panose="02020603050405020304" pitchFamily="18" charset="0"/>
              </a:rPr>
              <a:t>we need to invest more</a:t>
            </a:r>
            <a:r>
              <a:rPr lang="en-US" sz="1000" i="0" dirty="0" smtClean="0">
                <a:solidFill>
                  <a:srgbClr val="FF0000"/>
                </a:solidFill>
                <a:effectLst/>
                <a:latin typeface="+mn-lt"/>
                <a:ea typeface="Times New Roman" panose="02020603050405020304" pitchFamily="18" charset="0"/>
              </a:rPr>
              <a:t> in education and training of the working age population. </a:t>
            </a:r>
          </a:p>
          <a:p>
            <a:pPr marL="0" marR="0" lvl="0" indent="0" algn="just" defTabSz="914400" rtl="0" eaLnBrk="1" fontAlgn="auto" latinLnBrk="0" hangingPunct="1">
              <a:lnSpc>
                <a:spcPct val="100000"/>
              </a:lnSpc>
              <a:spcBef>
                <a:spcPts val="0"/>
              </a:spcBef>
              <a:spcAft>
                <a:spcPts val="600"/>
              </a:spcAft>
              <a:buClrTx/>
              <a:buSzTx/>
              <a:buFont typeface="Symbol" panose="05050102010706020507" pitchFamily="18" charset="2"/>
              <a:buNone/>
              <a:tabLst>
                <a:tab pos="180340" algn="l"/>
              </a:tabLst>
              <a:defRPr/>
            </a:pPr>
            <a:endParaRPr kumimoji="0" lang="en-US" sz="1000" b="1"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600"/>
              </a:spcAft>
              <a:buClrTx/>
              <a:buSzTx/>
              <a:buFont typeface="Symbol" panose="05050102010706020507" pitchFamily="18" charset="2"/>
              <a:buNone/>
              <a:tabLst>
                <a:tab pos="180340" algn="l"/>
              </a:tabLst>
              <a:defRPr/>
            </a:pPr>
            <a:r>
              <a:rPr kumimoji="0" lang="en-GB" sz="1000" b="1" i="0" u="none" strike="noStrike" kern="1200" cap="none" spc="0" normalizeH="0" baseline="0" noProof="0" dirty="0" smtClean="0">
                <a:ln>
                  <a:noFill/>
                </a:ln>
                <a:solidFill>
                  <a:prstClr val="black"/>
                </a:solidFill>
                <a:effectLst/>
                <a:uLnTx/>
                <a:uFillTx/>
                <a:latin typeface="+mn-lt"/>
                <a:ea typeface="+mn-ea"/>
                <a:cs typeface="+mn-cs"/>
              </a:rPr>
              <a:t>We need to create a culture where the norm is for people to continuously upskill or reskill.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smtClean="0">
              <a:solidFill>
                <a:srgbClr val="FF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kern="1200" dirty="0" smtClean="0">
                <a:solidFill>
                  <a:srgbClr val="FF0000"/>
                </a:solidFill>
                <a:effectLst/>
                <a:latin typeface="+mn-lt"/>
                <a:ea typeface="+mn-ea"/>
                <a:cs typeface="+mn-cs"/>
              </a:rPr>
              <a:t>To build a skilled workforce and inclusive society </a:t>
            </a:r>
            <a:r>
              <a:rPr lang="en-US" sz="1000" b="1" i="0" kern="1200" dirty="0" smtClean="0">
                <a:solidFill>
                  <a:srgbClr val="FF0000"/>
                </a:solidFill>
                <a:effectLst/>
                <a:latin typeface="+mn-lt"/>
                <a:ea typeface="+mn-ea"/>
                <a:cs typeface="+mn-cs"/>
              </a:rPr>
              <a:t>we need ambitious targets</a:t>
            </a:r>
            <a:r>
              <a:rPr lang="en-US" sz="1000" b="0" i="0" kern="1200" dirty="0" smtClean="0">
                <a:solidFill>
                  <a:srgbClr val="FF0000"/>
                </a:solidFill>
                <a:effectLst/>
                <a:latin typeface="+mn-lt"/>
                <a:ea typeface="+mn-ea"/>
                <a:cs typeface="+mn-cs"/>
              </a:rPr>
              <a:t>. The European Pillar of Social Rights’ Action Plan sets out that by 2030, 60% of all adults should participate in training every year. This was welcomed by EU Leaders, including social partners and civil society, at the Porto Social Summit in May 2021 and </a:t>
            </a:r>
            <a:r>
              <a:rPr kumimoji="0" lang="fr-BE" sz="1000" b="0" i="0" u="none" strike="noStrike" kern="1200" cap="none" spc="0" normalizeH="0" baseline="0" noProof="0" dirty="0" err="1" smtClean="0">
                <a:ln>
                  <a:noFill/>
                </a:ln>
                <a:solidFill>
                  <a:prstClr val="black"/>
                </a:solidFill>
                <a:effectLst/>
                <a:uLnTx/>
                <a:uFillTx/>
                <a:latin typeface="+mn-lt"/>
                <a:ea typeface="+mn-ea"/>
                <a:cs typeface="+mn-cs"/>
              </a:rPr>
              <a:t>endorsed</a:t>
            </a:r>
            <a:r>
              <a:rPr kumimoji="0" lang="fr-BE" sz="1000" b="0" i="0" u="none" strike="noStrike" kern="1200" cap="none" spc="0" normalizeH="0" baseline="0" noProof="0" dirty="0" smtClean="0">
                <a:ln>
                  <a:noFill/>
                </a:ln>
                <a:solidFill>
                  <a:prstClr val="black"/>
                </a:solidFill>
                <a:effectLst/>
                <a:uLnTx/>
                <a:uFillTx/>
                <a:latin typeface="+mn-lt"/>
                <a:ea typeface="+mn-ea"/>
                <a:cs typeface="+mn-cs"/>
              </a:rPr>
              <a:t> </a:t>
            </a:r>
            <a:r>
              <a:rPr lang="en-US" sz="1000" b="0" i="0" kern="1200" dirty="0" smtClean="0">
                <a:solidFill>
                  <a:srgbClr val="FF0000"/>
                </a:solidFill>
                <a:effectLst/>
                <a:latin typeface="+mn-lt"/>
                <a:ea typeface="+mn-ea"/>
                <a:cs typeface="+mn-cs"/>
              </a:rPr>
              <a:t>by the European Council on 25 June 2021</a:t>
            </a:r>
            <a:r>
              <a:rPr lang="en-GB" sz="1000" b="0" i="0" baseline="0" dirty="0" smtClean="0">
                <a:solidFill>
                  <a:srgbClr val="FF0000"/>
                </a:solidFill>
                <a:latin typeface="+mn-lt"/>
              </a:rPr>
              <a:t>.</a:t>
            </a:r>
            <a:endParaRPr lang="fr-B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smtClean="0">
              <a:solidFill>
                <a:srgbClr val="0070C0"/>
              </a:solidFill>
              <a:latin typeface="+mn-l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01073-83CB-4275-9D01-286C17F41A0C}"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257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Pact starts by acknowledging that skills policies and actions are </a:t>
            </a:r>
            <a:r>
              <a:rPr kumimoji="0" lang="en-GB" sz="1200" b="1" i="0" u="none" strike="noStrike" kern="1200" cap="none" spc="0" normalizeH="0" baseline="0" noProof="0" dirty="0" smtClean="0">
                <a:ln>
                  <a:noFill/>
                </a:ln>
                <a:solidFill>
                  <a:prstClr val="black"/>
                </a:solidFill>
                <a:effectLst/>
                <a:uLnTx/>
                <a:uFillTx/>
                <a:latin typeface="+mn-lt"/>
                <a:ea typeface="+mn-ea"/>
                <a:cs typeface="+mn-cs"/>
              </a:rPr>
              <a:t>shared between many actors</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We </a:t>
            </a:r>
            <a:r>
              <a:rPr kumimoji="0" lang="en-GB" sz="1200" b="1" i="0" u="none" strike="noStrike" kern="1200" cap="none" spc="0" normalizeH="0" baseline="0" noProof="0" dirty="0" smtClean="0">
                <a:ln>
                  <a:noFill/>
                </a:ln>
                <a:solidFill>
                  <a:prstClr val="black"/>
                </a:solidFill>
                <a:effectLst/>
                <a:uLnTx/>
                <a:uFillTx/>
                <a:latin typeface="+mn-lt"/>
                <a:ea typeface="+mn-ea"/>
                <a:cs typeface="+mn-cs"/>
              </a:rPr>
              <a:t>need to work together</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Public authorities (ministries, regional authorities, public employment services…), but also education and training providers, businesses, social partners, chambers of commerce and employment agencies are can and need contribute to making up- and reskilling a reality.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There are many </a:t>
            </a:r>
            <a:r>
              <a:rPr kumimoji="0" lang="en-GB" sz="1200" b="1" i="0" u="none" strike="noStrike" kern="1200" cap="none" spc="0" normalizeH="0" baseline="0" noProof="0" dirty="0" smtClean="0">
                <a:ln>
                  <a:noFill/>
                </a:ln>
                <a:solidFill>
                  <a:prstClr val="black"/>
                </a:solidFill>
                <a:effectLst/>
                <a:uLnTx/>
                <a:uFillTx/>
                <a:latin typeface="+mn-lt"/>
                <a:ea typeface="+mn-ea"/>
                <a:cs typeface="+mn-cs"/>
              </a:rPr>
              <a:t>advantages of joining forces</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A shared vision, </a:t>
            </a:r>
            <a:r>
              <a:rPr kumimoji="0" lang="en-GB" sz="1200" b="1" i="0" u="none" strike="noStrike" kern="1200" cap="none" spc="0" normalizeH="0" baseline="0" noProof="0" dirty="0" smtClean="0">
                <a:ln>
                  <a:noFill/>
                </a:ln>
                <a:solidFill>
                  <a:prstClr val="black"/>
                </a:solidFill>
                <a:effectLst/>
                <a:uLnTx/>
                <a:uFillTx/>
                <a:latin typeface="+mn-lt"/>
                <a:ea typeface="+mn-ea"/>
                <a:cs typeface="+mn-cs"/>
              </a:rPr>
              <a:t>pooling expertise and resources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and concerted efforts </a:t>
            </a:r>
            <a:r>
              <a:rPr kumimoji="0" lang="en-GB" sz="1200" b="1" i="0" u="none" strike="noStrike" kern="1200" cap="none" spc="0" normalizeH="0" baseline="0" noProof="0" dirty="0" smtClean="0">
                <a:ln>
                  <a:noFill/>
                </a:ln>
                <a:solidFill>
                  <a:prstClr val="black"/>
                </a:solidFill>
                <a:effectLst/>
                <a:uLnTx/>
                <a:uFillTx/>
                <a:latin typeface="+mn-lt"/>
                <a:ea typeface="+mn-ea"/>
                <a:cs typeface="+mn-cs"/>
              </a:rPr>
              <a:t>can bring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clarity to individuals and companies throughout the value chain, deliver impactful results, achieve economy of scale and reduce costs and very importantly focus on key priorities.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Also, Joint action in skills partnerships, particularly in large-scale partnerships will </a:t>
            </a:r>
            <a:r>
              <a:rPr kumimoji="0" lang="en-GB" sz="1200" b="1" i="0" u="none" strike="noStrike" kern="1200" cap="none" spc="0" normalizeH="0" baseline="0" noProof="0" dirty="0" smtClean="0">
                <a:ln>
                  <a:noFill/>
                </a:ln>
                <a:solidFill>
                  <a:prstClr val="black"/>
                </a:solidFill>
                <a:effectLst/>
                <a:uLnTx/>
                <a:uFillTx/>
                <a:latin typeface="+mn-lt"/>
                <a:ea typeface="+mn-ea"/>
                <a:cs typeface="+mn-cs"/>
              </a:rPr>
              <a:t>increase the return on skills investment</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Finally, the Pact aims to </a:t>
            </a:r>
            <a:r>
              <a:rPr kumimoji="0" lang="en-GB" sz="1200" b="1" i="0" u="none" strike="noStrike" kern="1200" cap="none" spc="0" normalizeH="0" baseline="0" noProof="0" dirty="0" smtClean="0">
                <a:ln>
                  <a:noFill/>
                </a:ln>
                <a:solidFill>
                  <a:prstClr val="black"/>
                </a:solidFill>
                <a:effectLst/>
                <a:uLnTx/>
                <a:uFillTx/>
                <a:latin typeface="+mn-lt"/>
                <a:ea typeface="+mn-ea"/>
                <a:cs typeface="+mn-cs"/>
              </a:rPr>
              <a:t>mobilise private and public stakeholders to take concrete action for the upskilling and reskilling of people of working age. </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Pact is </a:t>
            </a:r>
            <a:r>
              <a:rPr kumimoji="0" lang="en-GB" sz="1200" b="1" i="0" u="none" strike="noStrike" kern="1200" cap="none" spc="0" normalizeH="0" baseline="0" noProof="0" dirty="0" smtClean="0">
                <a:ln>
                  <a:noFill/>
                </a:ln>
                <a:solidFill>
                  <a:prstClr val="black"/>
                </a:solidFill>
                <a:effectLst/>
                <a:uLnTx/>
                <a:uFillTx/>
                <a:latin typeface="+mn-lt"/>
                <a:ea typeface="+mn-ea"/>
                <a:cs typeface="+mn-cs"/>
              </a:rPr>
              <a:t>not merely a general declaration of good will</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but</a:t>
            </a:r>
            <a:r>
              <a:rPr kumimoji="0" lang="en-GB" sz="1200" b="1" i="0" u="none" strike="noStrike" kern="1200" cap="none" spc="0" normalizeH="0" baseline="0" noProof="0" dirty="0" smtClean="0">
                <a:ln>
                  <a:noFill/>
                </a:ln>
                <a:solidFill>
                  <a:prstClr val="black"/>
                </a:solidFill>
                <a:effectLst/>
                <a:uLnTx/>
                <a:uFillTx/>
                <a:latin typeface="+mn-lt"/>
                <a:ea typeface="+mn-ea"/>
                <a:cs typeface="+mn-cs"/>
              </a:rPr>
              <a:t> seeks to materialise in specific public commitments for tangible activities with real impact.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Pact has a </a:t>
            </a:r>
            <a:r>
              <a:rPr kumimoji="0" lang="en-GB" sz="1200" b="1" i="0" u="none" strike="noStrike" kern="1200" cap="none" spc="0" normalizeH="0" baseline="0" noProof="0" dirty="0" smtClean="0">
                <a:ln>
                  <a:noFill/>
                </a:ln>
                <a:solidFill>
                  <a:prstClr val="black"/>
                </a:solidFill>
                <a:effectLst/>
                <a:uLnTx/>
                <a:uFillTx/>
                <a:latin typeface="+mn-lt"/>
                <a:ea typeface="+mn-ea"/>
                <a:cs typeface="+mn-cs"/>
              </a:rPr>
              <a:t>strong political backing</a:t>
            </a:r>
            <a:r>
              <a:rPr kumimoji="0" lang="en-GB" sz="1200" b="0" i="0" u="none" strike="noStrike" kern="1200" cap="none" spc="0" normalizeH="0" baseline="0" noProof="0" dirty="0" smtClean="0">
                <a:ln>
                  <a:noFill/>
                </a:ln>
                <a:solidFill>
                  <a:prstClr val="black"/>
                </a:solidFill>
                <a:effectLst/>
                <a:uLnTx/>
                <a:uFillTx/>
                <a:latin typeface="+mn-lt"/>
                <a:ea typeface="+mn-ea"/>
                <a:cs typeface="+mn-cs"/>
              </a:rPr>
              <a:t>. Since its launch in November of 2020, Commissioners Schmit and Breton have engaged repeatedly with the Pact and met with all key industrial ecosystems. </a:t>
            </a:r>
          </a:p>
        </p:txBody>
      </p:sp>
      <p:sp>
        <p:nvSpPr>
          <p:cNvPr id="4" name="Slide Number Placeholder 3"/>
          <p:cNvSpPr>
            <a:spLocks noGrp="1"/>
          </p:cNvSpPr>
          <p:nvPr>
            <p:ph type="sldNum" sz="quarter" idx="10"/>
          </p:nvPr>
        </p:nvSpPr>
        <p:spPr/>
        <p:txBody>
          <a:bodyPr/>
          <a:lstStyle/>
          <a:p>
            <a:fld id="{08E01073-83CB-4275-9D01-286C17F41A0C}" type="slidenum">
              <a:rPr lang="en-GB" smtClean="0"/>
              <a:t>3</a:t>
            </a:fld>
            <a:endParaRPr lang="en-GB"/>
          </a:p>
        </p:txBody>
      </p:sp>
    </p:spTree>
    <p:extLst>
      <p:ext uri="{BB962C8B-B14F-4D97-AF65-F5344CB8AC3E}">
        <p14:creationId xmlns:p14="http://schemas.microsoft.com/office/powerpoint/2010/main" val="937911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mn-lt"/>
                <a:ea typeface="+mn-ea"/>
                <a:cs typeface="+mn-cs"/>
              </a:rPr>
              <a:t>The Pact is a </a:t>
            </a:r>
            <a:r>
              <a:rPr kumimoji="0" lang="en-GB" sz="1000" b="1" i="0" u="none" strike="noStrike" kern="1200" cap="none" spc="0" normalizeH="0" baseline="0" noProof="0" dirty="0" smtClean="0">
                <a:ln>
                  <a:noFill/>
                </a:ln>
                <a:solidFill>
                  <a:prstClr val="black"/>
                </a:solidFill>
                <a:effectLst/>
                <a:uLnTx/>
                <a:uFillTx/>
                <a:latin typeface="+mn-lt"/>
                <a:ea typeface="+mn-ea"/>
                <a:cs typeface="+mn-cs"/>
              </a:rPr>
              <a:t>framework</a:t>
            </a:r>
            <a:r>
              <a:rPr kumimoji="0" lang="en-GB" sz="1000" b="0" i="0" u="none" strike="noStrike" kern="1200" cap="none" spc="0" normalizeH="0" baseline="0" noProof="0" dirty="0" smtClean="0">
                <a:ln>
                  <a:noFill/>
                </a:ln>
                <a:solidFill>
                  <a:prstClr val="black"/>
                </a:solidFill>
                <a:effectLst/>
                <a:uLnTx/>
                <a:uFillTx/>
                <a:latin typeface="+mn-lt"/>
                <a:ea typeface="+mn-ea"/>
                <a:cs typeface="+mn-cs"/>
              </a:rPr>
              <a:t>, an umbrella, in which very different initiatives by stakeholders fit. It takes the shape that stakeholders want to give it. There are many different ways to participate.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smtClean="0">
                <a:ln>
                  <a:noFill/>
                </a:ln>
                <a:solidFill>
                  <a:prstClr val="black"/>
                </a:solidFill>
                <a:effectLst/>
                <a:uLnTx/>
                <a:uFillTx/>
                <a:latin typeface="+mn-lt"/>
                <a:ea typeface="+mn-ea"/>
                <a:cs typeface="+mn-cs"/>
              </a:rPr>
              <a:t>At EU level, the Pact has a</a:t>
            </a:r>
            <a:r>
              <a:rPr kumimoji="0" lang="en-GB" sz="1000" b="0" i="0" u="none" strike="noStrike" kern="1200" cap="none" spc="0" normalizeH="0" baseline="0" noProof="0" dirty="0" smtClean="0">
                <a:ln>
                  <a:noFill/>
                </a:ln>
                <a:solidFill>
                  <a:prstClr val="black"/>
                </a:solidFill>
                <a:effectLst/>
                <a:uLnTx/>
                <a:uFillTx/>
                <a:latin typeface="+mn-lt"/>
                <a:ea typeface="+mn-ea"/>
                <a:cs typeface="+mn-cs"/>
              </a:rPr>
              <a:t> </a:t>
            </a:r>
            <a:r>
              <a:rPr kumimoji="0" lang="en-GB" sz="1000" b="1" i="0" u="none" strike="noStrike" kern="1200" cap="none" spc="0" normalizeH="0" baseline="0" noProof="0" dirty="0" smtClean="0">
                <a:ln>
                  <a:noFill/>
                </a:ln>
                <a:solidFill>
                  <a:prstClr val="black"/>
                </a:solidFill>
                <a:effectLst/>
                <a:uLnTx/>
                <a:uFillTx/>
                <a:latin typeface="+mn-lt"/>
                <a:ea typeface="+mn-ea"/>
                <a:cs typeface="+mn-cs"/>
              </a:rPr>
              <a:t>strong focus on industrial ecosystems and regions</a:t>
            </a:r>
            <a:r>
              <a:rPr kumimoji="0" lang="en-GB" sz="1000" b="0" i="0" u="none" strike="noStrike" kern="1200" cap="none" spc="0" normalizeH="0" baseline="0" noProof="0" dirty="0" smtClean="0">
                <a:ln>
                  <a:noFill/>
                </a:ln>
                <a:solidFill>
                  <a:prstClr val="black"/>
                </a:solidFill>
                <a:effectLst/>
                <a:uLnTx/>
                <a:uFillTx/>
                <a:latin typeface="+mn-lt"/>
                <a:ea typeface="+mn-ea"/>
                <a:cs typeface="+mn-cs"/>
              </a:rPr>
              <a:t>, </a:t>
            </a:r>
            <a:r>
              <a:rPr kumimoji="0" lang="en-GB" sz="1000" b="1" i="0" u="none" strike="noStrike" kern="1200" cap="none" spc="0" normalizeH="0" baseline="0" noProof="0" dirty="0" smtClean="0">
                <a:ln>
                  <a:noFill/>
                </a:ln>
                <a:solidFill>
                  <a:prstClr val="black"/>
                </a:solidFill>
                <a:effectLst/>
                <a:uLnTx/>
                <a:uFillTx/>
                <a:latin typeface="+mn-lt"/>
                <a:ea typeface="+mn-ea"/>
                <a:cs typeface="+mn-cs"/>
              </a:rPr>
              <a:t>Large-scale European public-private multi-stakeholder partnerships</a:t>
            </a:r>
            <a:r>
              <a:rPr kumimoji="0" lang="en-GB" sz="1000" b="0" i="0" u="none" strike="noStrike" kern="1200" cap="none" spc="0" normalizeH="0" baseline="0" noProof="0" dirty="0" smtClean="0">
                <a:ln>
                  <a:noFill/>
                </a:ln>
                <a:solidFill>
                  <a:prstClr val="black"/>
                </a:solidFill>
                <a:effectLst/>
                <a:uLnTx/>
                <a:uFillTx/>
                <a:latin typeface="+mn-lt"/>
                <a:ea typeface="+mn-ea"/>
                <a:cs typeface="+mn-cs"/>
              </a:rPr>
              <a:t>, where major players in industrial ecosystems and value or supply chains, including associations and relevant public authorities, commit to cooperate and invest to provide up-/re-skilling opportunities for employees </a:t>
            </a:r>
            <a:r>
              <a:rPr kumimoji="0" lang="en-GB" sz="1000" b="1" i="0" u="none" strike="noStrike" kern="1200" cap="none" spc="0" normalizeH="0" baseline="0" noProof="0" dirty="0" smtClean="0">
                <a:ln>
                  <a:noFill/>
                </a:ln>
                <a:solidFill>
                  <a:prstClr val="black"/>
                </a:solidFill>
                <a:effectLst/>
                <a:uLnTx/>
                <a:uFillTx/>
                <a:latin typeface="+mn-lt"/>
                <a:ea typeface="+mn-ea"/>
                <a:cs typeface="+mn-cs"/>
              </a:rPr>
              <a:t>in the whole industrial ecosystem</a:t>
            </a:r>
            <a:r>
              <a:rPr kumimoji="0" lang="en-GB" sz="1000" b="0" i="0" u="none" strike="noStrike" kern="1200" cap="none" spc="0" normalizeH="0" baseline="0" noProof="0" dirty="0" smtClean="0">
                <a:ln>
                  <a:noFill/>
                </a:ln>
                <a:solidFill>
                  <a:prstClr val="black"/>
                </a:solidFill>
                <a:effectLst/>
                <a:uLnTx/>
                <a:uFillTx/>
                <a:latin typeface="+mn-lt"/>
                <a:ea typeface="+mn-ea"/>
                <a:cs typeface="+mn-cs"/>
              </a:rPr>
              <a:t> (including SMEs).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mn-lt"/>
                <a:ea typeface="+mn-ea"/>
                <a:cs typeface="+mn-cs"/>
              </a:rPr>
              <a:t> </a:t>
            </a:r>
            <a:endParaRPr kumimoji="0" lang="en-GB" sz="1000" b="0" i="0" u="sng"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smtClean="0">
                <a:ln>
                  <a:noFill/>
                </a:ln>
                <a:solidFill>
                  <a:prstClr val="black"/>
                </a:solidFill>
                <a:effectLst/>
                <a:uLnTx/>
                <a:uFillTx/>
                <a:latin typeface="+mn-lt"/>
                <a:ea typeface="+mn-ea"/>
                <a:cs typeface="+mn-cs"/>
              </a:rPr>
              <a:t>National/regional/local partnerships based on cluster and territorial skills strategies</a:t>
            </a:r>
            <a:r>
              <a:rPr kumimoji="0" lang="en-GB" sz="1000" b="0" i="0" u="none" strike="noStrike" kern="1200" cap="none" spc="0" normalizeH="0" baseline="0" noProof="0" dirty="0" smtClean="0">
                <a:ln>
                  <a:noFill/>
                </a:ln>
                <a:solidFill>
                  <a:prstClr val="black"/>
                </a:solidFill>
                <a:effectLst/>
                <a:uLnTx/>
                <a:uFillTx/>
                <a:latin typeface="+mn-lt"/>
                <a:ea typeface="+mn-ea"/>
                <a:cs typeface="+mn-cs"/>
              </a:rPr>
              <a:t>. Here </a:t>
            </a:r>
            <a:r>
              <a:rPr kumimoji="0" lang="en-GB" sz="1000" b="1" i="0" u="none" strike="noStrike" kern="1200" cap="none" spc="0" normalizeH="0" baseline="0" noProof="0" dirty="0" smtClean="0">
                <a:ln>
                  <a:noFill/>
                </a:ln>
                <a:solidFill>
                  <a:prstClr val="black"/>
                </a:solidFill>
                <a:effectLst/>
                <a:uLnTx/>
                <a:uFillTx/>
                <a:latin typeface="+mn-lt"/>
                <a:ea typeface="+mn-ea"/>
                <a:cs typeface="+mn-cs"/>
              </a:rPr>
              <a:t>relevant stakeholders </a:t>
            </a:r>
            <a:r>
              <a:rPr kumimoji="0" lang="en-GB" sz="1000" b="0" i="0" u="none" strike="noStrike" kern="1200" cap="none" spc="0" normalizeH="0" baseline="0" noProof="0" dirty="0" smtClean="0">
                <a:ln>
                  <a:noFill/>
                </a:ln>
                <a:solidFill>
                  <a:prstClr val="black"/>
                </a:solidFill>
                <a:effectLst/>
                <a:uLnTx/>
                <a:uFillTx/>
                <a:latin typeface="+mn-lt"/>
                <a:ea typeface="+mn-ea"/>
                <a:cs typeface="+mn-cs"/>
              </a:rPr>
              <a:t>(e.g. social partners and education and VET providers, including Centres of Vocational Excellence) </a:t>
            </a:r>
            <a:r>
              <a:rPr kumimoji="0" lang="en-GB" sz="1000" b="1" i="0" u="none" strike="noStrike" kern="1200" cap="none" spc="0" normalizeH="0" baseline="0" noProof="0" dirty="0" smtClean="0">
                <a:ln>
                  <a:noFill/>
                </a:ln>
                <a:solidFill>
                  <a:prstClr val="black"/>
                </a:solidFill>
                <a:effectLst/>
                <a:uLnTx/>
                <a:uFillTx/>
                <a:latin typeface="+mn-lt"/>
                <a:ea typeface="+mn-ea"/>
                <a:cs typeface="+mn-cs"/>
              </a:rPr>
              <a:t>and public authorities </a:t>
            </a:r>
            <a:r>
              <a:rPr kumimoji="0" lang="en-GB" sz="1000" b="0" i="0" u="none" strike="noStrike" kern="1200" cap="none" spc="0" normalizeH="0" baseline="0" noProof="0" dirty="0" smtClean="0">
                <a:ln>
                  <a:noFill/>
                </a:ln>
                <a:solidFill>
                  <a:prstClr val="black"/>
                </a:solidFill>
                <a:effectLst/>
                <a:uLnTx/>
                <a:uFillTx/>
                <a:latin typeface="+mn-lt"/>
                <a:ea typeface="+mn-ea"/>
                <a:cs typeface="+mn-cs"/>
              </a:rPr>
              <a:t>(e.g. public employment services) together with employers, </a:t>
            </a:r>
            <a:r>
              <a:rPr kumimoji="0" lang="en-GB" sz="1000" b="1" i="0" u="none" strike="noStrike" kern="1200" cap="none" spc="0" normalizeH="0" baseline="0" noProof="0" dirty="0" smtClean="0">
                <a:ln>
                  <a:noFill/>
                </a:ln>
                <a:solidFill>
                  <a:prstClr val="black"/>
                </a:solidFill>
                <a:effectLst/>
                <a:uLnTx/>
                <a:uFillTx/>
                <a:latin typeface="+mn-lt"/>
                <a:ea typeface="+mn-ea"/>
                <a:cs typeface="+mn-cs"/>
              </a:rPr>
              <a:t>can commit </a:t>
            </a:r>
            <a:r>
              <a:rPr kumimoji="0" lang="en-GB" sz="1000" b="0" i="0" u="none" strike="noStrike" kern="1200" cap="none" spc="0" normalizeH="0" baseline="0" noProof="0" dirty="0" smtClean="0">
                <a:ln>
                  <a:noFill/>
                </a:ln>
                <a:solidFill>
                  <a:prstClr val="black"/>
                </a:solidFill>
                <a:effectLst/>
                <a:uLnTx/>
                <a:uFillTx/>
                <a:latin typeface="+mn-lt"/>
                <a:ea typeface="+mn-ea"/>
                <a:cs typeface="+mn-cs"/>
              </a:rPr>
              <a:t>to up-skill/re-skill the workforce (both employed and unemployed people and potential jobseekers among the inactive). The partnerships can have a </a:t>
            </a:r>
            <a:r>
              <a:rPr kumimoji="0" lang="en-GB" sz="1000" b="1" i="0" u="none" strike="noStrike" kern="1200" cap="none" spc="0" normalizeH="0" baseline="0" noProof="0" dirty="0" smtClean="0">
                <a:ln>
                  <a:noFill/>
                </a:ln>
                <a:solidFill>
                  <a:prstClr val="black"/>
                </a:solidFill>
                <a:effectLst/>
                <a:uLnTx/>
                <a:uFillTx/>
                <a:latin typeface="+mn-lt"/>
                <a:ea typeface="+mn-ea"/>
                <a:cs typeface="+mn-cs"/>
              </a:rPr>
              <a:t>horizontal or sectoral dimension </a:t>
            </a:r>
            <a:r>
              <a:rPr kumimoji="0" lang="en-GB" sz="1000" b="0" i="0" u="none" strike="noStrike" kern="1200" cap="none" spc="0" normalizeH="0" baseline="0" noProof="0" dirty="0" smtClean="0">
                <a:ln>
                  <a:noFill/>
                </a:ln>
                <a:solidFill>
                  <a:prstClr val="black"/>
                </a:solidFill>
                <a:effectLst/>
                <a:uLnTx/>
                <a:uFillTx/>
                <a:latin typeface="+mn-lt"/>
                <a:ea typeface="+mn-ea"/>
                <a:cs typeface="+mn-cs"/>
              </a:rPr>
              <a:t>(including clusters).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1" i="0" u="none" strike="noStrike" kern="1200" cap="none" spc="0" normalizeH="0" baseline="0" noProof="0" dirty="0" smtClean="0">
                <a:ln>
                  <a:noFill/>
                </a:ln>
                <a:solidFill>
                  <a:prstClr val="black"/>
                </a:solidFill>
                <a:effectLst/>
                <a:uLnTx/>
                <a:uFillTx/>
                <a:latin typeface="+mn-lt"/>
                <a:ea typeface="+mn-ea"/>
                <a:cs typeface="+mn-cs"/>
              </a:rPr>
              <a:t>Finally, Individual commitments</a:t>
            </a:r>
            <a:r>
              <a:rPr kumimoji="0" lang="en-GB" sz="1000" b="0" i="0" u="none" strike="noStrike" kern="1200" cap="none" spc="0" normalizeH="0" baseline="0" noProof="0" dirty="0" smtClean="0">
                <a:ln>
                  <a:noFill/>
                </a:ln>
                <a:solidFill>
                  <a:prstClr val="black"/>
                </a:solidFill>
                <a:effectLst/>
                <a:uLnTx/>
                <a:uFillTx/>
                <a:latin typeface="+mn-lt"/>
                <a:ea typeface="+mn-ea"/>
                <a:cs typeface="+mn-cs"/>
              </a:rPr>
              <a:t> from individual companies or stakeholders, are also possible with the commitment to sign a Charter. This is the basis for networking to either form new partnerships, strengthen the existing ones or build other cooperation arrangements.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smtClean="0">
                <a:ln>
                  <a:noFill/>
                </a:ln>
                <a:solidFill>
                  <a:prstClr val="black"/>
                </a:solidFill>
                <a:effectLst/>
                <a:uLnTx/>
                <a:uFillTx/>
                <a:latin typeface="+mn-lt"/>
                <a:ea typeface="+mn-ea"/>
                <a:cs typeface="+mn-cs"/>
              </a:rPr>
              <a:t>There are solid building blocks for this: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smtClean="0">
                <a:ln>
                  <a:noFill/>
                </a:ln>
                <a:solidFill>
                  <a:prstClr val="black"/>
                </a:solidFill>
                <a:effectLst/>
                <a:uLnTx/>
                <a:uFillTx/>
                <a:latin typeface="+mn-lt"/>
                <a:ea typeface="+mn-ea"/>
                <a:cs typeface="+mn-cs"/>
              </a:rPr>
              <a:t>Sector Skills Alliances Blueprint projects </a:t>
            </a:r>
            <a:r>
              <a:rPr kumimoji="0" lang="en-GB" sz="1400" b="0" i="0" u="none" strike="noStrike" kern="1200" cap="none" spc="0" normalizeH="0" baseline="0" noProof="0" dirty="0" smtClean="0">
                <a:ln>
                  <a:noFill/>
                </a:ln>
                <a:solidFill>
                  <a:prstClr val="black"/>
                </a:solidFill>
                <a:effectLst/>
                <a:uLnTx/>
                <a:uFillTx/>
                <a:latin typeface="+mn-lt"/>
                <a:ea typeface="+mn-ea"/>
                <a:cs typeface="+mn-cs"/>
              </a:rPr>
              <a:t>financed by the Erasmus + Programme already bring together relevant stakeholders at sectoral level to identify skills needs, design training contents and formats and outline skills strategies. This has proven a good basis to develop cooperation further into skills partnerships.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1"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smtClean="0">
                <a:ln>
                  <a:noFill/>
                </a:ln>
                <a:solidFill>
                  <a:prstClr val="black"/>
                </a:solidFill>
                <a:effectLst/>
                <a:uLnTx/>
                <a:uFillTx/>
                <a:latin typeface="+mn-lt"/>
                <a:ea typeface="+mn-ea"/>
                <a:cs typeface="+mn-cs"/>
              </a:rPr>
              <a:t>Social partners agreements and/or tripartite agreements </a:t>
            </a:r>
            <a:r>
              <a:rPr kumimoji="0" lang="en-GB" sz="1400" b="0" i="0" u="none" strike="noStrike" kern="1200" cap="none" spc="0" normalizeH="0" baseline="0" noProof="0" dirty="0" smtClean="0">
                <a:ln>
                  <a:noFill/>
                </a:ln>
                <a:solidFill>
                  <a:prstClr val="black"/>
                </a:solidFill>
                <a:effectLst/>
                <a:uLnTx/>
                <a:uFillTx/>
                <a:latin typeface="+mn-lt"/>
                <a:ea typeface="+mn-ea"/>
                <a:cs typeface="+mn-cs"/>
              </a:rPr>
              <a:t>at EU, national regional or local level focusing on upskilling and reskilling of the workforce.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smtClean="0">
                <a:ln>
                  <a:noFill/>
                </a:ln>
                <a:solidFill>
                  <a:prstClr val="black"/>
                </a:solidFill>
                <a:effectLst/>
                <a:uLnTx/>
                <a:uFillTx/>
                <a:latin typeface="+mn-lt"/>
                <a:ea typeface="+mn-ea"/>
                <a:cs typeface="+mn-cs"/>
              </a:rPr>
              <a:t>Pledges</a:t>
            </a:r>
            <a:r>
              <a:rPr kumimoji="0" lang="en-GB" sz="1400" b="0" i="0" u="none" strike="noStrike" kern="1200" cap="none" spc="0" normalizeH="0" baseline="0" noProof="0" dirty="0" smtClean="0">
                <a:ln>
                  <a:noFill/>
                </a:ln>
                <a:solidFill>
                  <a:prstClr val="black"/>
                </a:solidFill>
                <a:effectLst/>
                <a:uLnTx/>
                <a:uFillTx/>
                <a:latin typeface="+mn-lt"/>
                <a:ea typeface="+mn-ea"/>
                <a:cs typeface="+mn-cs"/>
              </a:rPr>
              <a:t> under the </a:t>
            </a:r>
            <a:r>
              <a:rPr kumimoji="0" lang="en-GB" sz="1400" b="1" i="0" u="none" strike="noStrike" kern="1200" cap="none" spc="0" normalizeH="0" baseline="0" noProof="0" dirty="0" smtClean="0">
                <a:ln>
                  <a:noFill/>
                </a:ln>
                <a:solidFill>
                  <a:prstClr val="black"/>
                </a:solidFill>
                <a:effectLst/>
                <a:uLnTx/>
                <a:uFillTx/>
                <a:latin typeface="+mn-lt"/>
                <a:ea typeface="+mn-ea"/>
                <a:cs typeface="+mn-cs"/>
              </a:rPr>
              <a:t>renewed European Alliance of Apprenticeships </a:t>
            </a:r>
            <a:r>
              <a:rPr kumimoji="0" lang="en-GB" sz="1400" b="0" i="0" u="none" strike="noStrike" kern="1200" cap="none" spc="0" normalizeH="0" baseline="0" noProof="0" dirty="0" smtClean="0">
                <a:ln>
                  <a:noFill/>
                </a:ln>
                <a:solidFill>
                  <a:prstClr val="black"/>
                </a:solidFill>
                <a:effectLst/>
                <a:uLnTx/>
                <a:uFillTx/>
                <a:latin typeface="+mn-lt"/>
                <a:ea typeface="+mn-ea"/>
                <a:cs typeface="+mn-cs"/>
              </a:rPr>
              <a:t>and the </a:t>
            </a:r>
            <a:r>
              <a:rPr kumimoji="0" lang="en-GB" sz="1400" b="1" i="0" u="none" strike="noStrike" kern="1200" cap="none" spc="0" normalizeH="0" baseline="0" noProof="0" dirty="0" smtClean="0">
                <a:ln>
                  <a:noFill/>
                </a:ln>
                <a:solidFill>
                  <a:prstClr val="black"/>
                </a:solidFill>
                <a:effectLst/>
                <a:uLnTx/>
                <a:uFillTx/>
                <a:latin typeface="+mn-lt"/>
                <a:ea typeface="+mn-ea"/>
                <a:cs typeface="+mn-cs"/>
              </a:rPr>
              <a:t>Digital Skills and Jobs Coalition </a:t>
            </a:r>
            <a:r>
              <a:rPr kumimoji="0" lang="en-GB" sz="1400" b="0" i="0" u="none" strike="noStrike" kern="1200" cap="none" spc="0" normalizeH="0" baseline="0" noProof="0" dirty="0" smtClean="0">
                <a:ln>
                  <a:noFill/>
                </a:ln>
                <a:solidFill>
                  <a:prstClr val="black"/>
                </a:solidFill>
                <a:effectLst/>
                <a:uLnTx/>
                <a:uFillTx/>
                <a:latin typeface="+mn-lt"/>
                <a:ea typeface="+mn-ea"/>
                <a:cs typeface="+mn-cs"/>
              </a:rPr>
              <a:t>are also included under the umbrella of the Pact.</a:t>
            </a:r>
          </a:p>
          <a:p>
            <a:pPr defTabSz="990752">
              <a:defRPr/>
            </a:pPr>
            <a:endParaRPr lang="en-GB" sz="1300" dirty="0"/>
          </a:p>
        </p:txBody>
      </p:sp>
      <p:sp>
        <p:nvSpPr>
          <p:cNvPr id="4" name="Slide Number Placeholder 3"/>
          <p:cNvSpPr>
            <a:spLocks noGrp="1"/>
          </p:cNvSpPr>
          <p:nvPr>
            <p:ph type="sldNum" sz="quarter" idx="10"/>
          </p:nvPr>
        </p:nvSpPr>
        <p:spPr/>
        <p:txBody>
          <a:bodyPr/>
          <a:lstStyle/>
          <a:p>
            <a:fld id="{08E01073-83CB-4275-9D01-286C17F41A0C}" type="slidenum">
              <a:rPr lang="en-GB" smtClean="0"/>
              <a:t>4</a:t>
            </a:fld>
            <a:endParaRPr lang="en-GB"/>
          </a:p>
        </p:txBody>
      </p:sp>
    </p:spTree>
    <p:extLst>
      <p:ext uri="{BB962C8B-B14F-4D97-AF65-F5344CB8AC3E}">
        <p14:creationId xmlns:p14="http://schemas.microsoft.com/office/powerpoint/2010/main" val="107714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The first partnerships were launched in November 2020 in few major industrial ecosystems, building on the results of their Blueprints for sectoral cooperation on skills. Progressively, these partnerships will be extended further to other industrial ecosystems. </a:t>
            </a:r>
          </a:p>
          <a:p>
            <a:endParaRPr lang="en-US" sz="1200" b="1" dirty="0" smtClean="0"/>
          </a:p>
          <a:p>
            <a:r>
              <a:rPr lang="en-US" sz="1200" b="0" dirty="0" smtClean="0"/>
              <a:t>Today,</a:t>
            </a:r>
            <a:r>
              <a:rPr lang="en-US" sz="1200" b="0" baseline="0" dirty="0" smtClean="0"/>
              <a:t> there are </a:t>
            </a:r>
            <a:r>
              <a:rPr lang="en-US" sz="1200" b="1" dirty="0" smtClean="0"/>
              <a:t>11 Large Scale Skills Partnerships</a:t>
            </a:r>
            <a:r>
              <a:rPr lang="en-US" sz="1200" dirty="0" smtClean="0"/>
              <a:t>: automotive; microelectronics; aerospace &amp; </a:t>
            </a:r>
            <a:r>
              <a:rPr lang="en-US" sz="1200" dirty="0" err="1" smtClean="0"/>
              <a:t>defence</a:t>
            </a:r>
            <a:r>
              <a:rPr lang="en-US" sz="1200" dirty="0" smtClean="0"/>
              <a:t>; shipbuilding; offshore renewable energy; textiles; tourism; construction; </a:t>
            </a:r>
            <a:r>
              <a:rPr lang="en-US" sz="1200" dirty="0" err="1" smtClean="0"/>
              <a:t>agri</a:t>
            </a:r>
            <a:r>
              <a:rPr lang="en-US" sz="1200" dirty="0" smtClean="0"/>
              <a:t>-food; creative and cultural industries and proximity and social economy</a:t>
            </a:r>
          </a:p>
          <a:p>
            <a:r>
              <a:rPr lang="fr-BE" sz="1200" dirty="0" smtClean="0"/>
              <a:t>The </a:t>
            </a:r>
            <a:r>
              <a:rPr lang="fr-BE" sz="1200" dirty="0" err="1" smtClean="0"/>
              <a:t>Pact</a:t>
            </a:r>
            <a:r>
              <a:rPr lang="fr-BE" sz="1200" dirty="0" smtClean="0"/>
              <a:t> for </a:t>
            </a:r>
            <a:r>
              <a:rPr lang="fr-BE" sz="1200" dirty="0" err="1" smtClean="0"/>
              <a:t>Skills</a:t>
            </a:r>
            <a:r>
              <a:rPr lang="fr-BE" sz="1200" dirty="0" smtClean="0"/>
              <a:t> </a:t>
            </a:r>
            <a:r>
              <a:rPr lang="fr-BE" sz="1200" dirty="0" err="1" smtClean="0"/>
              <a:t>is</a:t>
            </a:r>
            <a:r>
              <a:rPr lang="fr-BE" sz="1200" dirty="0" smtClean="0"/>
              <a:t> </a:t>
            </a:r>
            <a:r>
              <a:rPr lang="fr-BE" sz="1200" dirty="0" err="1" smtClean="0"/>
              <a:t>gaining</a:t>
            </a:r>
            <a:r>
              <a:rPr lang="fr-BE" sz="1200" dirty="0" smtClean="0"/>
              <a:t> </a:t>
            </a:r>
            <a:r>
              <a:rPr lang="fr-BE" sz="1200" dirty="0" err="1" smtClean="0"/>
              <a:t>mometum</a:t>
            </a:r>
            <a:r>
              <a:rPr lang="fr-BE" sz="1200" dirty="0" smtClean="0"/>
              <a:t>. </a:t>
            </a:r>
            <a:r>
              <a:rPr lang="fr-BE" sz="1200" dirty="0" err="1" smtClean="0"/>
              <a:t>With</a:t>
            </a:r>
            <a:r>
              <a:rPr lang="fr-BE" sz="1200" dirty="0" smtClean="0"/>
              <a:t> the new </a:t>
            </a:r>
            <a:r>
              <a:rPr lang="fr-BE" sz="1200" dirty="0" err="1" smtClean="0"/>
              <a:t>launches</a:t>
            </a:r>
            <a:r>
              <a:rPr lang="fr-BE" sz="1200" dirty="0" smtClean="0"/>
              <a:t> in the last few </a:t>
            </a:r>
            <a:r>
              <a:rPr lang="fr-BE" sz="1200" dirty="0" err="1" smtClean="0"/>
              <a:t>months</a:t>
            </a:r>
            <a:r>
              <a:rPr lang="fr-BE" sz="1200" dirty="0" smtClean="0"/>
              <a:t>, </a:t>
            </a:r>
            <a:r>
              <a:rPr lang="fr-BE" sz="1200" dirty="0" err="1" smtClean="0"/>
              <a:t>now</a:t>
            </a:r>
            <a:r>
              <a:rPr lang="fr-BE" sz="1200" dirty="0" smtClean="0"/>
              <a:t> more </a:t>
            </a:r>
            <a:r>
              <a:rPr lang="fr-BE" sz="1200" dirty="0" err="1" smtClean="0"/>
              <a:t>than</a:t>
            </a:r>
            <a:r>
              <a:rPr lang="fr-BE" sz="1200" dirty="0" smtClean="0"/>
              <a:t> </a:t>
            </a:r>
            <a:r>
              <a:rPr lang="fr-BE" sz="1200" dirty="0" err="1" smtClean="0"/>
              <a:t>two</a:t>
            </a:r>
            <a:r>
              <a:rPr lang="fr-BE" sz="1200" dirty="0" smtClean="0"/>
              <a:t> </a:t>
            </a:r>
            <a:r>
              <a:rPr lang="fr-BE" sz="1200" dirty="0" err="1" smtClean="0"/>
              <a:t>thirds</a:t>
            </a:r>
            <a:r>
              <a:rPr lang="fr-BE" sz="1200" dirty="0" smtClean="0"/>
              <a:t> of the key </a:t>
            </a:r>
            <a:r>
              <a:rPr lang="fr-BE" sz="1200" dirty="0" err="1" smtClean="0"/>
              <a:t>industrial</a:t>
            </a:r>
            <a:r>
              <a:rPr lang="fr-BE" sz="1200" dirty="0" smtClean="0"/>
              <a:t> </a:t>
            </a:r>
            <a:r>
              <a:rPr lang="fr-BE" sz="1200" dirty="0" err="1" smtClean="0"/>
              <a:t>ecosystems</a:t>
            </a:r>
            <a:r>
              <a:rPr lang="fr-BE" sz="1200" dirty="0" smtClean="0"/>
              <a:t> (as </a:t>
            </a:r>
            <a:r>
              <a:rPr lang="fr-BE" sz="1200" dirty="0" err="1" smtClean="0"/>
              <a:t>defined</a:t>
            </a:r>
            <a:r>
              <a:rPr lang="fr-BE" sz="1200" dirty="0" smtClean="0"/>
              <a:t> by the </a:t>
            </a:r>
            <a:r>
              <a:rPr lang="fr-BE" sz="1200" dirty="0" err="1" smtClean="0"/>
              <a:t>renewed</a:t>
            </a:r>
            <a:r>
              <a:rPr lang="fr-BE" sz="1200" dirty="0" smtClean="0"/>
              <a:t> EU </a:t>
            </a:r>
            <a:r>
              <a:rPr lang="fr-BE" sz="1200" dirty="0" err="1" smtClean="0"/>
              <a:t>industrial</a:t>
            </a:r>
            <a:r>
              <a:rPr lang="fr-BE" sz="1200" dirty="0" smtClean="0"/>
              <a:t> </a:t>
            </a:r>
            <a:r>
              <a:rPr lang="fr-BE" sz="1200" dirty="0" err="1" smtClean="0"/>
              <a:t>Strategy</a:t>
            </a:r>
            <a:r>
              <a:rPr lang="fr-BE" sz="1200" dirty="0" smtClean="0"/>
              <a:t>) have at least one large-</a:t>
            </a:r>
            <a:r>
              <a:rPr lang="fr-BE" sz="1200" dirty="0" err="1" smtClean="0"/>
              <a:t>scale</a:t>
            </a:r>
            <a:r>
              <a:rPr lang="fr-BE" sz="1200" dirty="0" smtClean="0"/>
              <a:t> </a:t>
            </a:r>
            <a:r>
              <a:rPr lang="fr-BE" sz="1200" dirty="0" err="1" smtClean="0"/>
              <a:t>skills</a:t>
            </a:r>
            <a:r>
              <a:rPr lang="fr-BE" sz="1200" dirty="0" smtClean="0"/>
              <a:t> </a:t>
            </a:r>
            <a:r>
              <a:rPr lang="fr-BE" sz="1200" dirty="0" err="1" smtClean="0"/>
              <a:t>partnership</a:t>
            </a:r>
            <a:r>
              <a:rPr lang="fr-BE" sz="1200" dirty="0" smtClean="0"/>
              <a:t>. </a:t>
            </a:r>
            <a:r>
              <a:rPr lang="fr-BE" sz="1200" dirty="0" err="1" smtClean="0"/>
              <a:t>These</a:t>
            </a:r>
            <a:r>
              <a:rPr lang="fr-BE" sz="1200" dirty="0" smtClean="0"/>
              <a:t> </a:t>
            </a:r>
            <a:r>
              <a:rPr lang="fr-BE" sz="1200" dirty="0" err="1" smtClean="0"/>
              <a:t>bring</a:t>
            </a:r>
            <a:r>
              <a:rPr lang="fr-BE" sz="1200" dirty="0" smtClean="0"/>
              <a:t> </a:t>
            </a:r>
            <a:r>
              <a:rPr lang="fr-BE" sz="1200" dirty="0" err="1" smtClean="0"/>
              <a:t>together</a:t>
            </a:r>
            <a:r>
              <a:rPr lang="fr-BE" sz="1200" dirty="0" smtClean="0"/>
              <a:t> all relevant </a:t>
            </a:r>
            <a:r>
              <a:rPr lang="fr-BE" sz="1200" dirty="0" err="1" smtClean="0"/>
              <a:t>players</a:t>
            </a:r>
            <a:r>
              <a:rPr lang="fr-BE" sz="1200" dirty="0" smtClean="0"/>
              <a:t> </a:t>
            </a:r>
            <a:r>
              <a:rPr lang="fr-BE" sz="1200" dirty="0" err="1" smtClean="0"/>
              <a:t>along</a:t>
            </a:r>
            <a:r>
              <a:rPr lang="fr-BE" sz="1200" baseline="0" dirty="0" smtClean="0"/>
              <a:t> the value </a:t>
            </a:r>
            <a:r>
              <a:rPr lang="fr-BE" sz="1200" baseline="0" dirty="0" err="1" smtClean="0"/>
              <a:t>chain</a:t>
            </a:r>
            <a:r>
              <a:rPr lang="fr-BE" sz="1200" baseline="0" dirty="0" smtClean="0"/>
              <a:t> and are essential to </a:t>
            </a:r>
            <a:r>
              <a:rPr lang="fr-BE" sz="1200" baseline="0" dirty="0" err="1" smtClean="0"/>
              <a:t>facilitate</a:t>
            </a:r>
            <a:r>
              <a:rPr lang="fr-BE" sz="1200" baseline="0" dirty="0" smtClean="0"/>
              <a:t> the joint effort for up- and </a:t>
            </a:r>
            <a:r>
              <a:rPr lang="fr-BE" sz="1200" baseline="0" dirty="0" err="1" smtClean="0"/>
              <a:t>reskilling</a:t>
            </a:r>
            <a:r>
              <a:rPr lang="fr-BE" sz="1200" baseline="0" dirty="0" smtClean="0"/>
              <a:t>. </a:t>
            </a:r>
          </a:p>
          <a:p>
            <a:r>
              <a:rPr lang="fr-BE" sz="1200" baseline="0" dirty="0" smtClean="0"/>
              <a:t>The objective of the Commission </a:t>
            </a:r>
            <a:r>
              <a:rPr lang="fr-BE" sz="1200" baseline="0" dirty="0" err="1" smtClean="0"/>
              <a:t>is</a:t>
            </a:r>
            <a:r>
              <a:rPr lang="fr-BE" sz="1200" baseline="0" dirty="0" smtClean="0"/>
              <a:t> to end the </a:t>
            </a:r>
            <a:r>
              <a:rPr lang="fr-BE" sz="1200" baseline="0" dirty="0" err="1" smtClean="0"/>
              <a:t>year</a:t>
            </a:r>
            <a:r>
              <a:rPr lang="fr-BE" sz="1200" baseline="0" dirty="0" smtClean="0"/>
              <a:t> </a:t>
            </a:r>
            <a:r>
              <a:rPr lang="fr-BE" sz="1200" baseline="0" dirty="0" err="1" smtClean="0"/>
              <a:t>with</a:t>
            </a:r>
            <a:r>
              <a:rPr lang="fr-BE" sz="1200" baseline="0" dirty="0" smtClean="0"/>
              <a:t> at least one large-</a:t>
            </a:r>
            <a:r>
              <a:rPr lang="fr-BE" sz="1200" baseline="0" dirty="0" err="1" smtClean="0"/>
              <a:t>scale</a:t>
            </a:r>
            <a:r>
              <a:rPr lang="fr-BE" sz="1200" baseline="0" dirty="0" smtClean="0"/>
              <a:t> </a:t>
            </a:r>
            <a:r>
              <a:rPr lang="fr-BE" sz="1200" baseline="0" dirty="0" err="1" smtClean="0"/>
              <a:t>partnership</a:t>
            </a:r>
            <a:r>
              <a:rPr lang="fr-BE" sz="1200" baseline="0" dirty="0" smtClean="0"/>
              <a:t> in </a:t>
            </a:r>
            <a:r>
              <a:rPr lang="fr-BE" sz="1200" baseline="0" dirty="0" err="1" smtClean="0"/>
              <a:t>each</a:t>
            </a:r>
            <a:r>
              <a:rPr lang="fr-BE" sz="1200" baseline="0" dirty="0" smtClean="0"/>
              <a:t> of the </a:t>
            </a:r>
            <a:r>
              <a:rPr lang="fr-BE" sz="1200" baseline="0" dirty="0" err="1" smtClean="0"/>
              <a:t>ecosystems</a:t>
            </a:r>
            <a:r>
              <a:rPr lang="fr-BE" sz="1200" baseline="0" dirty="0" smtClean="0"/>
              <a:t> to </a:t>
            </a:r>
            <a:r>
              <a:rPr lang="fr-BE" sz="1200" baseline="0" dirty="0" err="1" smtClean="0"/>
              <a:t>articulate</a:t>
            </a:r>
            <a:r>
              <a:rPr lang="fr-BE" sz="1200" baseline="0" dirty="0" smtClean="0"/>
              <a:t> </a:t>
            </a:r>
            <a:r>
              <a:rPr lang="fr-BE" sz="1200" baseline="0" dirty="0" err="1" smtClean="0"/>
              <a:t>work</a:t>
            </a:r>
            <a:r>
              <a:rPr lang="fr-BE" sz="1200" baseline="0" dirty="0" smtClean="0"/>
              <a:t> by </a:t>
            </a:r>
            <a:r>
              <a:rPr lang="fr-BE" sz="1200" baseline="0" dirty="0" err="1" smtClean="0"/>
              <a:t>stakeholders</a:t>
            </a:r>
            <a:r>
              <a:rPr lang="fr-BE" sz="1200" baseline="0" dirty="0" smtClean="0"/>
              <a:t> for </a:t>
            </a:r>
            <a:r>
              <a:rPr lang="fr-BE" sz="1200" baseline="0" dirty="0" err="1" smtClean="0"/>
              <a:t>concrete</a:t>
            </a:r>
            <a:r>
              <a:rPr lang="fr-BE" sz="1200" baseline="0" dirty="0" smtClean="0"/>
              <a:t> </a:t>
            </a:r>
            <a:r>
              <a:rPr lang="fr-BE" sz="1200" baseline="0" dirty="0" err="1" smtClean="0"/>
              <a:t>skilling</a:t>
            </a:r>
            <a:r>
              <a:rPr lang="fr-BE" sz="1200" baseline="0" dirty="0" smtClean="0"/>
              <a:t> actions. </a:t>
            </a:r>
            <a:r>
              <a:rPr lang="fr-BE" sz="1200" baseline="0" dirty="0" err="1" smtClean="0"/>
              <a:t>Work</a:t>
            </a:r>
            <a:r>
              <a:rPr lang="fr-BE" sz="1200" baseline="0" dirty="0" smtClean="0"/>
              <a:t> </a:t>
            </a:r>
            <a:r>
              <a:rPr lang="fr-BE" sz="1200" baseline="0" dirty="0" err="1" smtClean="0"/>
              <a:t>is</a:t>
            </a:r>
            <a:r>
              <a:rPr lang="fr-BE" sz="1200" baseline="0" dirty="0" smtClean="0"/>
              <a:t> </a:t>
            </a:r>
            <a:r>
              <a:rPr lang="fr-BE" sz="1200" baseline="0" dirty="0" err="1" smtClean="0"/>
              <a:t>now</a:t>
            </a:r>
            <a:r>
              <a:rPr lang="fr-BE" sz="1200" baseline="0" dirty="0" smtClean="0"/>
              <a:t> </a:t>
            </a:r>
            <a:r>
              <a:rPr lang="fr-BE" sz="1200" baseline="0" dirty="0" err="1" smtClean="0"/>
              <a:t>intesifying</a:t>
            </a:r>
            <a:r>
              <a:rPr lang="fr-BE" sz="1200" baseline="0" dirty="0" smtClean="0"/>
              <a:t> in the </a:t>
            </a:r>
            <a:r>
              <a:rPr lang="fr-BE" sz="1200" baseline="0" dirty="0" err="1" smtClean="0"/>
              <a:t>remaining</a:t>
            </a:r>
            <a:r>
              <a:rPr lang="fr-BE" sz="1200" baseline="0" dirty="0" smtClean="0"/>
              <a:t> </a:t>
            </a:r>
            <a:r>
              <a:rPr lang="fr-BE" sz="1200" baseline="0" dirty="0" err="1" smtClean="0"/>
              <a:t>ecosystems</a:t>
            </a:r>
            <a:r>
              <a:rPr lang="fr-BE" sz="1200" baseline="0" dirty="0" smtClean="0"/>
              <a:t>. </a:t>
            </a:r>
            <a:r>
              <a:rPr lang="en-US" sz="1200" b="0" spc="-5" dirty="0" smtClean="0">
                <a:solidFill>
                  <a:srgbClr val="0E5393"/>
                </a:solidFill>
                <a:latin typeface="Verdana"/>
                <a:cs typeface="Verdana"/>
              </a:rPr>
              <a:t>Digital, Retail, Health and </a:t>
            </a:r>
            <a:r>
              <a:rPr lang="en-US" sz="1200" b="1" spc="-5" dirty="0" smtClean="0">
                <a:solidFill>
                  <a:srgbClr val="0E5393"/>
                </a:solidFill>
                <a:latin typeface="Verdana"/>
                <a:cs typeface="Verdana"/>
              </a:rPr>
              <a:t>Energy Intensive Industries</a:t>
            </a:r>
            <a:r>
              <a:rPr lang="en-US" sz="1200" b="0" spc="-5" dirty="0" smtClean="0">
                <a:solidFill>
                  <a:srgbClr val="0E5393"/>
                </a:solidFill>
                <a:latin typeface="Verdana"/>
                <a:cs typeface="Verdana"/>
              </a:rPr>
              <a:t>.</a:t>
            </a:r>
            <a:endParaRPr lang="fr-BE" sz="1200" baseline="0" dirty="0" smtClean="0"/>
          </a:p>
          <a:p>
            <a:r>
              <a:rPr lang="fr-BE" sz="1200" baseline="0" dirty="0" smtClean="0"/>
              <a:t>All LSP </a:t>
            </a:r>
            <a:r>
              <a:rPr lang="fr-BE" sz="1200" baseline="0" dirty="0" err="1" smtClean="0"/>
              <a:t>sign</a:t>
            </a:r>
            <a:r>
              <a:rPr lang="fr-BE" sz="1200" baseline="0" dirty="0" smtClean="0"/>
              <a:t> a </a:t>
            </a:r>
            <a:r>
              <a:rPr lang="fr-BE" sz="1200" baseline="0" dirty="0" err="1" smtClean="0"/>
              <a:t>Declaration</a:t>
            </a:r>
            <a:r>
              <a:rPr lang="fr-BE" sz="1200" baseline="0" dirty="0" smtClean="0"/>
              <a:t> </a:t>
            </a:r>
            <a:r>
              <a:rPr lang="fr-BE" sz="1200" baseline="0" dirty="0" err="1" smtClean="0"/>
              <a:t>describing</a:t>
            </a:r>
            <a:r>
              <a:rPr lang="fr-BE" sz="1200" baseline="0" dirty="0" smtClean="0"/>
              <a:t> </a:t>
            </a:r>
            <a:r>
              <a:rPr lang="fr-BE" sz="1200" baseline="0" dirty="0" err="1" smtClean="0"/>
              <a:t>their</a:t>
            </a:r>
            <a:r>
              <a:rPr lang="fr-BE" sz="1200" baseline="0" dirty="0" smtClean="0"/>
              <a:t> vision of </a:t>
            </a:r>
            <a:r>
              <a:rPr lang="fr-BE" sz="1200" baseline="0" dirty="0" err="1" smtClean="0"/>
              <a:t>their</a:t>
            </a:r>
            <a:r>
              <a:rPr lang="fr-BE" sz="1200" baseline="0" dirty="0" smtClean="0"/>
              <a:t> </a:t>
            </a:r>
            <a:r>
              <a:rPr lang="fr-BE" sz="1200" baseline="0" dirty="0" err="1" smtClean="0"/>
              <a:t>ecosystem</a:t>
            </a:r>
            <a:r>
              <a:rPr lang="fr-BE" sz="1200" baseline="0" dirty="0" smtClean="0"/>
              <a:t> and </a:t>
            </a:r>
            <a:r>
              <a:rPr lang="fr-BE" sz="1200" baseline="0" dirty="0" err="1" smtClean="0"/>
              <a:t>spelling</a:t>
            </a:r>
            <a:r>
              <a:rPr lang="fr-BE" sz="1200" baseline="0" dirty="0" smtClean="0"/>
              <a:t> out </a:t>
            </a:r>
            <a:r>
              <a:rPr lang="fr-BE" sz="1200" baseline="0" dirty="0" err="1" smtClean="0"/>
              <a:t>their</a:t>
            </a:r>
            <a:r>
              <a:rPr lang="fr-BE" sz="1200" baseline="0" dirty="0" smtClean="0"/>
              <a:t> </a:t>
            </a:r>
            <a:r>
              <a:rPr lang="fr-BE" sz="1200" baseline="0" dirty="0" err="1" smtClean="0"/>
              <a:t>specific</a:t>
            </a:r>
            <a:r>
              <a:rPr lang="fr-BE" sz="1200" baseline="0" dirty="0" smtClean="0"/>
              <a:t> </a:t>
            </a:r>
            <a:r>
              <a:rPr lang="fr-BE" sz="1200" baseline="0" dirty="0" err="1" smtClean="0"/>
              <a:t>ommitments</a:t>
            </a:r>
            <a:r>
              <a:rPr lang="fr-BE" sz="1200" baseline="0" dirty="0" smtClean="0"/>
              <a:t> to face the </a:t>
            </a:r>
            <a:r>
              <a:rPr lang="fr-BE" sz="1200" baseline="0" dirty="0" err="1" smtClean="0"/>
              <a:t>skilling</a:t>
            </a:r>
            <a:r>
              <a:rPr lang="fr-BE" sz="1200" baseline="0" dirty="0" smtClean="0"/>
              <a:t> challenges. There are </a:t>
            </a:r>
            <a:r>
              <a:rPr lang="fr-BE" sz="1200" baseline="0" dirty="0" err="1" smtClean="0"/>
              <a:t>ambitious</a:t>
            </a:r>
            <a:r>
              <a:rPr lang="fr-BE" sz="1200" baseline="0" dirty="0" smtClean="0"/>
              <a:t> </a:t>
            </a:r>
            <a:r>
              <a:rPr lang="fr-BE" sz="1200" baseline="0" dirty="0" err="1" smtClean="0"/>
              <a:t>commitments</a:t>
            </a:r>
            <a:r>
              <a:rPr lang="fr-BE" sz="1200" baseline="0" dirty="0" smtClean="0"/>
              <a:t> for up- and </a:t>
            </a:r>
            <a:r>
              <a:rPr lang="fr-BE" sz="1200" baseline="0" dirty="0" err="1" smtClean="0"/>
              <a:t>reskilling</a:t>
            </a:r>
            <a:r>
              <a:rPr lang="fr-BE" sz="1200" baseline="0" dirty="0" smtClean="0"/>
              <a:t>. </a:t>
            </a:r>
          </a:p>
          <a:p>
            <a:endParaRPr lang="fr-BE" dirty="0" smtClean="0"/>
          </a:p>
          <a:p>
            <a:r>
              <a:rPr lang="fr-BE" dirty="0" smtClean="0"/>
              <a:t>The base of </a:t>
            </a:r>
            <a:r>
              <a:rPr lang="fr-BE" b="1" dirty="0" err="1" smtClean="0"/>
              <a:t>individual</a:t>
            </a:r>
            <a:r>
              <a:rPr lang="fr-BE" b="1" dirty="0" smtClean="0"/>
              <a:t> </a:t>
            </a:r>
            <a:r>
              <a:rPr lang="fr-BE" b="1" dirty="0" err="1" smtClean="0"/>
              <a:t>members</a:t>
            </a:r>
            <a:r>
              <a:rPr lang="fr-BE" b="1" dirty="0" smtClean="0"/>
              <a:t> </a:t>
            </a:r>
            <a:r>
              <a:rPr lang="fr-BE" dirty="0" smtClean="0"/>
              <a:t>of the </a:t>
            </a:r>
            <a:r>
              <a:rPr lang="fr-BE" dirty="0" err="1" smtClean="0"/>
              <a:t>Pact</a:t>
            </a:r>
            <a:r>
              <a:rPr lang="fr-BE" dirty="0" smtClean="0"/>
              <a:t> </a:t>
            </a:r>
            <a:r>
              <a:rPr lang="fr-BE" dirty="0" err="1" smtClean="0"/>
              <a:t>is</a:t>
            </a:r>
            <a:r>
              <a:rPr lang="fr-BE" dirty="0" smtClean="0"/>
              <a:t> </a:t>
            </a:r>
            <a:r>
              <a:rPr lang="fr-BE" dirty="0" err="1" smtClean="0"/>
              <a:t>also</a:t>
            </a:r>
            <a:r>
              <a:rPr lang="fr-BE" dirty="0" smtClean="0"/>
              <a:t> </a:t>
            </a:r>
            <a:r>
              <a:rPr lang="fr-BE" dirty="0" err="1" smtClean="0"/>
              <a:t>growing</a:t>
            </a:r>
            <a:r>
              <a:rPr lang="fr-BE" baseline="0" dirty="0" smtClean="0"/>
              <a:t> </a:t>
            </a:r>
            <a:r>
              <a:rPr lang="fr-BE" baseline="0" dirty="0" err="1" smtClean="0"/>
              <a:t>steadly</a:t>
            </a:r>
            <a:r>
              <a:rPr lang="fr-BE" baseline="0" dirty="0" smtClean="0"/>
              <a:t>, </a:t>
            </a:r>
            <a:r>
              <a:rPr lang="fr-BE" baseline="0" dirty="0" err="1" smtClean="0"/>
              <a:t>with</a:t>
            </a:r>
            <a:r>
              <a:rPr lang="fr-BE" baseline="0" dirty="0" smtClean="0"/>
              <a:t> </a:t>
            </a:r>
            <a:r>
              <a:rPr lang="fr-BE" baseline="0" dirty="0" err="1" smtClean="0"/>
              <a:t>now</a:t>
            </a:r>
            <a:r>
              <a:rPr lang="fr-BE" baseline="0" dirty="0" smtClean="0"/>
              <a:t> over 600 </a:t>
            </a:r>
            <a:r>
              <a:rPr lang="fr-BE" baseline="0" dirty="0" err="1" smtClean="0"/>
              <a:t>individual</a:t>
            </a:r>
            <a:r>
              <a:rPr lang="fr-BE" baseline="0" dirty="0" smtClean="0"/>
              <a:t> </a:t>
            </a:r>
            <a:r>
              <a:rPr lang="fr-BE" baseline="0" dirty="0" err="1" smtClean="0"/>
              <a:t>members</a:t>
            </a:r>
            <a:r>
              <a:rPr lang="fr-BE" baseline="0" dirty="0" smtClean="0"/>
              <a:t>. </a:t>
            </a:r>
            <a:r>
              <a:rPr lang="fr-BE" baseline="0" dirty="0" err="1" smtClean="0"/>
              <a:t>These</a:t>
            </a:r>
            <a:r>
              <a:rPr lang="fr-BE" baseline="0" dirty="0" smtClean="0"/>
              <a:t> </a:t>
            </a:r>
            <a:r>
              <a:rPr lang="fr-BE" baseline="0" dirty="0" err="1" smtClean="0"/>
              <a:t>include</a:t>
            </a:r>
            <a:r>
              <a:rPr lang="fr-BE" baseline="0" dirty="0" smtClean="0"/>
              <a:t> a </a:t>
            </a:r>
            <a:r>
              <a:rPr lang="fr-BE" baseline="0" dirty="0" err="1" smtClean="0"/>
              <a:t>wide</a:t>
            </a:r>
            <a:r>
              <a:rPr lang="fr-BE" baseline="0" dirty="0" smtClean="0"/>
              <a:t> range of </a:t>
            </a:r>
            <a:r>
              <a:rPr lang="fr-BE" baseline="0" dirty="0" err="1" smtClean="0"/>
              <a:t>different</a:t>
            </a:r>
            <a:r>
              <a:rPr lang="fr-BE" baseline="0" dirty="0" smtClean="0"/>
              <a:t> </a:t>
            </a:r>
            <a:r>
              <a:rPr lang="fr-BE" baseline="0" dirty="0" err="1" smtClean="0"/>
              <a:t>stakeholders</a:t>
            </a:r>
            <a:r>
              <a:rPr lang="fr-BE" baseline="0" dirty="0" smtClean="0"/>
              <a:t>, </a:t>
            </a:r>
            <a:r>
              <a:rPr lang="fr-BE" baseline="0" dirty="0" err="1" smtClean="0"/>
              <a:t>including</a:t>
            </a:r>
            <a:r>
              <a:rPr lang="fr-BE" baseline="0" dirty="0" smtClean="0"/>
              <a:t> public </a:t>
            </a:r>
            <a:r>
              <a:rPr lang="fr-BE" baseline="0" dirty="0" err="1" smtClean="0"/>
              <a:t>authorities</a:t>
            </a:r>
            <a:r>
              <a:rPr lang="fr-BE" baseline="0" dirty="0" smtClean="0"/>
              <a:t> in the area of </a:t>
            </a:r>
            <a:r>
              <a:rPr lang="fr-BE" baseline="0" dirty="0" err="1" smtClean="0"/>
              <a:t>Vocational</a:t>
            </a:r>
            <a:r>
              <a:rPr lang="fr-BE" baseline="0" dirty="0" smtClean="0"/>
              <a:t> </a:t>
            </a:r>
            <a:r>
              <a:rPr lang="fr-BE" baseline="0" dirty="0" err="1" smtClean="0"/>
              <a:t>Education</a:t>
            </a:r>
            <a:r>
              <a:rPr lang="fr-BE" baseline="0" dirty="0" smtClean="0"/>
              <a:t> and Training, training </a:t>
            </a:r>
            <a:r>
              <a:rPr lang="fr-BE" baseline="0" dirty="0" err="1" smtClean="0"/>
              <a:t>platforms</a:t>
            </a:r>
            <a:r>
              <a:rPr lang="fr-BE" baseline="0" dirty="0" smtClean="0"/>
              <a:t>, networks of training </a:t>
            </a:r>
            <a:r>
              <a:rPr lang="fr-BE" baseline="0" dirty="0" err="1" smtClean="0"/>
              <a:t>centers</a:t>
            </a:r>
            <a:r>
              <a:rPr lang="fr-BE" baseline="0" dirty="0" smtClean="0"/>
              <a:t> and local VET </a:t>
            </a:r>
            <a:r>
              <a:rPr lang="fr-BE" baseline="0" dirty="0" err="1" smtClean="0"/>
              <a:t>centers</a:t>
            </a:r>
            <a:r>
              <a:rPr lang="fr-BE" baseline="0" dirty="0" smtClean="0"/>
              <a:t>. </a:t>
            </a:r>
            <a:r>
              <a:rPr lang="fr-BE" baseline="0" dirty="0" err="1" smtClean="0"/>
              <a:t>Also</a:t>
            </a:r>
            <a:r>
              <a:rPr lang="fr-BE" baseline="0" dirty="0" smtClean="0"/>
              <a:t> </a:t>
            </a:r>
            <a:r>
              <a:rPr lang="fr-BE" baseline="0" dirty="0" err="1" smtClean="0"/>
              <a:t>committed</a:t>
            </a:r>
            <a:r>
              <a:rPr lang="fr-BE" baseline="0" dirty="0" smtClean="0"/>
              <a:t> to the </a:t>
            </a:r>
            <a:r>
              <a:rPr lang="fr-BE" baseline="0" dirty="0" err="1" smtClean="0"/>
              <a:t>Pact</a:t>
            </a:r>
            <a:r>
              <a:rPr lang="fr-BE" baseline="0" dirty="0" smtClean="0"/>
              <a:t> as </a:t>
            </a:r>
            <a:r>
              <a:rPr lang="fr-BE" baseline="0" dirty="0" err="1" smtClean="0"/>
              <a:t>signatories</a:t>
            </a:r>
            <a:r>
              <a:rPr lang="fr-BE" baseline="0" dirty="0" smtClean="0"/>
              <a:t> of the </a:t>
            </a:r>
            <a:r>
              <a:rPr lang="fr-BE" baseline="0" dirty="0" err="1" smtClean="0"/>
              <a:t>Pact</a:t>
            </a:r>
            <a:r>
              <a:rPr lang="fr-BE" baseline="0" dirty="0" smtClean="0"/>
              <a:t> Charter </a:t>
            </a:r>
            <a:r>
              <a:rPr lang="fr-BE" baseline="0" dirty="0" err="1" smtClean="0"/>
              <a:t>there</a:t>
            </a:r>
            <a:r>
              <a:rPr lang="fr-BE" baseline="0" dirty="0" smtClean="0"/>
              <a:t> are </a:t>
            </a:r>
            <a:r>
              <a:rPr lang="fr-BE" baseline="0" dirty="0" err="1" smtClean="0"/>
              <a:t>sectoral</a:t>
            </a:r>
            <a:r>
              <a:rPr lang="fr-BE" baseline="0" dirty="0" smtClean="0"/>
              <a:t> organisations and clusters. All of </a:t>
            </a:r>
            <a:r>
              <a:rPr lang="fr-BE" baseline="0" dirty="0" err="1" smtClean="0"/>
              <a:t>them</a:t>
            </a:r>
            <a:r>
              <a:rPr lang="fr-BE" baseline="0" dirty="0" smtClean="0"/>
              <a:t> are a </a:t>
            </a:r>
            <a:r>
              <a:rPr lang="fr-BE" baseline="0" dirty="0" err="1" smtClean="0"/>
              <a:t>solid</a:t>
            </a:r>
            <a:r>
              <a:rPr lang="fr-BE" baseline="0" dirty="0" smtClean="0"/>
              <a:t> basis to </a:t>
            </a:r>
            <a:r>
              <a:rPr lang="fr-BE" baseline="0" dirty="0" err="1" smtClean="0"/>
              <a:t>form</a:t>
            </a:r>
            <a:r>
              <a:rPr lang="fr-BE" baseline="0" dirty="0" smtClean="0"/>
              <a:t> new </a:t>
            </a:r>
            <a:r>
              <a:rPr lang="fr-BE" baseline="0" dirty="0" err="1" smtClean="0"/>
              <a:t>skills</a:t>
            </a:r>
            <a:r>
              <a:rPr lang="fr-BE" baseline="0" dirty="0" smtClean="0"/>
              <a:t> </a:t>
            </a:r>
            <a:r>
              <a:rPr lang="fr-BE" baseline="0" dirty="0" err="1" smtClean="0"/>
              <a:t>partnerships</a:t>
            </a:r>
            <a:r>
              <a:rPr lang="fr-BE" baseline="0" dirty="0" smtClean="0"/>
              <a:t> or </a:t>
            </a:r>
            <a:r>
              <a:rPr lang="fr-BE" baseline="0" dirty="0" err="1" smtClean="0"/>
              <a:t>strengthen</a:t>
            </a:r>
            <a:r>
              <a:rPr lang="fr-BE" baseline="0" dirty="0" smtClean="0"/>
              <a:t> the </a:t>
            </a:r>
            <a:r>
              <a:rPr lang="fr-BE" baseline="0" dirty="0" err="1" smtClean="0"/>
              <a:t>existing</a:t>
            </a:r>
            <a:r>
              <a:rPr lang="fr-BE" baseline="0" dirty="0" smtClean="0"/>
              <a:t> </a:t>
            </a:r>
            <a:r>
              <a:rPr lang="fr-BE" baseline="0" dirty="0" err="1" smtClean="0"/>
              <a:t>ones</a:t>
            </a:r>
            <a:r>
              <a:rPr lang="fr-BE" baseline="0" dirty="0" smtClean="0"/>
              <a:t>. </a:t>
            </a:r>
          </a:p>
          <a:p>
            <a:r>
              <a:rPr lang="fr-BE" baseline="0" dirty="0" smtClean="0"/>
              <a:t>The Commission (</a:t>
            </a:r>
            <a:r>
              <a:rPr lang="fr-BE" baseline="0" dirty="0" err="1" smtClean="0"/>
              <a:t>through</a:t>
            </a:r>
            <a:r>
              <a:rPr lang="fr-BE" baseline="0" dirty="0" smtClean="0"/>
              <a:t> a </a:t>
            </a:r>
            <a:r>
              <a:rPr lang="fr-BE" baseline="0" dirty="0" err="1" smtClean="0"/>
              <a:t>contractor</a:t>
            </a:r>
            <a:r>
              <a:rPr lang="fr-BE" baseline="0" dirty="0" smtClean="0"/>
              <a:t>) </a:t>
            </a:r>
            <a:r>
              <a:rPr lang="fr-BE" baseline="0" dirty="0" err="1" smtClean="0"/>
              <a:t>will</a:t>
            </a:r>
            <a:r>
              <a:rPr lang="fr-BE" baseline="0" dirty="0" smtClean="0"/>
              <a:t> </a:t>
            </a:r>
            <a:r>
              <a:rPr lang="fr-BE" baseline="0" dirty="0" err="1" smtClean="0"/>
              <a:t>facilitate</a:t>
            </a:r>
            <a:r>
              <a:rPr lang="fr-BE" baseline="0" dirty="0" smtClean="0"/>
              <a:t> networking </a:t>
            </a:r>
            <a:r>
              <a:rPr lang="fr-BE" baseline="0" dirty="0" err="1" smtClean="0"/>
              <a:t>opportunities</a:t>
            </a:r>
            <a:r>
              <a:rPr lang="fr-BE" baseline="0" dirty="0" smtClean="0"/>
              <a:t> for </a:t>
            </a:r>
            <a:r>
              <a:rPr lang="fr-BE" baseline="0" dirty="0" err="1" smtClean="0"/>
              <a:t>these</a:t>
            </a:r>
            <a:r>
              <a:rPr lang="fr-BE" baseline="0" dirty="0" smtClean="0"/>
              <a:t> </a:t>
            </a:r>
            <a:r>
              <a:rPr lang="fr-BE" baseline="0" dirty="0" err="1" smtClean="0"/>
              <a:t>stakeholders</a:t>
            </a:r>
            <a:r>
              <a:rPr lang="fr-BE" baseline="0" dirty="0" smtClean="0"/>
              <a:t> to come </a:t>
            </a:r>
            <a:r>
              <a:rPr lang="fr-BE" baseline="0" dirty="0" err="1" smtClean="0"/>
              <a:t>together</a:t>
            </a:r>
            <a:r>
              <a:rPr lang="fr-BE" baseline="0" dirty="0" smtClean="0"/>
              <a:t> and </a:t>
            </a:r>
            <a:r>
              <a:rPr lang="fr-BE" baseline="0" dirty="0" err="1" smtClean="0"/>
              <a:t>work</a:t>
            </a:r>
            <a:r>
              <a:rPr lang="fr-BE" baseline="0" dirty="0" smtClean="0"/>
              <a:t> </a:t>
            </a:r>
            <a:r>
              <a:rPr lang="fr-BE" baseline="0" dirty="0" err="1" smtClean="0"/>
              <a:t>jointly</a:t>
            </a:r>
            <a:r>
              <a:rPr lang="fr-BE" baseline="0" dirty="0" smtClean="0"/>
              <a:t> in </a:t>
            </a:r>
            <a:r>
              <a:rPr lang="fr-BE" baseline="0" dirty="0" err="1" smtClean="0"/>
              <a:t>projects</a:t>
            </a:r>
            <a:r>
              <a:rPr lang="fr-BE" baseline="0" dirty="0" smtClean="0"/>
              <a:t> for up- and </a:t>
            </a:r>
            <a:r>
              <a:rPr lang="fr-BE" baseline="0" dirty="0" err="1" smtClean="0"/>
              <a:t>reskilling</a:t>
            </a:r>
            <a:r>
              <a:rPr lang="fr-BE" baseline="0" dirty="0" smtClean="0"/>
              <a:t>.</a:t>
            </a:r>
          </a:p>
          <a:p>
            <a:r>
              <a:rPr lang="fr-BE"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BE" baseline="0" dirty="0" smtClean="0"/>
              <a:t>The focus </a:t>
            </a:r>
            <a:r>
              <a:rPr lang="fr-BE" baseline="0" dirty="0" err="1" smtClean="0"/>
              <a:t>will</a:t>
            </a:r>
            <a:r>
              <a:rPr lang="fr-BE" baseline="0" dirty="0" smtClean="0"/>
              <a:t> </a:t>
            </a:r>
            <a:r>
              <a:rPr lang="fr-BE" baseline="0" dirty="0" err="1" smtClean="0"/>
              <a:t>be</a:t>
            </a:r>
            <a:r>
              <a:rPr lang="fr-BE" baseline="0" dirty="0" smtClean="0"/>
              <a:t> on the </a:t>
            </a:r>
            <a:r>
              <a:rPr lang="fr-BE" b="1" baseline="0" dirty="0" err="1" smtClean="0"/>
              <a:t>regional</a:t>
            </a:r>
            <a:r>
              <a:rPr lang="fr-BE" b="1" baseline="0" dirty="0" smtClean="0"/>
              <a:t> dimension</a:t>
            </a:r>
            <a:r>
              <a:rPr lang="fr-BE" baseline="0" dirty="0" smtClean="0"/>
              <a:t>. </a:t>
            </a:r>
            <a:r>
              <a:rPr lang="fr-BE" baseline="0" dirty="0" err="1" smtClean="0"/>
              <a:t>Regions</a:t>
            </a:r>
            <a:r>
              <a:rPr lang="fr-BE" baseline="0" dirty="0" smtClean="0"/>
              <a:t> </a:t>
            </a:r>
            <a:r>
              <a:rPr lang="fr-BE" baseline="0" dirty="0" err="1" smtClean="0"/>
              <a:t>share</a:t>
            </a:r>
            <a:r>
              <a:rPr lang="fr-BE" baseline="0" dirty="0" smtClean="0"/>
              <a:t> </a:t>
            </a:r>
            <a:r>
              <a:rPr lang="fr-BE" baseline="0" dirty="0" err="1" smtClean="0"/>
              <a:t>skills</a:t>
            </a:r>
            <a:r>
              <a:rPr lang="fr-BE" baseline="0" dirty="0" smtClean="0"/>
              <a:t> </a:t>
            </a:r>
            <a:r>
              <a:rPr lang="fr-BE" baseline="0" dirty="0" err="1" smtClean="0"/>
              <a:t>needs</a:t>
            </a:r>
            <a:r>
              <a:rPr lang="fr-BE" baseline="0" dirty="0" smtClean="0"/>
              <a:t> and </a:t>
            </a:r>
            <a:r>
              <a:rPr lang="fr-BE" baseline="0" dirty="0" err="1" smtClean="0"/>
              <a:t>cooperation</a:t>
            </a:r>
            <a:r>
              <a:rPr lang="fr-BE" baseline="0" dirty="0" smtClean="0"/>
              <a:t> at </a:t>
            </a:r>
            <a:r>
              <a:rPr lang="fr-BE" baseline="0" dirty="0" err="1" smtClean="0"/>
              <a:t>that</a:t>
            </a:r>
            <a:r>
              <a:rPr lang="fr-BE" baseline="0" dirty="0" smtClean="0"/>
              <a:t> </a:t>
            </a:r>
            <a:r>
              <a:rPr lang="fr-BE" baseline="0" dirty="0" err="1" smtClean="0"/>
              <a:t>level</a:t>
            </a:r>
            <a:r>
              <a:rPr lang="fr-BE" baseline="0" dirty="0" smtClean="0"/>
              <a:t> </a:t>
            </a:r>
            <a:r>
              <a:rPr lang="fr-BE" baseline="0" dirty="0" err="1" smtClean="0"/>
              <a:t>can</a:t>
            </a:r>
            <a:r>
              <a:rPr lang="fr-BE" baseline="0" dirty="0" smtClean="0"/>
              <a:t> </a:t>
            </a:r>
            <a:r>
              <a:rPr lang="fr-BE" baseline="0" dirty="0" err="1" smtClean="0"/>
              <a:t>be</a:t>
            </a:r>
            <a:r>
              <a:rPr lang="fr-BE" baseline="0" dirty="0" smtClean="0"/>
              <a:t> more </a:t>
            </a:r>
            <a:r>
              <a:rPr lang="fr-BE" baseline="0" dirty="0" err="1" smtClean="0"/>
              <a:t>fruitful</a:t>
            </a:r>
            <a:r>
              <a:rPr lang="fr-BE" baseline="0" dirty="0" smtClean="0"/>
              <a:t>. The </a:t>
            </a:r>
            <a:r>
              <a:rPr lang="fr-BE" baseline="0" dirty="0" err="1" smtClean="0"/>
              <a:t>Pact</a:t>
            </a:r>
            <a:r>
              <a:rPr lang="fr-BE" baseline="0" dirty="0" smtClean="0"/>
              <a:t> </a:t>
            </a:r>
            <a:r>
              <a:rPr lang="fr-BE" baseline="0" dirty="0" err="1" smtClean="0"/>
              <a:t>will</a:t>
            </a:r>
            <a:r>
              <a:rPr lang="fr-BE" baseline="0" dirty="0" smtClean="0"/>
              <a:t> </a:t>
            </a:r>
            <a:r>
              <a:rPr lang="fr-BE" baseline="0" dirty="0" err="1" smtClean="0"/>
              <a:t>seek</a:t>
            </a:r>
            <a:r>
              <a:rPr lang="fr-BE" baseline="0" dirty="0" smtClean="0"/>
              <a:t> to </a:t>
            </a:r>
            <a:r>
              <a:rPr lang="fr-BE" baseline="0" dirty="0" err="1" smtClean="0"/>
              <a:t>strenghten</a:t>
            </a:r>
            <a:r>
              <a:rPr lang="fr-BE" baseline="0" dirty="0" smtClean="0"/>
              <a:t> the </a:t>
            </a:r>
            <a:r>
              <a:rPr lang="fr-BE" baseline="0" dirty="0" err="1" smtClean="0"/>
              <a:t>regional</a:t>
            </a:r>
            <a:r>
              <a:rPr lang="fr-BE" baseline="0" dirty="0" smtClean="0"/>
              <a:t> dimension in the </a:t>
            </a:r>
            <a:r>
              <a:rPr lang="fr-BE" baseline="0" dirty="0" err="1" smtClean="0"/>
              <a:t>coming</a:t>
            </a:r>
            <a:r>
              <a:rPr lang="fr-BE" baseline="0" dirty="0" smtClean="0"/>
              <a:t> </a:t>
            </a:r>
            <a:r>
              <a:rPr lang="fr-BE" baseline="0" dirty="0" err="1" smtClean="0"/>
              <a:t>months</a:t>
            </a:r>
            <a:r>
              <a:rPr lang="fr-BE" baseline="0" dirty="0" smtClean="0"/>
              <a:t>: </a:t>
            </a:r>
            <a:r>
              <a:rPr lang="en-US" sz="1200" b="0" spc="-5" dirty="0" smtClean="0">
                <a:solidFill>
                  <a:srgbClr val="0E5393"/>
                </a:solidFill>
                <a:latin typeface="Verdana"/>
                <a:cs typeface="Verdana"/>
              </a:rPr>
              <a:t>new regional partnerships, more regional </a:t>
            </a:r>
            <a:r>
              <a:rPr lang="en-US" sz="1200" b="0" spc="-5" dirty="0" err="1" smtClean="0">
                <a:solidFill>
                  <a:srgbClr val="0E5393"/>
                </a:solidFill>
                <a:latin typeface="Verdana"/>
                <a:cs typeface="Verdana"/>
              </a:rPr>
              <a:t>playes</a:t>
            </a:r>
            <a:r>
              <a:rPr lang="en-US" sz="1200" b="0" spc="-5" dirty="0" smtClean="0">
                <a:solidFill>
                  <a:srgbClr val="0E5393"/>
                </a:solidFill>
                <a:latin typeface="Verdana"/>
                <a:cs typeface="Verdana"/>
              </a:rPr>
              <a:t> in large-scale partnerships, more regional members. </a:t>
            </a:r>
          </a:p>
        </p:txBody>
      </p:sp>
      <p:sp>
        <p:nvSpPr>
          <p:cNvPr id="4" name="Slide Number Placeholder 3"/>
          <p:cNvSpPr>
            <a:spLocks noGrp="1"/>
          </p:cNvSpPr>
          <p:nvPr>
            <p:ph type="sldNum" sz="quarter" idx="10"/>
          </p:nvPr>
        </p:nvSpPr>
        <p:spPr/>
        <p:txBody>
          <a:bodyPr/>
          <a:lstStyle/>
          <a:p>
            <a:fld id="{59CF2995-AB43-4B7C-B8CD-9DC7C3692A9C}" type="slidenum">
              <a:rPr lang="en-GB" smtClean="0"/>
              <a:t>5</a:t>
            </a:fld>
            <a:endParaRPr lang="en-GB"/>
          </a:p>
        </p:txBody>
      </p:sp>
    </p:spTree>
    <p:extLst>
      <p:ext uri="{BB962C8B-B14F-4D97-AF65-F5344CB8AC3E}">
        <p14:creationId xmlns:p14="http://schemas.microsoft.com/office/powerpoint/2010/main" val="3775307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none" kern="1200" dirty="0" smtClean="0">
                <a:solidFill>
                  <a:schemeClr val="tx1"/>
                </a:solidFill>
                <a:effectLst/>
                <a:latin typeface="+mn-lt"/>
                <a:ea typeface="+mn-ea"/>
                <a:cs typeface="+mn-cs"/>
              </a:rPr>
              <a:t>Regional and local authorities can play an</a:t>
            </a:r>
            <a:r>
              <a:rPr lang="en-GB" sz="1400" b="1" u="none" kern="1200" baseline="0" dirty="0" smtClean="0">
                <a:solidFill>
                  <a:schemeClr val="tx1"/>
                </a:solidFill>
                <a:effectLst/>
                <a:latin typeface="+mn-lt"/>
                <a:ea typeface="+mn-ea"/>
                <a:cs typeface="+mn-cs"/>
              </a:rPr>
              <a:t> important role as facilitators, promoters or active players</a:t>
            </a:r>
            <a:r>
              <a:rPr lang="en-GB" sz="1400" b="0" u="none" kern="1200" baseline="0" dirty="0" smtClean="0">
                <a:solidFill>
                  <a:schemeClr val="tx1"/>
                </a:solidFill>
                <a:effectLst/>
                <a:latin typeface="+mn-lt"/>
                <a:ea typeface="+mn-ea"/>
                <a:cs typeface="+mn-cs"/>
              </a:rPr>
              <a:t> of the Pact by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dirty="0" smtClean="0">
                <a:solidFill>
                  <a:schemeClr val="tx1"/>
                </a:solidFill>
                <a:effectLst/>
                <a:latin typeface="+mn-lt"/>
                <a:ea typeface="+mn-ea"/>
                <a:cs typeface="+mn-cs"/>
              </a:rPr>
              <a:t>Identifying key large-scale partnerships in key ecosystems particularly relevant for their</a:t>
            </a:r>
            <a:r>
              <a:rPr lang="en-GB" sz="1400" kern="1200" baseline="0" dirty="0" smtClean="0">
                <a:solidFill>
                  <a:schemeClr val="tx1"/>
                </a:solidFill>
                <a:effectLst/>
                <a:latin typeface="+mn-lt"/>
                <a:ea typeface="+mn-ea"/>
                <a:cs typeface="+mn-cs"/>
              </a:rPr>
              <a:t> regional or local specialization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baseline="0" dirty="0" smtClean="0">
                <a:solidFill>
                  <a:schemeClr val="tx1"/>
                </a:solidFill>
                <a:effectLst/>
                <a:latin typeface="+mn-lt"/>
                <a:ea typeface="+mn-ea"/>
                <a:cs typeface="+mn-cs"/>
              </a:rPr>
              <a:t>Mobilizing a broad coalition of stakeholders, including key regional (or local) developing or innovation agencies, universities and training providers, chambers of commerce, business clusters and social partners.</a:t>
            </a:r>
            <a:r>
              <a:rPr lang="en-US" sz="1400" kern="1200" baseline="0" dirty="0" smtClean="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baseline="0" dirty="0" smtClean="0">
                <a:solidFill>
                  <a:schemeClr val="tx1"/>
                </a:solidFill>
                <a:effectLst/>
                <a:latin typeface="+mn-lt"/>
                <a:ea typeface="+mn-ea"/>
                <a:cs typeface="+mn-cs"/>
              </a:rPr>
              <a:t>Promoting regional (or local) partnerships that help individual firms, specially SMEs to pool resources and access information and networks that help them deliver concrete up and reskilling actions. </a:t>
            </a:r>
            <a:r>
              <a:rPr lang="en-US" sz="1400" kern="1200" baseline="0" dirty="0" smtClean="0">
                <a:solidFill>
                  <a:schemeClr val="tx1"/>
                </a:solidFill>
                <a:effectLst/>
                <a:latin typeface="+mn-lt"/>
                <a:ea typeface="+mn-ea"/>
                <a:cs typeface="+mn-cs"/>
              </a:rPr>
              <a:t>The partnerships could possibly have a sectoral (including clusters) dimension and cooperate with the multi-stakeholder partnerships mentioned above and facilitate the mobility of workers (both geographically and sectoral).</a:t>
            </a:r>
            <a:endParaRPr lang="en-GB" sz="1400" kern="1200" baseline="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baseline="0" dirty="0" smtClean="0">
                <a:solidFill>
                  <a:schemeClr val="tx1"/>
                </a:solidFill>
                <a:effectLst/>
                <a:latin typeface="+mn-lt"/>
                <a:ea typeface="+mn-ea"/>
                <a:cs typeface="+mn-cs"/>
              </a:rPr>
              <a:t>Multiplying access to the information and knowledge hubs that the Commission will be providing.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kern="1200" baseline="0" dirty="0" smtClean="0">
                <a:solidFill>
                  <a:schemeClr val="tx1"/>
                </a:solidFill>
                <a:effectLst/>
                <a:latin typeface="+mn-lt"/>
                <a:ea typeface="+mn-ea"/>
                <a:cs typeface="+mn-cs"/>
              </a:rPr>
              <a:t>Sharing good practices of members of the partnerships or of signatories of the Pact in their area and showcasing the benefits of the Pact to individual stakeholders.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990752">
              <a:defRPr/>
            </a:pPr>
            <a:fld id="{08E01073-83CB-4275-9D01-286C17F41A0C}" type="slidenum">
              <a:rPr lang="en-GB">
                <a:solidFill>
                  <a:prstClr val="black"/>
                </a:solidFill>
                <a:latin typeface="Calibri" panose="020F0502020204030204"/>
              </a:rPr>
              <a:pPr defTabSz="990752">
                <a:defRPr/>
              </a:pPr>
              <a:t>6</a:t>
            </a:fld>
            <a:endParaRPr lang="en-GB">
              <a:solidFill>
                <a:prstClr val="black"/>
              </a:solidFill>
              <a:latin typeface="Calibri" panose="020F0502020204030204"/>
            </a:endParaRPr>
          </a:p>
        </p:txBody>
      </p:sp>
    </p:spTree>
    <p:extLst>
      <p:ext uri="{BB962C8B-B14F-4D97-AF65-F5344CB8AC3E}">
        <p14:creationId xmlns:p14="http://schemas.microsoft.com/office/powerpoint/2010/main" val="3327071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7" indent="0">
              <a:lnSpc>
                <a:spcPct val="100000"/>
              </a:lnSpc>
              <a:spcBef>
                <a:spcPts val="0"/>
              </a:spcBef>
              <a:buNone/>
            </a:pPr>
            <a:r>
              <a:rPr lang="en-GB" sz="2400" dirty="0" smtClean="0">
                <a:solidFill>
                  <a:srgbClr val="034EA2"/>
                </a:solidFill>
              </a:rPr>
              <a:t>Regional and local p</a:t>
            </a:r>
            <a:r>
              <a:rPr lang="fr-BE" sz="2400" dirty="0" err="1" smtClean="0">
                <a:solidFill>
                  <a:srgbClr val="034EA2"/>
                </a:solidFill>
              </a:rPr>
              <a:t>artners</a:t>
            </a:r>
            <a:r>
              <a:rPr lang="fr-BE" sz="2400" dirty="0" smtClean="0">
                <a:solidFill>
                  <a:srgbClr val="034EA2"/>
                </a:solidFill>
              </a:rPr>
              <a:t> of the Automotive Alliance</a:t>
            </a:r>
            <a:r>
              <a:rPr lang="fr-BE" sz="2800" dirty="0" smtClean="0">
                <a:solidFill>
                  <a:srgbClr val="034EA1"/>
                </a:solidFill>
              </a:rPr>
              <a:t>	</a:t>
            </a:r>
          </a:p>
          <a:p>
            <a:pPr marL="457200" lvl="0" indent="-457200">
              <a:spcAft>
                <a:spcPts val="0"/>
              </a:spcAft>
              <a:buClrTx/>
            </a:pPr>
            <a:r>
              <a:rPr lang="fr-BE" sz="1800" b="1" dirty="0" err="1" smtClean="0">
                <a:solidFill>
                  <a:srgbClr val="034EA1"/>
                </a:solidFill>
              </a:rPr>
              <a:t>Moravian-Silesian</a:t>
            </a:r>
            <a:r>
              <a:rPr lang="fr-BE" sz="1800" b="1" dirty="0" smtClean="0">
                <a:solidFill>
                  <a:srgbClr val="034EA1"/>
                </a:solidFill>
              </a:rPr>
              <a:t> </a:t>
            </a:r>
            <a:r>
              <a:rPr lang="fr-BE" sz="1800" b="1" dirty="0" err="1" smtClean="0">
                <a:solidFill>
                  <a:srgbClr val="034EA1"/>
                </a:solidFill>
              </a:rPr>
              <a:t>Region</a:t>
            </a:r>
            <a:r>
              <a:rPr lang="fr-BE" sz="1800" b="1" dirty="0" smtClean="0">
                <a:solidFill>
                  <a:srgbClr val="034EA1"/>
                </a:solidFill>
              </a:rPr>
              <a:t> </a:t>
            </a:r>
            <a:r>
              <a:rPr lang="fr-BE" sz="1800" dirty="0" smtClean="0">
                <a:solidFill>
                  <a:srgbClr val="034EA1"/>
                </a:solidFill>
              </a:rPr>
              <a:t>(</a:t>
            </a:r>
            <a:r>
              <a:rPr lang="fr-BE" sz="1800" dirty="0" err="1" smtClean="0">
                <a:solidFill>
                  <a:srgbClr val="034EA1"/>
                </a:solidFill>
              </a:rPr>
              <a:t>Czechia</a:t>
            </a:r>
            <a:r>
              <a:rPr lang="fr-BE" sz="1800" dirty="0" smtClean="0">
                <a:solidFill>
                  <a:srgbClr val="034EA1"/>
                </a:solidFill>
              </a:rPr>
              <a:t>)</a:t>
            </a:r>
          </a:p>
          <a:p>
            <a:pPr marL="457200" lvl="0" indent="-457200">
              <a:spcAft>
                <a:spcPts val="0"/>
              </a:spcAft>
              <a:buClrTx/>
            </a:pPr>
            <a:r>
              <a:rPr lang="fr-BE" sz="1800" b="1" dirty="0" smtClean="0">
                <a:solidFill>
                  <a:srgbClr val="034EA1"/>
                </a:solidFill>
              </a:rPr>
              <a:t>Stuttgart </a:t>
            </a:r>
            <a:r>
              <a:rPr lang="fr-BE" sz="1800" b="1" dirty="0" err="1" smtClean="0">
                <a:solidFill>
                  <a:srgbClr val="034EA1"/>
                </a:solidFill>
              </a:rPr>
              <a:t>Region</a:t>
            </a:r>
            <a:r>
              <a:rPr lang="fr-BE" sz="1800" b="1" dirty="0" smtClean="0">
                <a:solidFill>
                  <a:srgbClr val="034EA1"/>
                </a:solidFill>
              </a:rPr>
              <a:t> </a:t>
            </a:r>
            <a:r>
              <a:rPr lang="fr-BE" sz="1800" dirty="0" smtClean="0">
                <a:solidFill>
                  <a:srgbClr val="034EA1"/>
                </a:solidFill>
              </a:rPr>
              <a:t>(Germany)</a:t>
            </a:r>
          </a:p>
          <a:p>
            <a:pPr marL="457200" lvl="0" indent="-457200">
              <a:spcAft>
                <a:spcPts val="0"/>
              </a:spcAft>
              <a:buClrTx/>
            </a:pPr>
            <a:r>
              <a:rPr lang="fr-BE" sz="1800" b="1" dirty="0" smtClean="0">
                <a:solidFill>
                  <a:srgbClr val="034EA1"/>
                </a:solidFill>
              </a:rPr>
              <a:t>Le Grand Est </a:t>
            </a:r>
            <a:r>
              <a:rPr lang="fr-BE" sz="1800" dirty="0" smtClean="0">
                <a:solidFill>
                  <a:srgbClr val="034EA1"/>
                </a:solidFill>
              </a:rPr>
              <a:t>(France)</a:t>
            </a:r>
          </a:p>
          <a:p>
            <a:pPr marL="457200" lvl="0" indent="-457200">
              <a:spcAft>
                <a:spcPts val="0"/>
              </a:spcAft>
              <a:buClrTx/>
            </a:pPr>
            <a:r>
              <a:rPr lang="fr-BE" sz="1800" dirty="0" err="1" smtClean="0">
                <a:solidFill>
                  <a:srgbClr val="034EA1"/>
                </a:solidFill>
              </a:rPr>
              <a:t>Municipalities</a:t>
            </a:r>
            <a:r>
              <a:rPr lang="fr-BE" sz="1800" dirty="0" smtClean="0">
                <a:solidFill>
                  <a:srgbClr val="034EA1"/>
                </a:solidFill>
              </a:rPr>
              <a:t> of </a:t>
            </a:r>
            <a:r>
              <a:rPr lang="fr-BE" sz="1800" b="1" dirty="0" smtClean="0">
                <a:solidFill>
                  <a:srgbClr val="034EA1"/>
                </a:solidFill>
              </a:rPr>
              <a:t>Mangualde </a:t>
            </a:r>
            <a:r>
              <a:rPr lang="fr-BE" sz="1800" dirty="0" smtClean="0">
                <a:solidFill>
                  <a:srgbClr val="034EA1"/>
                </a:solidFill>
              </a:rPr>
              <a:t>(Portugal) and of </a:t>
            </a:r>
            <a:r>
              <a:rPr lang="fr-BE" sz="1800" b="1" dirty="0" smtClean="0">
                <a:solidFill>
                  <a:srgbClr val="034EA1"/>
                </a:solidFill>
              </a:rPr>
              <a:t>Cluj-Napoca </a:t>
            </a:r>
            <a:r>
              <a:rPr lang="fr-BE" sz="1800" dirty="0" smtClean="0">
                <a:solidFill>
                  <a:srgbClr val="034EA1"/>
                </a:solidFill>
              </a:rPr>
              <a:t>(Romania)</a:t>
            </a:r>
          </a:p>
          <a:p>
            <a:endParaRPr lang="es-E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34EA2"/>
                </a:solidFill>
              </a:rPr>
              <a:t>Silicon Saxony, in Germany, is a regional cluster of microelectronics partnership</a:t>
            </a:r>
            <a:endParaRPr lang="fr-BE" dirty="0" smtClean="0">
              <a:solidFill>
                <a:srgbClr val="4D4D4D"/>
              </a:solidFill>
              <a:cs typeface="Arial"/>
            </a:endParaRPr>
          </a:p>
          <a:p>
            <a:endParaRPr lang="en-IE" dirty="0"/>
          </a:p>
        </p:txBody>
      </p:sp>
      <p:sp>
        <p:nvSpPr>
          <p:cNvPr id="4" name="Slide Number Placeholder 3"/>
          <p:cNvSpPr>
            <a:spLocks noGrp="1"/>
          </p:cNvSpPr>
          <p:nvPr>
            <p:ph type="sldNum" sz="quarter" idx="10"/>
          </p:nvPr>
        </p:nvSpPr>
        <p:spPr/>
        <p:txBody>
          <a:bodyPr/>
          <a:lstStyle/>
          <a:p>
            <a:fld id="{59CF2995-AB43-4B7C-B8CD-9DC7C3692A9C}" type="slidenum">
              <a:rPr lang="en-GB" smtClean="0"/>
              <a:t>7</a:t>
            </a:fld>
            <a:endParaRPr lang="en-GB"/>
          </a:p>
        </p:txBody>
      </p:sp>
    </p:spTree>
    <p:extLst>
      <p:ext uri="{BB962C8B-B14F-4D97-AF65-F5344CB8AC3E}">
        <p14:creationId xmlns:p14="http://schemas.microsoft.com/office/powerpoint/2010/main" val="616157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err="1" smtClean="0"/>
              <a:t>Regions</a:t>
            </a:r>
            <a:r>
              <a:rPr lang="es-ES" dirty="0" smtClean="0"/>
              <a:t> in </a:t>
            </a:r>
            <a:r>
              <a:rPr lang="es-ES" dirty="0" err="1" smtClean="0"/>
              <a:t>the</a:t>
            </a:r>
            <a:r>
              <a:rPr lang="es-ES" dirty="0" smtClean="0"/>
              <a:t> </a:t>
            </a:r>
            <a:r>
              <a:rPr lang="es-ES" dirty="0" err="1" smtClean="0"/>
              <a:t>Tourism</a:t>
            </a:r>
            <a:r>
              <a:rPr lang="es-ES" baseline="0" dirty="0" smtClean="0"/>
              <a:t> and in </a:t>
            </a:r>
            <a:r>
              <a:rPr lang="es-ES" baseline="0" dirty="0" err="1" smtClean="0"/>
              <a:t>the</a:t>
            </a:r>
            <a:r>
              <a:rPr lang="es-ES" baseline="0" dirty="0" smtClean="0"/>
              <a:t> Textiles, </a:t>
            </a:r>
            <a:r>
              <a:rPr lang="es-ES" baseline="0" dirty="0" err="1" smtClean="0"/>
              <a:t>Clothing</a:t>
            </a:r>
            <a:r>
              <a:rPr lang="es-ES" baseline="0" dirty="0" smtClean="0"/>
              <a:t>, </a:t>
            </a:r>
            <a:r>
              <a:rPr lang="es-ES" baseline="0" dirty="0" err="1" smtClean="0"/>
              <a:t>Leather</a:t>
            </a:r>
            <a:r>
              <a:rPr lang="es-ES" baseline="0" dirty="0" smtClean="0"/>
              <a:t> and </a:t>
            </a:r>
            <a:r>
              <a:rPr lang="es-ES" baseline="0" dirty="0" err="1" smtClean="0"/>
              <a:t>Footwear</a:t>
            </a:r>
            <a:r>
              <a:rPr lang="es-ES" baseline="0" dirty="0" smtClean="0"/>
              <a:t> </a:t>
            </a:r>
            <a:r>
              <a:rPr lang="es-ES" baseline="0" dirty="0" err="1" smtClean="0"/>
              <a:t>large-scale</a:t>
            </a:r>
            <a:r>
              <a:rPr lang="es-ES" baseline="0" dirty="0" smtClean="0"/>
              <a:t> </a:t>
            </a:r>
            <a:r>
              <a:rPr lang="es-ES" baseline="0" dirty="0" err="1" smtClean="0"/>
              <a:t>skills</a:t>
            </a:r>
            <a:r>
              <a:rPr lang="es-ES" baseline="0" dirty="0" smtClean="0"/>
              <a:t> </a:t>
            </a:r>
            <a:r>
              <a:rPr lang="es-ES" baseline="0" dirty="0" err="1" smtClean="0"/>
              <a:t>partnerships</a:t>
            </a:r>
            <a:r>
              <a:rPr lang="es-ES" baseline="0" dirty="0" smtClean="0"/>
              <a:t>.</a:t>
            </a:r>
            <a:endParaRPr lang="en-IE" dirty="0"/>
          </a:p>
        </p:txBody>
      </p:sp>
      <p:sp>
        <p:nvSpPr>
          <p:cNvPr id="4" name="Slide Number Placeholder 3"/>
          <p:cNvSpPr>
            <a:spLocks noGrp="1"/>
          </p:cNvSpPr>
          <p:nvPr>
            <p:ph type="sldNum" sz="quarter" idx="10"/>
          </p:nvPr>
        </p:nvSpPr>
        <p:spPr/>
        <p:txBody>
          <a:bodyPr/>
          <a:lstStyle/>
          <a:p>
            <a:fld id="{59CF2995-AB43-4B7C-B8CD-9DC7C3692A9C}" type="slidenum">
              <a:rPr lang="en-GB" smtClean="0"/>
              <a:t>8</a:t>
            </a:fld>
            <a:endParaRPr lang="en-GB"/>
          </a:p>
        </p:txBody>
      </p:sp>
    </p:spTree>
    <p:extLst>
      <p:ext uri="{BB962C8B-B14F-4D97-AF65-F5344CB8AC3E}">
        <p14:creationId xmlns:p14="http://schemas.microsoft.com/office/powerpoint/2010/main" val="3995662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1324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86" y="1069041"/>
            <a:ext cx="12209154" cy="5793314"/>
          </a:xfrm>
          <a:prstGeom prst="rect">
            <a:avLst/>
          </a:prstGeom>
        </p:spPr>
      </p:pic>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742694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484301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endParaRPr lang="en-GB" dirty="0"/>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1784062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endParaRPr lang="en-GB" dirty="0"/>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dirty="0"/>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dirty="0"/>
              <a:t>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dirty="0"/>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dirty="0"/>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dirty="0"/>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dirty="0"/>
              <a:t>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sp>
        <p:nvSpPr>
          <p:cNvPr id="6" name="Text Placeholder 5"/>
          <p:cNvSpPr>
            <a:spLocks noGrp="1"/>
          </p:cNvSpPr>
          <p:nvPr>
            <p:ph type="body" sz="quarter" idx="14"/>
          </p:nvPr>
        </p:nvSpPr>
        <p:spPr>
          <a:xfrm>
            <a:off x="838200" y="3630613"/>
            <a:ext cx="10515600" cy="20351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4141180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Round pictur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dirty="0"/>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12" name="Picture Placeholder 11"/>
          <p:cNvSpPr>
            <a:spLocks noGrp="1"/>
          </p:cNvSpPr>
          <p:nvPr>
            <p:ph type="pic" sz="quarter" idx="11"/>
          </p:nvPr>
        </p:nvSpPr>
        <p:spPr>
          <a:xfrm>
            <a:off x="969963" y="1843395"/>
            <a:ext cx="2138669" cy="2138669"/>
          </a:xfrm>
          <a:prstGeom prst="ellipse">
            <a:avLst/>
          </a:prstGeom>
          <a:solidFill>
            <a:schemeClr val="bg2"/>
          </a:solidFill>
        </p:spPr>
        <p:txBody>
          <a:bodyPr/>
          <a:lstStyle/>
          <a:p>
            <a:r>
              <a:rPr lang="en-US"/>
              <a:t>Click icon to add picture</a:t>
            </a:r>
            <a:endParaRPr lang="en-GB"/>
          </a:p>
        </p:txBody>
      </p:sp>
      <p:sp>
        <p:nvSpPr>
          <p:cNvPr id="13" name="Picture Placeholder 11"/>
          <p:cNvSpPr>
            <a:spLocks noGrp="1"/>
          </p:cNvSpPr>
          <p:nvPr>
            <p:ph type="pic" sz="quarter" idx="12"/>
          </p:nvPr>
        </p:nvSpPr>
        <p:spPr>
          <a:xfrm>
            <a:off x="3581400" y="1843394"/>
            <a:ext cx="2138669" cy="2138669"/>
          </a:xfrm>
          <a:prstGeom prst="ellipse">
            <a:avLst/>
          </a:prstGeom>
          <a:solidFill>
            <a:schemeClr val="bg2"/>
          </a:solidFill>
        </p:spPr>
        <p:txBody>
          <a:bodyPr/>
          <a:lstStyle/>
          <a:p>
            <a:r>
              <a:rPr lang="en-US"/>
              <a:t>Click icon to add picture</a:t>
            </a:r>
            <a:endParaRPr lang="en-GB"/>
          </a:p>
        </p:txBody>
      </p:sp>
      <p:sp>
        <p:nvSpPr>
          <p:cNvPr id="14" name="Picture Placeholder 11"/>
          <p:cNvSpPr>
            <a:spLocks noGrp="1"/>
          </p:cNvSpPr>
          <p:nvPr>
            <p:ph type="pic" sz="quarter" idx="13"/>
          </p:nvPr>
        </p:nvSpPr>
        <p:spPr>
          <a:xfrm>
            <a:off x="6192837" y="1843393"/>
            <a:ext cx="2138669" cy="2138669"/>
          </a:xfrm>
          <a:prstGeom prst="ellipse">
            <a:avLst/>
          </a:prstGeom>
          <a:solidFill>
            <a:schemeClr val="bg2"/>
          </a:solidFill>
        </p:spPr>
        <p:txBody>
          <a:bodyPr/>
          <a:lstStyle/>
          <a:p>
            <a:r>
              <a:rPr lang="en-US"/>
              <a:t>Click icon to add picture</a:t>
            </a:r>
            <a:endParaRPr lang="en-GB"/>
          </a:p>
        </p:txBody>
      </p:sp>
      <p:sp>
        <p:nvSpPr>
          <p:cNvPr id="15" name="Picture Placeholder 11"/>
          <p:cNvSpPr>
            <a:spLocks noGrp="1"/>
          </p:cNvSpPr>
          <p:nvPr>
            <p:ph type="pic" sz="quarter" idx="14"/>
          </p:nvPr>
        </p:nvSpPr>
        <p:spPr>
          <a:xfrm>
            <a:off x="8804274" y="1843392"/>
            <a:ext cx="2138669" cy="2138669"/>
          </a:xfrm>
          <a:prstGeom prst="ellipse">
            <a:avLst/>
          </a:prstGeom>
          <a:solidFill>
            <a:schemeClr val="bg2"/>
          </a:solidFill>
        </p:spPr>
        <p:txBody>
          <a:bodyPr/>
          <a:lstStyle/>
          <a:p>
            <a:r>
              <a:rPr lang="en-US"/>
              <a:t>Click icon to add picture</a:t>
            </a:r>
            <a:endParaRPr lang="en-GB"/>
          </a:p>
        </p:txBody>
      </p:sp>
      <p:cxnSp>
        <p:nvCxnSpPr>
          <p:cNvPr id="9" name="Straight Connector 8"/>
          <p:cNvCxnSpPr/>
          <p:nvPr userDrawn="1"/>
        </p:nvCxnSpPr>
        <p:spPr bwMode="auto">
          <a:xfrm>
            <a:off x="3349671"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userDrawn="1"/>
        </p:nvCxnSpPr>
        <p:spPr bwMode="auto">
          <a:xfrm>
            <a:off x="5970419"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userDrawn="1"/>
        </p:nvCxnSpPr>
        <p:spPr bwMode="auto">
          <a:xfrm>
            <a:off x="8591167" y="4291726"/>
            <a:ext cx="0" cy="1187018"/>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Content Placeholder 7"/>
          <p:cNvSpPr>
            <a:spLocks noGrp="1"/>
          </p:cNvSpPr>
          <p:nvPr>
            <p:ph sz="quarter" idx="15"/>
          </p:nvPr>
        </p:nvSpPr>
        <p:spPr>
          <a:xfrm>
            <a:off x="997897" y="4260554"/>
            <a:ext cx="2082800" cy="1249363"/>
          </a:xfrm>
        </p:spPr>
        <p:txBody>
          <a:bodyPr/>
          <a:lstStyle>
            <a:lvl1pPr marL="0" indent="0" algn="ctr">
              <a:buNone/>
              <a:defRPr sz="2000"/>
            </a:lvl1pPr>
          </a:lstStyle>
          <a:p>
            <a:pPr lvl="0"/>
            <a:r>
              <a:rPr lang="en-US"/>
              <a:t>Edit Master text styles</a:t>
            </a:r>
          </a:p>
        </p:txBody>
      </p:sp>
      <p:sp>
        <p:nvSpPr>
          <p:cNvPr id="16" name="Content Placeholder 7"/>
          <p:cNvSpPr>
            <a:spLocks noGrp="1"/>
          </p:cNvSpPr>
          <p:nvPr>
            <p:ph sz="quarter" idx="16"/>
          </p:nvPr>
        </p:nvSpPr>
        <p:spPr>
          <a:xfrm>
            <a:off x="3618645" y="4260554"/>
            <a:ext cx="2082800" cy="1249363"/>
          </a:xfrm>
        </p:spPr>
        <p:txBody>
          <a:bodyPr/>
          <a:lstStyle>
            <a:lvl1pPr marL="0" indent="0" algn="ctr">
              <a:buNone/>
              <a:defRPr sz="2000"/>
            </a:lvl1pPr>
          </a:lstStyle>
          <a:p>
            <a:pPr lvl="0"/>
            <a:r>
              <a:rPr lang="en-US"/>
              <a:t>Edit Master text styles</a:t>
            </a:r>
          </a:p>
        </p:txBody>
      </p:sp>
      <p:sp>
        <p:nvSpPr>
          <p:cNvPr id="17" name="Content Placeholder 7"/>
          <p:cNvSpPr>
            <a:spLocks noGrp="1"/>
          </p:cNvSpPr>
          <p:nvPr>
            <p:ph sz="quarter" idx="17"/>
          </p:nvPr>
        </p:nvSpPr>
        <p:spPr>
          <a:xfrm>
            <a:off x="6239393" y="4260554"/>
            <a:ext cx="2082800" cy="1249363"/>
          </a:xfrm>
        </p:spPr>
        <p:txBody>
          <a:bodyPr/>
          <a:lstStyle>
            <a:lvl1pPr marL="0" indent="0" algn="ctr">
              <a:buNone/>
              <a:defRPr sz="2000"/>
            </a:lvl1pPr>
          </a:lstStyle>
          <a:p>
            <a:pPr lvl="0"/>
            <a:r>
              <a:rPr lang="en-US"/>
              <a:t>Edit Master text styles</a:t>
            </a:r>
          </a:p>
        </p:txBody>
      </p:sp>
      <p:sp>
        <p:nvSpPr>
          <p:cNvPr id="18" name="Content Placeholder 7"/>
          <p:cNvSpPr>
            <a:spLocks noGrp="1"/>
          </p:cNvSpPr>
          <p:nvPr>
            <p:ph sz="quarter" idx="18"/>
          </p:nvPr>
        </p:nvSpPr>
        <p:spPr>
          <a:xfrm>
            <a:off x="8860143" y="4260554"/>
            <a:ext cx="2082800" cy="1249363"/>
          </a:xfrm>
        </p:spPr>
        <p:txBody>
          <a:bodyPr/>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58619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dirty="0"/>
              <a:t>Click to edit Master title style</a:t>
            </a:r>
            <a:endParaRPr lang="en-GB" dirty="0"/>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dirty="0"/>
              <a:t>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dirty="0"/>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dirty="0"/>
              <a:t>Click to edit Master title style</a:t>
            </a:r>
            <a:endParaRPr lang="en-GB" dirty="0"/>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3053" b="7368"/>
          <a:stretch/>
        </p:blipFill>
        <p:spPr>
          <a:xfrm>
            <a:off x="-1" y="6039128"/>
            <a:ext cx="970723" cy="826611"/>
          </a:xfrm>
          <a:prstGeom prst="rect">
            <a:avLst/>
          </a:prstGeom>
        </p:spPr>
      </p:pic>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80383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1246774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Tree>
    <p:extLst>
      <p:ext uri="{BB962C8B-B14F-4D97-AF65-F5344CB8AC3E}">
        <p14:creationId xmlns:p14="http://schemas.microsoft.com/office/powerpoint/2010/main" val="2207101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pic>
        <p:nvPicPr>
          <p:cNvPr id="7" name="Picture 6"/>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62" r:id="rId2"/>
    <p:sldLayoutId id="2147483657" r:id="rId3"/>
    <p:sldLayoutId id="2147483649" r:id="rId4"/>
    <p:sldLayoutId id="2147483651" r:id="rId5"/>
    <p:sldLayoutId id="2147483650" r:id="rId6"/>
    <p:sldLayoutId id="2147483660" r:id="rId7"/>
    <p:sldLayoutId id="2147483652" r:id="rId8"/>
    <p:sldLayoutId id="2147483661" r:id="rId9"/>
    <p:sldLayoutId id="2147483653" r:id="rId10"/>
    <p:sldLayoutId id="2147483654" r:id="rId11"/>
    <p:sldLayoutId id="2147483659" r:id="rId12"/>
    <p:sldLayoutId id="2147483658" r:id="rId13"/>
    <p:sldLayoutId id="2147483666" r:id="rId14"/>
    <p:sldLayoutId id="2147483667" r:id="rId15"/>
    <p:sldLayoutId id="2147483668" r:id="rId16"/>
    <p:sldLayoutId id="2147483655" r:id="rId17"/>
    <p:sldLayoutId id="2147483669" r:id="rId18"/>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ec.europa.eu/social/PactforSkills"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554013" y="1693391"/>
            <a:ext cx="7131922" cy="1107996"/>
          </a:xfrm>
          <a:prstGeom prst="rect">
            <a:avLst/>
          </a:prstGeom>
        </p:spPr>
        <p:txBody>
          <a:bodyPr wrap="square">
            <a:spAutoFit/>
          </a:bodyPr>
          <a:lstStyle/>
          <a:p>
            <a:pPr algn="ctr">
              <a:spcBef>
                <a:spcPts val="600"/>
              </a:spcBef>
              <a:spcAft>
                <a:spcPts val="1200"/>
              </a:spcAft>
            </a:pPr>
            <a:r>
              <a:rPr lang="en-US" sz="6600" b="1" dirty="0">
                <a:solidFill>
                  <a:schemeClr val="bg1"/>
                </a:solidFill>
                <a:latin typeface="Arial" panose="020B0604020202020204" pitchFamily="34" charset="0"/>
                <a:cs typeface="Arial" panose="020B0604020202020204" pitchFamily="34" charset="0"/>
              </a:rPr>
              <a:t>Pact for Skills</a:t>
            </a:r>
            <a:endParaRPr lang="en-GB" sz="6600"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9873885" y="1262504"/>
            <a:ext cx="1908212" cy="769441"/>
          </a:xfrm>
          <a:prstGeom prst="rect">
            <a:avLst/>
          </a:prstGeom>
        </p:spPr>
        <p:txBody>
          <a:bodyPr wrap="square">
            <a:spAutoFit/>
          </a:bodyPr>
          <a:lstStyle/>
          <a:p>
            <a:r>
              <a:rPr lang="en-GB" sz="2200" dirty="0">
                <a:solidFill>
                  <a:schemeClr val="bg1"/>
                </a:solidFill>
              </a:rPr>
              <a:t>#</a:t>
            </a:r>
            <a:r>
              <a:rPr lang="en-GB" sz="2200" dirty="0" err="1" smtClean="0">
                <a:solidFill>
                  <a:schemeClr val="bg1"/>
                </a:solidFill>
              </a:rPr>
              <a:t>SocialRights</a:t>
            </a:r>
            <a:endParaRPr lang="en-GB" sz="2200" dirty="0" smtClean="0">
              <a:solidFill>
                <a:schemeClr val="bg1"/>
              </a:solidFill>
            </a:endParaRPr>
          </a:p>
          <a:p>
            <a:r>
              <a:rPr lang="en-GB" sz="2200" dirty="0" smtClean="0">
                <a:solidFill>
                  <a:schemeClr val="bg1"/>
                </a:solidFill>
                <a:latin typeface="Arial" panose="020B0604020202020204" pitchFamily="34" charset="0"/>
                <a:cs typeface="Arial" panose="020B0604020202020204" pitchFamily="34" charset="0"/>
              </a:rPr>
              <a:t>#</a:t>
            </a:r>
            <a:r>
              <a:rPr lang="en-GB" sz="2200" dirty="0" err="1" smtClean="0">
                <a:solidFill>
                  <a:schemeClr val="bg1"/>
                </a:solidFill>
                <a:latin typeface="Arial" panose="020B0604020202020204" pitchFamily="34" charset="0"/>
                <a:cs typeface="Arial" panose="020B0604020202020204" pitchFamily="34" charset="0"/>
              </a:rPr>
              <a:t>PactforSkills</a:t>
            </a:r>
            <a:endParaRPr lang="en-GB" sz="2200" dirty="0">
              <a:solidFill>
                <a:schemeClr val="bg1"/>
              </a:solidFill>
              <a:latin typeface="Arial" panose="020B0604020202020204" pitchFamily="34" charset="0"/>
              <a:cs typeface="Arial" panose="020B0604020202020204" pitchFamily="34" charset="0"/>
            </a:endParaRPr>
          </a:p>
        </p:txBody>
      </p:sp>
      <p:sp>
        <p:nvSpPr>
          <p:cNvPr id="5" name="Rectangle 4"/>
          <p:cNvSpPr/>
          <p:nvPr/>
        </p:nvSpPr>
        <p:spPr>
          <a:xfrm>
            <a:off x="2554013" y="3164306"/>
            <a:ext cx="7131922" cy="1200329"/>
          </a:xfrm>
          <a:prstGeom prst="rect">
            <a:avLst/>
          </a:prstGeom>
        </p:spPr>
        <p:txBody>
          <a:bodyPr wrap="square">
            <a:spAutoFit/>
          </a:bodyPr>
          <a:lstStyle/>
          <a:p>
            <a:pPr algn="ctr">
              <a:spcBef>
                <a:spcPts val="600"/>
              </a:spcBef>
              <a:spcAft>
                <a:spcPts val="1200"/>
              </a:spcAft>
            </a:pPr>
            <a:r>
              <a:rPr lang="en-US" sz="3600" i="1" dirty="0" smtClean="0">
                <a:solidFill>
                  <a:schemeClr val="tx2">
                    <a:lumMod val="60000"/>
                    <a:lumOff val="40000"/>
                  </a:schemeClr>
                </a:solidFill>
              </a:rPr>
              <a:t>European Chemical Regions Network</a:t>
            </a:r>
            <a:endParaRPr lang="en-GB" sz="6600" b="1"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8" name="Rectangle 7"/>
          <p:cNvSpPr/>
          <p:nvPr/>
        </p:nvSpPr>
        <p:spPr>
          <a:xfrm>
            <a:off x="2740438" y="5426839"/>
            <a:ext cx="9451562" cy="1431161"/>
          </a:xfrm>
          <a:prstGeom prst="rect">
            <a:avLst/>
          </a:prstGeom>
        </p:spPr>
        <p:txBody>
          <a:bodyPr wrap="square">
            <a:spAutoFit/>
          </a:bodyPr>
          <a:lstStyle/>
          <a:p>
            <a:pPr marL="0" marR="0" lvl="0" indent="0" algn="r" defTabSz="914400" rtl="0" eaLnBrk="1" fontAlgn="auto" latinLnBrk="0" hangingPunct="1">
              <a:lnSpc>
                <a:spcPct val="100000"/>
              </a:lnSpc>
              <a:spcBef>
                <a:spcPts val="600"/>
              </a:spcBef>
              <a:spcAft>
                <a:spcPts val="1200"/>
              </a:spcAft>
              <a:buClrTx/>
              <a:buSzTx/>
              <a:buFontTx/>
              <a:buNone/>
              <a:tabLst/>
              <a:defRPr/>
            </a:pPr>
            <a:r>
              <a:rPr kumimoji="0" lang="en-US" sz="3600" b="0" i="1" u="none" strike="noStrike" kern="1200" cap="none" spc="0" normalizeH="0" baseline="0" noProof="0" dirty="0" smtClean="0">
                <a:ln>
                  <a:noFill/>
                </a:ln>
                <a:solidFill>
                  <a:srgbClr val="FFA52F">
                    <a:lumMod val="75000"/>
                  </a:srgbClr>
                </a:solidFill>
                <a:effectLst/>
                <a:uLnTx/>
                <a:uFillTx/>
                <a:latin typeface="Arial"/>
                <a:ea typeface="+mn-ea"/>
                <a:cs typeface="+mn-cs"/>
              </a:rPr>
              <a:t> Miguel </a:t>
            </a:r>
            <a:r>
              <a:rPr kumimoji="0" lang="en-US" sz="3600" b="0" i="1" u="none" strike="noStrike" kern="1200" cap="none" spc="0" normalizeH="0" baseline="0" noProof="0" dirty="0" err="1" smtClean="0">
                <a:ln>
                  <a:noFill/>
                </a:ln>
                <a:solidFill>
                  <a:srgbClr val="FFA52F">
                    <a:lumMod val="75000"/>
                  </a:srgbClr>
                </a:solidFill>
                <a:effectLst/>
                <a:uLnTx/>
                <a:uFillTx/>
                <a:latin typeface="Arial"/>
                <a:ea typeface="+mn-ea"/>
                <a:cs typeface="+mn-cs"/>
              </a:rPr>
              <a:t>Fernández</a:t>
            </a:r>
            <a:r>
              <a:rPr kumimoji="0" lang="en-US" sz="3600" b="0" i="1" u="none" strike="noStrike" kern="1200" cap="none" spc="0" normalizeH="0" baseline="0" noProof="0" dirty="0" smtClean="0">
                <a:ln>
                  <a:noFill/>
                </a:ln>
                <a:solidFill>
                  <a:srgbClr val="FFA52F">
                    <a:lumMod val="75000"/>
                  </a:srgbClr>
                </a:solidFill>
                <a:effectLst/>
                <a:uLnTx/>
                <a:uFillTx/>
                <a:latin typeface="Arial"/>
                <a:ea typeface="+mn-ea"/>
                <a:cs typeface="+mn-cs"/>
              </a:rPr>
              <a:t> – DG EMPL</a:t>
            </a:r>
          </a:p>
          <a:p>
            <a:pPr marL="0" marR="0" lvl="0" indent="0" algn="r" defTabSz="914400" rtl="0" eaLnBrk="1" fontAlgn="auto" latinLnBrk="0" hangingPunct="1">
              <a:lnSpc>
                <a:spcPct val="100000"/>
              </a:lnSpc>
              <a:spcBef>
                <a:spcPts val="600"/>
              </a:spcBef>
              <a:spcAft>
                <a:spcPts val="1200"/>
              </a:spcAft>
              <a:buClrTx/>
              <a:buSzTx/>
              <a:buFontTx/>
              <a:buNone/>
              <a:tabLst/>
              <a:defRPr/>
            </a:pPr>
            <a:r>
              <a:rPr kumimoji="0" lang="en-US" sz="3600" b="0" i="1" u="none" strike="noStrike" kern="1200" cap="none" spc="0" normalizeH="0" baseline="0" noProof="0" dirty="0" smtClean="0">
                <a:ln>
                  <a:noFill/>
                </a:ln>
                <a:solidFill>
                  <a:srgbClr val="FFA52F">
                    <a:lumMod val="75000"/>
                  </a:srgbClr>
                </a:solidFill>
                <a:effectLst/>
                <a:uLnTx/>
                <a:uFillTx/>
                <a:latin typeface="Arial"/>
                <a:ea typeface="+mn-ea"/>
                <a:cs typeface="+mn-cs"/>
              </a:rPr>
              <a:t>17 May 2022</a:t>
            </a:r>
            <a:endParaRPr kumimoji="0" lang="en-GB" sz="6600" b="1" i="0" u="none" strike="noStrike" kern="1200" cap="none" spc="0" normalizeH="0" baseline="0" noProof="0" dirty="0">
              <a:ln>
                <a:noFill/>
              </a:ln>
              <a:solidFill>
                <a:srgbClr val="FFA52F">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2137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5414" y="2268526"/>
            <a:ext cx="11326585" cy="2149523"/>
          </a:xfrm>
        </p:spPr>
        <p:txBody>
          <a:bodyPr/>
          <a:lstStyle/>
          <a:p>
            <a:pPr algn="ctr"/>
            <a:r>
              <a:rPr lang="en-GB" sz="4500" b="1" dirty="0">
                <a:solidFill>
                  <a:schemeClr val="bg1"/>
                </a:solidFill>
                <a:hlinkClick r:id="rId2"/>
              </a:rPr>
              <a:t>https://ec.europa.eu/social/PactforSkills</a:t>
            </a:r>
            <a:endParaRPr lang="en-GB" sz="4500" b="1" dirty="0">
              <a:solidFill>
                <a:schemeClr val="bg1"/>
              </a:solidFill>
            </a:endParaRPr>
          </a:p>
        </p:txBody>
      </p:sp>
      <p:sp>
        <p:nvSpPr>
          <p:cNvPr id="3" name="Subtitle 2"/>
          <p:cNvSpPr>
            <a:spLocks noGrp="1"/>
          </p:cNvSpPr>
          <p:nvPr>
            <p:ph type="subTitle" idx="1"/>
          </p:nvPr>
        </p:nvSpPr>
        <p:spPr>
          <a:xfrm>
            <a:off x="940922" y="3520295"/>
            <a:ext cx="10065224" cy="897754"/>
          </a:xfrm>
        </p:spPr>
        <p:txBody>
          <a:bodyPr/>
          <a:lstStyle/>
          <a:p>
            <a:pPr algn="ctr"/>
            <a:r>
              <a:rPr lang="en-US" sz="4400" dirty="0">
                <a:solidFill>
                  <a:schemeClr val="bg1"/>
                </a:solidFill>
              </a:rPr>
              <a:t>EC-PACT-FOR-SKILLS@ec.europa.eu</a:t>
            </a:r>
            <a:endParaRPr lang="en-GB" sz="4400" dirty="0">
              <a:solidFill>
                <a:schemeClr val="bg1"/>
              </a:solidFill>
            </a:endParaRPr>
          </a:p>
        </p:txBody>
      </p:sp>
    </p:spTree>
    <p:extLst>
      <p:ext uri="{BB962C8B-B14F-4D97-AF65-F5344CB8AC3E}">
        <p14:creationId xmlns:p14="http://schemas.microsoft.com/office/powerpoint/2010/main" val="2120715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96983" y="1058092"/>
            <a:ext cx="9098356" cy="5799908"/>
          </a:xfrm>
        </p:spPr>
        <p:txBody>
          <a:bodyPr/>
          <a:lstStyle/>
          <a:p>
            <a:pPr marL="0" indent="0">
              <a:buNone/>
            </a:pPr>
            <a:endParaRPr lang="en-US" sz="2800" dirty="0">
              <a:latin typeface="+mj-lt"/>
            </a:endParaRPr>
          </a:p>
          <a:p>
            <a:endParaRPr lang="fr-FR" sz="2800" dirty="0">
              <a:latin typeface="+mj-lt"/>
            </a:endParaRPr>
          </a:p>
        </p:txBody>
      </p:sp>
      <p:sp>
        <p:nvSpPr>
          <p:cNvPr id="2" name="Titre 1"/>
          <p:cNvSpPr>
            <a:spLocks noGrp="1"/>
          </p:cNvSpPr>
          <p:nvPr>
            <p:ph type="title"/>
          </p:nvPr>
        </p:nvSpPr>
        <p:spPr>
          <a:xfrm>
            <a:off x="896983" y="296092"/>
            <a:ext cx="10589339" cy="635725"/>
          </a:xfrm>
        </p:spPr>
        <p:txBody>
          <a:bodyPr/>
          <a:lstStyle/>
          <a:p>
            <a:r>
              <a:rPr lang="fr-FR" b="1" dirty="0" err="1" smtClean="0">
                <a:latin typeface="+mn-lt"/>
              </a:rPr>
              <a:t>Why</a:t>
            </a:r>
            <a:r>
              <a:rPr lang="fr-FR" b="1" dirty="0" smtClean="0">
                <a:latin typeface="+mn-lt"/>
              </a:rPr>
              <a:t>?</a:t>
            </a:r>
            <a:endParaRPr lang="fr-FR" b="1" dirty="0">
              <a:latin typeface="+mn-lt"/>
            </a:endParaRPr>
          </a:p>
        </p:txBody>
      </p:sp>
      <p:sp>
        <p:nvSpPr>
          <p:cNvPr id="5" name="Rectangle 14"/>
          <p:cNvSpPr/>
          <p:nvPr/>
        </p:nvSpPr>
        <p:spPr>
          <a:xfrm>
            <a:off x="355578" y="105391"/>
            <a:ext cx="9215142" cy="980795"/>
          </a:xfrm>
          <a:custGeom>
            <a:avLst/>
            <a:gdLst>
              <a:gd name="connsiteX0" fmla="*/ 0 w 8885375"/>
              <a:gd name="connsiteY0" fmla="*/ 0 h 1223655"/>
              <a:gd name="connsiteX1" fmla="*/ 8885375 w 8885375"/>
              <a:gd name="connsiteY1" fmla="*/ 0 h 1223655"/>
              <a:gd name="connsiteX2" fmla="*/ 8885375 w 8885375"/>
              <a:gd name="connsiteY2" fmla="*/ 1223655 h 1223655"/>
              <a:gd name="connsiteX3" fmla="*/ 0 w 8885375"/>
              <a:gd name="connsiteY3" fmla="*/ 1223655 h 1223655"/>
              <a:gd name="connsiteX4" fmla="*/ 0 w 8885375"/>
              <a:gd name="connsiteY4" fmla="*/ 0 h 1223655"/>
              <a:gd name="connsiteX0" fmla="*/ 0 w 8885375"/>
              <a:gd name="connsiteY0" fmla="*/ 0 h 1223655"/>
              <a:gd name="connsiteX1" fmla="*/ 8885375 w 8885375"/>
              <a:gd name="connsiteY1" fmla="*/ 0 h 1223655"/>
              <a:gd name="connsiteX2" fmla="*/ 8098991 w 8885375"/>
              <a:gd name="connsiteY2" fmla="*/ 967623 h 1223655"/>
              <a:gd name="connsiteX3" fmla="*/ 0 w 8885375"/>
              <a:gd name="connsiteY3" fmla="*/ 1223655 h 1223655"/>
              <a:gd name="connsiteX4" fmla="*/ 0 w 8885375"/>
              <a:gd name="connsiteY4" fmla="*/ 0 h 1223655"/>
              <a:gd name="connsiteX0" fmla="*/ 188190 w 8885375"/>
              <a:gd name="connsiteY0" fmla="*/ 160422 h 1223655"/>
              <a:gd name="connsiteX1" fmla="*/ 8885375 w 8885375"/>
              <a:gd name="connsiteY1" fmla="*/ 0 h 1223655"/>
              <a:gd name="connsiteX2" fmla="*/ 8098991 w 8885375"/>
              <a:gd name="connsiteY2" fmla="*/ 967623 h 1223655"/>
              <a:gd name="connsiteX3" fmla="*/ 0 w 8885375"/>
              <a:gd name="connsiteY3" fmla="*/ 1223655 h 1223655"/>
              <a:gd name="connsiteX4" fmla="*/ 188190 w 8885375"/>
              <a:gd name="connsiteY4" fmla="*/ 160422 h 1223655"/>
              <a:gd name="connsiteX0" fmla="*/ 188190 w 8523471"/>
              <a:gd name="connsiteY0" fmla="*/ 0 h 1063233"/>
              <a:gd name="connsiteX1" fmla="*/ 8523471 w 8523471"/>
              <a:gd name="connsiteY1" fmla="*/ 40105 h 1063233"/>
              <a:gd name="connsiteX2" fmla="*/ 8098991 w 8523471"/>
              <a:gd name="connsiteY2" fmla="*/ 807201 h 1063233"/>
              <a:gd name="connsiteX3" fmla="*/ 0 w 8523471"/>
              <a:gd name="connsiteY3" fmla="*/ 1063233 h 1063233"/>
              <a:gd name="connsiteX4" fmla="*/ 188190 w 8523471"/>
              <a:gd name="connsiteY4" fmla="*/ 0 h 1063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3471" h="1063233">
                <a:moveTo>
                  <a:pt x="188190" y="0"/>
                </a:moveTo>
                <a:lnTo>
                  <a:pt x="8523471" y="40105"/>
                </a:lnTo>
                <a:lnTo>
                  <a:pt x="8098991" y="807201"/>
                </a:lnTo>
                <a:lnTo>
                  <a:pt x="0" y="1063233"/>
                </a:lnTo>
                <a:lnTo>
                  <a:pt x="188190" y="0"/>
                </a:lnTo>
                <a:close/>
              </a:path>
            </a:pathLst>
          </a:custGeom>
          <a:solidFill>
            <a:srgbClr val="FDB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FFFFFF"/>
                </a:solidFill>
                <a:effectLst/>
                <a:uLnTx/>
                <a:uFillTx/>
                <a:latin typeface="Arial"/>
                <a:ea typeface="+mn-ea"/>
                <a:cs typeface="+mn-cs"/>
              </a:rPr>
              <a:t> </a:t>
            </a:r>
            <a:r>
              <a:rPr kumimoji="0" lang="en-GB" sz="4000" b="1" i="0" u="none" strike="noStrike" kern="1200" cap="none" spc="0" normalizeH="0" baseline="0" noProof="0" dirty="0" smtClean="0">
                <a:ln>
                  <a:noFill/>
                </a:ln>
                <a:solidFill>
                  <a:srgbClr val="FFFFFF"/>
                </a:solidFill>
                <a:effectLst/>
                <a:uLnTx/>
                <a:uFillTx/>
                <a:latin typeface="Arial"/>
                <a:ea typeface="+mn-ea"/>
                <a:cs typeface="+mn-cs"/>
              </a:rPr>
              <a:t>Why a Pact for Skills</a:t>
            </a:r>
            <a:endParaRPr kumimoji="0" lang="en-GB" sz="4000" b="1" i="0" u="none" strike="noStrike" kern="1200" cap="none" spc="0" normalizeH="0" baseline="0" noProof="0" dirty="0">
              <a:ln>
                <a:noFill/>
              </a:ln>
              <a:solidFill>
                <a:srgbClr val="FFFFFF"/>
              </a:solidFill>
              <a:effectLst/>
              <a:uLnTx/>
              <a:uFillTx/>
              <a:latin typeface="Arial"/>
              <a:ea typeface="+mn-ea"/>
              <a:cs typeface="+mn-cs"/>
            </a:endParaRPr>
          </a:p>
        </p:txBody>
      </p:sp>
      <p:pic>
        <p:nvPicPr>
          <p:cNvPr id="6" name="Picture 5"/>
          <p:cNvPicPr>
            <a:picLocks noChangeAspect="1"/>
          </p:cNvPicPr>
          <p:nvPr/>
        </p:nvPicPr>
        <p:blipFill>
          <a:blip r:embed="rId3"/>
          <a:stretch>
            <a:fillRect/>
          </a:stretch>
        </p:blipFill>
        <p:spPr>
          <a:xfrm>
            <a:off x="355578" y="1752600"/>
            <a:ext cx="9569459" cy="4865913"/>
          </a:xfrm>
          <a:prstGeom prst="rect">
            <a:avLst/>
          </a:prstGeom>
        </p:spPr>
      </p:pic>
      <p:sp>
        <p:nvSpPr>
          <p:cNvPr id="7" name="Rounded Rectangle 6"/>
          <p:cNvSpPr/>
          <p:nvPr/>
        </p:nvSpPr>
        <p:spPr>
          <a:xfrm>
            <a:off x="3094512" y="1491343"/>
            <a:ext cx="3574472" cy="512717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Rectangle 3"/>
          <p:cNvSpPr/>
          <p:nvPr/>
        </p:nvSpPr>
        <p:spPr>
          <a:xfrm>
            <a:off x="5950718" y="1104542"/>
            <a:ext cx="6165294" cy="1421928"/>
          </a:xfrm>
          <a:prstGeom prst="rect">
            <a:avLst/>
          </a:prstGeom>
        </p:spPr>
        <p:txBody>
          <a:bodyPr wrap="square">
            <a:spAutoFit/>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34EA2"/>
                </a:solidFill>
                <a:effectLst/>
                <a:uLnTx/>
                <a:uFillTx/>
                <a:latin typeface="Arial"/>
                <a:ea typeface="+mn-ea"/>
                <a:cs typeface="+mn-cs"/>
              </a:rPr>
              <a:t>European Pillar of Social Rights </a:t>
            </a:r>
            <a:endParaRPr kumimoji="0" lang="en-US" sz="2400" b="1" i="0" u="none" strike="noStrike" kern="1200" cap="none" spc="0" normalizeH="0" baseline="0" noProof="0" dirty="0" smtClean="0">
              <a:ln>
                <a:noFill/>
              </a:ln>
              <a:solidFill>
                <a:srgbClr val="034EA2"/>
              </a:solidFill>
              <a:effectLst/>
              <a:uLnTx/>
              <a:uFillTx/>
              <a:latin typeface="Arial"/>
              <a:ea typeface="+mn-ea"/>
              <a:cs typeface="+mn-cs"/>
            </a:endParaRPr>
          </a:p>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34EA2"/>
                </a:solidFill>
                <a:effectLst/>
                <a:uLnTx/>
                <a:uFillTx/>
                <a:latin typeface="Arial"/>
                <a:ea typeface="+mn-ea"/>
                <a:cs typeface="+mn-cs"/>
              </a:rPr>
              <a:t>Action </a:t>
            </a:r>
            <a:r>
              <a:rPr kumimoji="0" lang="en-US" sz="2400" b="1" i="0" u="none" strike="noStrike" kern="1200" cap="none" spc="0" normalizeH="0" baseline="0" noProof="0" dirty="0">
                <a:ln>
                  <a:noFill/>
                </a:ln>
                <a:solidFill>
                  <a:srgbClr val="034EA2"/>
                </a:solidFill>
                <a:effectLst/>
                <a:uLnTx/>
                <a:uFillTx/>
                <a:latin typeface="Arial"/>
                <a:ea typeface="+mn-ea"/>
                <a:cs typeface="+mn-cs"/>
              </a:rPr>
              <a:t>Plan – </a:t>
            </a:r>
            <a:r>
              <a:rPr kumimoji="0" lang="en-US" sz="2400" b="1" i="0" u="none" strike="noStrike" kern="1200" cap="none" spc="0" normalizeH="0" baseline="0" noProof="0" dirty="0" smtClean="0">
                <a:ln>
                  <a:noFill/>
                </a:ln>
                <a:solidFill>
                  <a:srgbClr val="034EA2"/>
                </a:solidFill>
                <a:effectLst/>
                <a:uLnTx/>
                <a:uFillTx/>
                <a:latin typeface="Arial"/>
                <a:ea typeface="+mn-ea"/>
                <a:cs typeface="+mn-cs"/>
              </a:rPr>
              <a:t>EU </a:t>
            </a:r>
            <a:r>
              <a:rPr kumimoji="0" lang="en-US" sz="2400" b="1" i="0" u="none" strike="noStrike" kern="1200" cap="none" spc="0" normalizeH="0" baseline="0" noProof="0" dirty="0">
                <a:ln>
                  <a:noFill/>
                </a:ln>
                <a:solidFill>
                  <a:srgbClr val="034EA2"/>
                </a:solidFill>
                <a:effectLst/>
                <a:uLnTx/>
                <a:uFillTx/>
                <a:latin typeface="Arial"/>
                <a:ea typeface="+mn-ea"/>
                <a:cs typeface="+mn-cs"/>
              </a:rPr>
              <a:t>headline </a:t>
            </a:r>
            <a:r>
              <a:rPr kumimoji="0" lang="en-US" sz="2400" b="1" i="0" u="none" strike="noStrike" kern="1200" cap="none" spc="0" normalizeH="0" baseline="0" noProof="0" dirty="0" smtClean="0">
                <a:ln>
                  <a:noFill/>
                </a:ln>
                <a:solidFill>
                  <a:srgbClr val="034EA2"/>
                </a:solidFill>
                <a:effectLst/>
                <a:uLnTx/>
                <a:uFillTx/>
                <a:latin typeface="Arial"/>
                <a:ea typeface="+mn-ea"/>
                <a:cs typeface="+mn-cs"/>
              </a:rPr>
              <a:t>targets </a:t>
            </a:r>
          </a:p>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34EA2"/>
                </a:solidFill>
                <a:effectLst/>
                <a:uLnTx/>
                <a:uFillTx/>
                <a:latin typeface="Arial"/>
                <a:ea typeface="+mn-ea"/>
                <a:cs typeface="+mn-cs"/>
              </a:rPr>
              <a:t>Endorsed in the </a:t>
            </a:r>
          </a:p>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034EA2"/>
                </a:solidFill>
                <a:effectLst/>
                <a:uLnTx/>
                <a:uFillTx/>
                <a:latin typeface="Arial"/>
                <a:ea typeface="+mn-ea"/>
                <a:cs typeface="+mn-cs"/>
              </a:rPr>
              <a:t>Porto Social Summit </a:t>
            </a:r>
            <a:endParaRPr kumimoji="0" lang="en-US" sz="2400" b="1" i="0" u="none" strike="noStrike" kern="1200" cap="none" spc="0" normalizeH="0" baseline="0" noProof="0" dirty="0">
              <a:ln>
                <a:noFill/>
              </a:ln>
              <a:solidFill>
                <a:srgbClr val="034EA2"/>
              </a:solidFill>
              <a:effectLst/>
              <a:uLnTx/>
              <a:uFillTx/>
              <a:latin typeface="Arial"/>
              <a:ea typeface="+mn-ea"/>
              <a:cs typeface="+mn-cs"/>
            </a:endParaRPr>
          </a:p>
        </p:txBody>
      </p:sp>
      <p:sp>
        <p:nvSpPr>
          <p:cNvPr id="9" name="Espace réservé du contenu 2"/>
          <p:cNvSpPr txBox="1">
            <a:spLocks/>
          </p:cNvSpPr>
          <p:nvPr/>
        </p:nvSpPr>
        <p:spPr>
          <a:xfrm>
            <a:off x="9479529" y="2859677"/>
            <a:ext cx="2636483" cy="319278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r>
              <a:rPr kumimoji="0" lang="en-US" sz="2400" b="1" i="0" u="none" strike="noStrike" kern="1200" cap="none" spc="0" normalizeH="0" baseline="0" noProof="0" dirty="0" smtClean="0">
                <a:ln>
                  <a:noFill/>
                </a:ln>
                <a:solidFill>
                  <a:srgbClr val="034EA2"/>
                </a:solidFill>
                <a:effectLst/>
                <a:uLnTx/>
                <a:uFillTx/>
                <a:latin typeface="Arial"/>
                <a:ea typeface="+mn-ea"/>
                <a:cs typeface="+mn-cs"/>
              </a:rPr>
              <a:t>60 million </a:t>
            </a:r>
            <a:r>
              <a:rPr kumimoji="0" lang="en-US" sz="2400" b="0" i="0" u="none" strike="noStrike" kern="1200" cap="none" spc="0" normalizeH="0" baseline="0" noProof="0" dirty="0" smtClean="0">
                <a:ln>
                  <a:noFill/>
                </a:ln>
                <a:solidFill>
                  <a:srgbClr val="4D4D4D"/>
                </a:solidFill>
                <a:effectLst/>
                <a:uLnTx/>
                <a:uFillTx/>
                <a:latin typeface="Arial"/>
                <a:ea typeface="+mn-ea"/>
                <a:cs typeface="+mn-cs"/>
              </a:rPr>
              <a:t>low-qualified adults</a:t>
            </a:r>
          </a:p>
          <a:p>
            <a:pPr marL="228600" marR="0" lvl="0" indent="-228600" algn="l" defTabSz="914400" rtl="0" eaLnBrk="1" fontAlgn="auto" latinLnBrk="0" hangingPunct="1">
              <a:lnSpc>
                <a:spcPct val="100000"/>
              </a:lnSpc>
              <a:spcBef>
                <a:spcPts val="0"/>
              </a:spcBef>
              <a:spcAft>
                <a:spcPts val="1800"/>
              </a:spcAft>
              <a:buClr>
                <a:srgbClr val="034EA2"/>
              </a:buClr>
              <a:buSzTx/>
              <a:buFont typeface="Arial" panose="020B0604020202020204" pitchFamily="34" charset="0"/>
              <a:buChar char="•"/>
              <a:tabLst/>
              <a:defRPr/>
            </a:pPr>
            <a:r>
              <a:rPr kumimoji="0" lang="en-US" sz="2400" b="1" i="0" u="none" strike="noStrike" kern="1200" cap="none" spc="0" normalizeH="0" baseline="0" noProof="0" dirty="0" smtClean="0">
                <a:ln>
                  <a:noFill/>
                </a:ln>
                <a:solidFill>
                  <a:srgbClr val="034EA2"/>
                </a:solidFill>
                <a:effectLst/>
                <a:uLnTx/>
                <a:uFillTx/>
                <a:latin typeface="Arial"/>
                <a:ea typeface="+mn-ea"/>
                <a:cs typeface="+mn-cs"/>
              </a:rPr>
              <a:t>70%</a:t>
            </a:r>
            <a:r>
              <a:rPr kumimoji="0" lang="en-US" sz="2400" b="0" i="0" u="none" strike="noStrike" kern="1200" cap="none" spc="0" normalizeH="0" baseline="0" noProof="0" dirty="0" smtClean="0">
                <a:ln>
                  <a:noFill/>
                </a:ln>
                <a:solidFill>
                  <a:srgbClr val="4D4D4D"/>
                </a:solidFill>
                <a:effectLst/>
                <a:uLnTx/>
                <a:uFillTx/>
                <a:latin typeface="Arial"/>
                <a:ea typeface="+mn-ea"/>
                <a:cs typeface="+mn-cs"/>
              </a:rPr>
              <a:t> of companies report that lack of skills hampers their investment</a:t>
            </a:r>
          </a:p>
        </p:txBody>
      </p:sp>
    </p:spTree>
    <p:extLst>
      <p:ext uri="{BB962C8B-B14F-4D97-AF65-F5344CB8AC3E}">
        <p14:creationId xmlns:p14="http://schemas.microsoft.com/office/powerpoint/2010/main" val="2361683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rot="16200000">
            <a:off x="8664619" y="4140258"/>
            <a:ext cx="1196162" cy="215444"/>
          </a:xfrm>
          <a:prstGeom prst="rect">
            <a:avLst/>
          </a:prstGeom>
          <a:noFill/>
        </p:spPr>
        <p:txBody>
          <a:bodyPr wrap="square" rtlCol="0">
            <a:spAutoFit/>
          </a:bodyPr>
          <a:lstStyle/>
          <a:p>
            <a:r>
              <a:rPr lang="en-GB" sz="800" dirty="0">
                <a:solidFill>
                  <a:schemeClr val="bg1"/>
                </a:solidFill>
              </a:rPr>
              <a:t>© European Union</a:t>
            </a:r>
          </a:p>
        </p:txBody>
      </p:sp>
      <p:graphicFrame>
        <p:nvGraphicFramePr>
          <p:cNvPr id="4" name="Diagram 3"/>
          <p:cNvGraphicFramePr/>
          <p:nvPr>
            <p:extLst>
              <p:ext uri="{D42A27DB-BD31-4B8C-83A1-F6EECF244321}">
                <p14:modId xmlns:p14="http://schemas.microsoft.com/office/powerpoint/2010/main" val="4113012334"/>
              </p:ext>
            </p:extLst>
          </p:nvPr>
        </p:nvGraphicFramePr>
        <p:xfrm>
          <a:off x="509686" y="764868"/>
          <a:ext cx="10918763" cy="60121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14"/>
          <p:cNvSpPr/>
          <p:nvPr/>
        </p:nvSpPr>
        <p:spPr>
          <a:xfrm>
            <a:off x="355578" y="105391"/>
            <a:ext cx="9215142" cy="980795"/>
          </a:xfrm>
          <a:custGeom>
            <a:avLst/>
            <a:gdLst>
              <a:gd name="connsiteX0" fmla="*/ 0 w 8885375"/>
              <a:gd name="connsiteY0" fmla="*/ 0 h 1223655"/>
              <a:gd name="connsiteX1" fmla="*/ 8885375 w 8885375"/>
              <a:gd name="connsiteY1" fmla="*/ 0 h 1223655"/>
              <a:gd name="connsiteX2" fmla="*/ 8885375 w 8885375"/>
              <a:gd name="connsiteY2" fmla="*/ 1223655 h 1223655"/>
              <a:gd name="connsiteX3" fmla="*/ 0 w 8885375"/>
              <a:gd name="connsiteY3" fmla="*/ 1223655 h 1223655"/>
              <a:gd name="connsiteX4" fmla="*/ 0 w 8885375"/>
              <a:gd name="connsiteY4" fmla="*/ 0 h 1223655"/>
              <a:gd name="connsiteX0" fmla="*/ 0 w 8885375"/>
              <a:gd name="connsiteY0" fmla="*/ 0 h 1223655"/>
              <a:gd name="connsiteX1" fmla="*/ 8885375 w 8885375"/>
              <a:gd name="connsiteY1" fmla="*/ 0 h 1223655"/>
              <a:gd name="connsiteX2" fmla="*/ 8098991 w 8885375"/>
              <a:gd name="connsiteY2" fmla="*/ 967623 h 1223655"/>
              <a:gd name="connsiteX3" fmla="*/ 0 w 8885375"/>
              <a:gd name="connsiteY3" fmla="*/ 1223655 h 1223655"/>
              <a:gd name="connsiteX4" fmla="*/ 0 w 8885375"/>
              <a:gd name="connsiteY4" fmla="*/ 0 h 1223655"/>
              <a:gd name="connsiteX0" fmla="*/ 188190 w 8885375"/>
              <a:gd name="connsiteY0" fmla="*/ 160422 h 1223655"/>
              <a:gd name="connsiteX1" fmla="*/ 8885375 w 8885375"/>
              <a:gd name="connsiteY1" fmla="*/ 0 h 1223655"/>
              <a:gd name="connsiteX2" fmla="*/ 8098991 w 8885375"/>
              <a:gd name="connsiteY2" fmla="*/ 967623 h 1223655"/>
              <a:gd name="connsiteX3" fmla="*/ 0 w 8885375"/>
              <a:gd name="connsiteY3" fmla="*/ 1223655 h 1223655"/>
              <a:gd name="connsiteX4" fmla="*/ 188190 w 8885375"/>
              <a:gd name="connsiteY4" fmla="*/ 160422 h 1223655"/>
              <a:gd name="connsiteX0" fmla="*/ 188190 w 8523471"/>
              <a:gd name="connsiteY0" fmla="*/ 0 h 1063233"/>
              <a:gd name="connsiteX1" fmla="*/ 8523471 w 8523471"/>
              <a:gd name="connsiteY1" fmla="*/ 40105 h 1063233"/>
              <a:gd name="connsiteX2" fmla="*/ 8098991 w 8523471"/>
              <a:gd name="connsiteY2" fmla="*/ 807201 h 1063233"/>
              <a:gd name="connsiteX3" fmla="*/ 0 w 8523471"/>
              <a:gd name="connsiteY3" fmla="*/ 1063233 h 1063233"/>
              <a:gd name="connsiteX4" fmla="*/ 188190 w 8523471"/>
              <a:gd name="connsiteY4" fmla="*/ 0 h 1063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3471" h="1063233">
                <a:moveTo>
                  <a:pt x="188190" y="0"/>
                </a:moveTo>
                <a:lnTo>
                  <a:pt x="8523471" y="40105"/>
                </a:lnTo>
                <a:lnTo>
                  <a:pt x="8098991" y="807201"/>
                </a:lnTo>
                <a:lnTo>
                  <a:pt x="0" y="1063233"/>
                </a:lnTo>
                <a:lnTo>
                  <a:pt x="188190" y="0"/>
                </a:lnTo>
                <a:close/>
              </a:path>
            </a:pathLst>
          </a:custGeom>
          <a:solidFill>
            <a:srgbClr val="FDB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0" b="1" dirty="0">
                <a:solidFill>
                  <a:schemeClr val="bg1"/>
                </a:solidFill>
              </a:rPr>
              <a:t>	Joining forces under the Pact</a:t>
            </a:r>
          </a:p>
        </p:txBody>
      </p:sp>
    </p:spTree>
    <p:extLst>
      <p:ext uri="{BB962C8B-B14F-4D97-AF65-F5344CB8AC3E}">
        <p14:creationId xmlns:p14="http://schemas.microsoft.com/office/powerpoint/2010/main" val="2378697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rot="16200000">
            <a:off x="8664619" y="4140258"/>
            <a:ext cx="1196162" cy="215444"/>
          </a:xfrm>
          <a:prstGeom prst="rect">
            <a:avLst/>
          </a:prstGeom>
          <a:noFill/>
        </p:spPr>
        <p:txBody>
          <a:bodyPr wrap="square" rtlCol="0">
            <a:spAutoFit/>
          </a:bodyPr>
          <a:lstStyle/>
          <a:p>
            <a:r>
              <a:rPr lang="en-GB" sz="800" dirty="0">
                <a:solidFill>
                  <a:schemeClr val="bg1"/>
                </a:solidFill>
              </a:rPr>
              <a:t>© European Union</a:t>
            </a:r>
          </a:p>
        </p:txBody>
      </p:sp>
      <p:sp>
        <p:nvSpPr>
          <p:cNvPr id="5" name="Rectangle 14"/>
          <p:cNvSpPr/>
          <p:nvPr/>
        </p:nvSpPr>
        <p:spPr>
          <a:xfrm>
            <a:off x="355578" y="105391"/>
            <a:ext cx="9215142" cy="980795"/>
          </a:xfrm>
          <a:custGeom>
            <a:avLst/>
            <a:gdLst>
              <a:gd name="connsiteX0" fmla="*/ 0 w 8885375"/>
              <a:gd name="connsiteY0" fmla="*/ 0 h 1223655"/>
              <a:gd name="connsiteX1" fmla="*/ 8885375 w 8885375"/>
              <a:gd name="connsiteY1" fmla="*/ 0 h 1223655"/>
              <a:gd name="connsiteX2" fmla="*/ 8885375 w 8885375"/>
              <a:gd name="connsiteY2" fmla="*/ 1223655 h 1223655"/>
              <a:gd name="connsiteX3" fmla="*/ 0 w 8885375"/>
              <a:gd name="connsiteY3" fmla="*/ 1223655 h 1223655"/>
              <a:gd name="connsiteX4" fmla="*/ 0 w 8885375"/>
              <a:gd name="connsiteY4" fmla="*/ 0 h 1223655"/>
              <a:gd name="connsiteX0" fmla="*/ 0 w 8885375"/>
              <a:gd name="connsiteY0" fmla="*/ 0 h 1223655"/>
              <a:gd name="connsiteX1" fmla="*/ 8885375 w 8885375"/>
              <a:gd name="connsiteY1" fmla="*/ 0 h 1223655"/>
              <a:gd name="connsiteX2" fmla="*/ 8098991 w 8885375"/>
              <a:gd name="connsiteY2" fmla="*/ 967623 h 1223655"/>
              <a:gd name="connsiteX3" fmla="*/ 0 w 8885375"/>
              <a:gd name="connsiteY3" fmla="*/ 1223655 h 1223655"/>
              <a:gd name="connsiteX4" fmla="*/ 0 w 8885375"/>
              <a:gd name="connsiteY4" fmla="*/ 0 h 1223655"/>
              <a:gd name="connsiteX0" fmla="*/ 188190 w 8885375"/>
              <a:gd name="connsiteY0" fmla="*/ 160422 h 1223655"/>
              <a:gd name="connsiteX1" fmla="*/ 8885375 w 8885375"/>
              <a:gd name="connsiteY1" fmla="*/ 0 h 1223655"/>
              <a:gd name="connsiteX2" fmla="*/ 8098991 w 8885375"/>
              <a:gd name="connsiteY2" fmla="*/ 967623 h 1223655"/>
              <a:gd name="connsiteX3" fmla="*/ 0 w 8885375"/>
              <a:gd name="connsiteY3" fmla="*/ 1223655 h 1223655"/>
              <a:gd name="connsiteX4" fmla="*/ 188190 w 8885375"/>
              <a:gd name="connsiteY4" fmla="*/ 160422 h 1223655"/>
              <a:gd name="connsiteX0" fmla="*/ 188190 w 8523471"/>
              <a:gd name="connsiteY0" fmla="*/ 0 h 1063233"/>
              <a:gd name="connsiteX1" fmla="*/ 8523471 w 8523471"/>
              <a:gd name="connsiteY1" fmla="*/ 40105 h 1063233"/>
              <a:gd name="connsiteX2" fmla="*/ 8098991 w 8523471"/>
              <a:gd name="connsiteY2" fmla="*/ 807201 h 1063233"/>
              <a:gd name="connsiteX3" fmla="*/ 0 w 8523471"/>
              <a:gd name="connsiteY3" fmla="*/ 1063233 h 1063233"/>
              <a:gd name="connsiteX4" fmla="*/ 188190 w 8523471"/>
              <a:gd name="connsiteY4" fmla="*/ 0 h 1063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3471" h="1063233">
                <a:moveTo>
                  <a:pt x="188190" y="0"/>
                </a:moveTo>
                <a:lnTo>
                  <a:pt x="8523471" y="40105"/>
                </a:lnTo>
                <a:lnTo>
                  <a:pt x="8098991" y="807201"/>
                </a:lnTo>
                <a:lnTo>
                  <a:pt x="0" y="1063233"/>
                </a:lnTo>
                <a:lnTo>
                  <a:pt x="188190" y="0"/>
                </a:lnTo>
                <a:close/>
              </a:path>
            </a:pathLst>
          </a:custGeom>
          <a:solidFill>
            <a:srgbClr val="FDB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0" b="1" dirty="0">
                <a:solidFill>
                  <a:schemeClr val="bg1"/>
                </a:solidFill>
              </a:rPr>
              <a:t> </a:t>
            </a:r>
            <a:r>
              <a:rPr lang="en-GB" sz="4000" b="1" dirty="0" smtClean="0">
                <a:solidFill>
                  <a:schemeClr val="bg1"/>
                </a:solidFill>
              </a:rPr>
              <a:t>Joining forces under the Pact</a:t>
            </a:r>
            <a:endParaRPr lang="en-GB" sz="4000" b="1" dirty="0">
              <a:solidFill>
                <a:schemeClr val="bg1"/>
              </a:solidFill>
            </a:endParaRPr>
          </a:p>
        </p:txBody>
      </p:sp>
      <p:grpSp>
        <p:nvGrpSpPr>
          <p:cNvPr id="6" name="Group 5"/>
          <p:cNvGrpSpPr/>
          <p:nvPr/>
        </p:nvGrpSpPr>
        <p:grpSpPr>
          <a:xfrm>
            <a:off x="239486" y="1146461"/>
            <a:ext cx="11581265" cy="4880081"/>
            <a:chOff x="71534" y="2473781"/>
            <a:chExt cx="3538791" cy="4180025"/>
          </a:xfrm>
        </p:grpSpPr>
        <p:sp>
          <p:nvSpPr>
            <p:cNvPr id="7" name="TextBox 6"/>
            <p:cNvSpPr txBox="1"/>
            <p:nvPr/>
          </p:nvSpPr>
          <p:spPr>
            <a:xfrm>
              <a:off x="72801" y="6038415"/>
              <a:ext cx="1792853" cy="437506"/>
            </a:xfrm>
            <a:prstGeom prst="roundRect">
              <a:avLst/>
            </a:prstGeom>
            <a:noFill/>
            <a:ln w="38100">
              <a:solidFill>
                <a:srgbClr val="8D99AF"/>
              </a:solidFill>
            </a:ln>
          </p:spPr>
          <p:txBody>
            <a:bodyPr wrap="square" rtlCol="0">
              <a:spAutoFit/>
            </a:bodyPr>
            <a:lstStyle/>
            <a:p>
              <a:pPr algn="ctr"/>
              <a:r>
                <a:rPr lang="en-GB" sz="2400" b="1" dirty="0">
                  <a:latin typeface="EC Square Sans Pro" panose="020B0506040000020004" pitchFamily="34" charset="0"/>
                </a:rPr>
                <a:t>Individual commitments</a:t>
              </a:r>
              <a:endParaRPr lang="pl-PL" sz="2400" b="1" dirty="0">
                <a:latin typeface="EC Square Sans Pro" panose="020B0506040000020004" pitchFamily="34" charset="0"/>
              </a:endParaRPr>
            </a:p>
          </p:txBody>
        </p:sp>
        <p:sp>
          <p:nvSpPr>
            <p:cNvPr id="9" name="TextBox 8"/>
            <p:cNvSpPr txBox="1"/>
            <p:nvPr/>
          </p:nvSpPr>
          <p:spPr>
            <a:xfrm>
              <a:off x="76410" y="2924251"/>
              <a:ext cx="1787977" cy="1739928"/>
            </a:xfrm>
            <a:prstGeom prst="rect">
              <a:avLst/>
            </a:prstGeom>
            <a:noFill/>
          </p:spPr>
          <p:txBody>
            <a:bodyPr wrap="square" numCol="2" rtlCol="0">
              <a:spAutoFit/>
            </a:bodyPr>
            <a:lstStyle/>
            <a:p>
              <a:pPr marL="171450" indent="-171450">
                <a:buClr>
                  <a:srgbClr val="D95757"/>
                </a:buClr>
                <a:buFont typeface="Wingdings" panose="05000000000000000000" pitchFamily="2" charset="2"/>
                <a:buChar char="§"/>
              </a:pPr>
              <a:r>
                <a:rPr lang="en-US" dirty="0">
                  <a:latin typeface="EC Square Sans Pro" panose="020B0506040000020004" pitchFamily="34" charset="0"/>
                </a:rPr>
                <a:t>Major players in industrial </a:t>
              </a:r>
              <a:r>
                <a:rPr lang="en-GB" dirty="0">
                  <a:latin typeface="EC Square Sans Pro" panose="020B0506040000020004" pitchFamily="34" charset="0"/>
                </a:rPr>
                <a:t>ecosystems</a:t>
              </a:r>
            </a:p>
            <a:p>
              <a:pPr marL="171450" indent="-171450">
                <a:buClr>
                  <a:srgbClr val="D95757"/>
                </a:buClr>
                <a:buFont typeface="Wingdings" panose="05000000000000000000" pitchFamily="2" charset="2"/>
                <a:buChar char="§"/>
              </a:pPr>
              <a:r>
                <a:rPr lang="en-GB" dirty="0">
                  <a:latin typeface="EC Square Sans Pro" panose="020B0506040000020004" pitchFamily="34" charset="0"/>
                </a:rPr>
                <a:t>Partnerships based on Blueprints</a:t>
              </a:r>
            </a:p>
            <a:p>
              <a:pPr marL="171450" indent="-171450">
                <a:buClr>
                  <a:srgbClr val="D95757"/>
                </a:buClr>
                <a:buFont typeface="Wingdings" panose="05000000000000000000" pitchFamily="2" charset="2"/>
                <a:buChar char="§"/>
              </a:pPr>
              <a:r>
                <a:rPr lang="en-US" dirty="0">
                  <a:latin typeface="EC Square Sans Pro" panose="020B0506040000020004" pitchFamily="34" charset="0"/>
                </a:rPr>
                <a:t>Public authorities</a:t>
              </a:r>
            </a:p>
            <a:p>
              <a:pPr>
                <a:buClr>
                  <a:srgbClr val="D95757"/>
                </a:buClr>
              </a:pPr>
              <a:endParaRPr lang="en-US" dirty="0">
                <a:latin typeface="EC Square Sans Pro" panose="020B0506040000020004" pitchFamily="34" charset="0"/>
              </a:endParaRPr>
            </a:p>
            <a:p>
              <a:pPr>
                <a:buClr>
                  <a:srgbClr val="D95757"/>
                </a:buClr>
              </a:pPr>
              <a:endParaRPr lang="en-US" dirty="0">
                <a:latin typeface="EC Square Sans Pro" panose="020B0506040000020004" pitchFamily="34" charset="0"/>
              </a:endParaRPr>
            </a:p>
            <a:p>
              <a:pPr algn="r">
                <a:buClr>
                  <a:srgbClr val="D95757"/>
                </a:buClr>
              </a:pPr>
              <a:r>
                <a:rPr lang="en-US" dirty="0">
                  <a:latin typeface="EC Square Sans Pro" panose="020B0506040000020004" pitchFamily="34" charset="0"/>
                </a:rPr>
                <a:t>Concrete investments in upskilling opportunities for employees in the company and in a whole value or supply chain</a:t>
              </a:r>
            </a:p>
            <a:p>
              <a:pPr marL="171450" indent="-171450">
                <a:buClr>
                  <a:srgbClr val="D95757"/>
                </a:buClr>
                <a:buFont typeface="Wingdings" panose="05000000000000000000" pitchFamily="2" charset="2"/>
                <a:buChar char="§"/>
              </a:pPr>
              <a:endParaRPr lang="pl-PL" dirty="0">
                <a:latin typeface="EC Square Sans Pro" panose="020B0506040000020004" pitchFamily="34" charset="0"/>
              </a:endParaRPr>
            </a:p>
          </p:txBody>
        </p:sp>
        <p:sp>
          <p:nvSpPr>
            <p:cNvPr id="12" name="TextBox 11"/>
            <p:cNvSpPr txBox="1"/>
            <p:nvPr/>
          </p:nvSpPr>
          <p:spPr>
            <a:xfrm>
              <a:off x="90537" y="4745487"/>
              <a:ext cx="1757380" cy="1845379"/>
            </a:xfrm>
            <a:prstGeom prst="rect">
              <a:avLst/>
            </a:prstGeom>
            <a:noFill/>
          </p:spPr>
          <p:txBody>
            <a:bodyPr wrap="square" numCol="2" rtlCol="0">
              <a:spAutoFit/>
            </a:bodyPr>
            <a:lstStyle/>
            <a:p>
              <a:pPr marL="171450" indent="-171450">
                <a:spcBef>
                  <a:spcPts val="300"/>
                </a:spcBef>
                <a:buClr>
                  <a:srgbClr val="F9864F"/>
                </a:buClr>
                <a:buFont typeface="Wingdings" panose="05000000000000000000" pitchFamily="2" charset="2"/>
                <a:buChar char="§"/>
              </a:pPr>
              <a:r>
                <a:rPr lang="en-US" dirty="0">
                  <a:latin typeface="EC Square Sans Pro" panose="020B0506040000020004" pitchFamily="34" charset="0"/>
                </a:rPr>
                <a:t>Employers</a:t>
              </a:r>
            </a:p>
            <a:p>
              <a:pPr marL="171450" indent="-171450">
                <a:spcBef>
                  <a:spcPts val="300"/>
                </a:spcBef>
                <a:buClr>
                  <a:srgbClr val="F9864F"/>
                </a:buClr>
                <a:buFont typeface="Wingdings" panose="05000000000000000000" pitchFamily="2" charset="2"/>
                <a:buChar char="§"/>
              </a:pPr>
              <a:r>
                <a:rPr lang="en-US" dirty="0">
                  <a:latin typeface="EC Square Sans Pro" panose="020B0506040000020004" pitchFamily="34" charset="0"/>
                </a:rPr>
                <a:t>Public authorities</a:t>
              </a:r>
            </a:p>
            <a:p>
              <a:pPr marL="171450" indent="-171450">
                <a:spcBef>
                  <a:spcPts val="300"/>
                </a:spcBef>
                <a:buClr>
                  <a:srgbClr val="F9864F"/>
                </a:buClr>
                <a:buFont typeface="Wingdings" panose="05000000000000000000" pitchFamily="2" charset="2"/>
                <a:buChar char="§"/>
              </a:pPr>
              <a:r>
                <a:rPr lang="en-US" dirty="0">
                  <a:latin typeface="EC Square Sans Pro" panose="020B0506040000020004" pitchFamily="34" charset="0"/>
                </a:rPr>
                <a:t>Stakeholders e.g. VET providers, PES, social partners</a:t>
              </a:r>
              <a:endParaRPr lang="es-ES" sz="1700" dirty="0">
                <a:latin typeface="EC Square Sans Pro" panose="020B0506040000020004" pitchFamily="34" charset="0"/>
              </a:endParaRPr>
            </a:p>
            <a:p>
              <a:pPr>
                <a:spcBef>
                  <a:spcPts val="300"/>
                </a:spcBef>
                <a:buClr>
                  <a:srgbClr val="F9864F"/>
                </a:buClr>
              </a:pPr>
              <a:endParaRPr lang="es-ES" sz="1700" dirty="0">
                <a:latin typeface="EC Square Sans Pro" panose="020B0506040000020004" pitchFamily="34" charset="0"/>
              </a:endParaRPr>
            </a:p>
            <a:p>
              <a:pPr>
                <a:spcBef>
                  <a:spcPts val="300"/>
                </a:spcBef>
                <a:buClr>
                  <a:srgbClr val="F9864F"/>
                </a:buClr>
              </a:pPr>
              <a:endParaRPr lang="es-ES" sz="1700" dirty="0">
                <a:latin typeface="EC Square Sans Pro" panose="020B0506040000020004" pitchFamily="34" charset="0"/>
              </a:endParaRPr>
            </a:p>
            <a:p>
              <a:pPr algn="r">
                <a:spcBef>
                  <a:spcPts val="300"/>
                </a:spcBef>
                <a:buClr>
                  <a:srgbClr val="F9864F"/>
                </a:buClr>
              </a:pPr>
              <a:r>
                <a:rPr lang="en-GB" dirty="0">
                  <a:latin typeface="EC Square Sans Pro" panose="020B0506040000020004" pitchFamily="34" charset="0"/>
                </a:rPr>
                <a:t>Building on the work of </a:t>
              </a:r>
              <a:r>
                <a:rPr lang="en-GB" dirty="0" err="1">
                  <a:latin typeface="EC Square Sans Pro" panose="020B0506040000020004" pitchFamily="34" charset="0"/>
                </a:rPr>
                <a:t>Eurocities</a:t>
              </a:r>
              <a:r>
                <a:rPr lang="en-GB" dirty="0">
                  <a:latin typeface="EC Square Sans Pro" panose="020B0506040000020004" pitchFamily="34" charset="0"/>
                </a:rPr>
                <a:t> and Intelligence Cities </a:t>
              </a:r>
              <a:r>
                <a:rPr lang="en-GB" dirty="0" err="1">
                  <a:latin typeface="EC Square Sans Pro" panose="020B0506040000020004" pitchFamily="34" charset="0"/>
                </a:rPr>
                <a:t>Challange</a:t>
              </a:r>
              <a:r>
                <a:rPr lang="en-GB" dirty="0">
                  <a:latin typeface="EC Square Sans Pro" panose="020B0506040000020004" pitchFamily="34" charset="0"/>
                </a:rPr>
                <a:t>, Centres of Vocational Excellence, Clusters</a:t>
              </a:r>
              <a:endParaRPr lang="en-US" dirty="0">
                <a:latin typeface="EC Square Sans Pro" panose="020B0506040000020004" pitchFamily="34" charset="0"/>
              </a:endParaRPr>
            </a:p>
            <a:p>
              <a:pPr marL="171450" indent="-171450">
                <a:spcBef>
                  <a:spcPts val="300"/>
                </a:spcBef>
                <a:buClr>
                  <a:srgbClr val="F9864F"/>
                </a:buClr>
                <a:buFont typeface="Wingdings" panose="05000000000000000000" pitchFamily="2" charset="2"/>
                <a:buChar char="§"/>
              </a:pPr>
              <a:endParaRPr lang="pl-PL" dirty="0">
                <a:latin typeface="EC Square Sans Pro" panose="020B0506040000020004" pitchFamily="34" charset="0"/>
              </a:endParaRPr>
            </a:p>
          </p:txBody>
        </p:sp>
        <p:sp>
          <p:nvSpPr>
            <p:cNvPr id="13" name="TextBox 12"/>
            <p:cNvSpPr txBox="1"/>
            <p:nvPr/>
          </p:nvSpPr>
          <p:spPr>
            <a:xfrm>
              <a:off x="1998663" y="5866295"/>
              <a:ext cx="1606820" cy="787511"/>
            </a:xfrm>
            <a:prstGeom prst="roundRect">
              <a:avLst/>
            </a:prstGeom>
            <a:noFill/>
            <a:ln w="38100">
              <a:solidFill>
                <a:srgbClr val="C88477"/>
              </a:solidFill>
            </a:ln>
          </p:spPr>
          <p:txBody>
            <a:bodyPr wrap="square" rtlCol="0">
              <a:spAutoFit/>
            </a:bodyPr>
            <a:lstStyle/>
            <a:p>
              <a:pPr algn="ctr"/>
              <a:r>
                <a:rPr lang="en-GB" sz="2400" b="1" dirty="0">
                  <a:latin typeface="EC Square Sans Pro" panose="020B0506040000020004" pitchFamily="34" charset="0"/>
                </a:rPr>
                <a:t>Social Partners </a:t>
              </a:r>
              <a:r>
                <a:rPr lang="en-GB" sz="2400" b="1" dirty="0" smtClean="0">
                  <a:latin typeface="EC Square Sans Pro" panose="020B0506040000020004" pitchFamily="34" charset="0"/>
                </a:rPr>
                <a:t>agreements on </a:t>
              </a:r>
              <a:r>
                <a:rPr lang="en-US" sz="2400" b="1" dirty="0" smtClean="0">
                  <a:latin typeface="EC Square Sans Pro" panose="020B0506040000020004" pitchFamily="34" charset="0"/>
                </a:rPr>
                <a:t>upskilling </a:t>
              </a:r>
              <a:r>
                <a:rPr lang="en-US" sz="2400" b="1" dirty="0">
                  <a:latin typeface="EC Square Sans Pro" panose="020B0506040000020004" pitchFamily="34" charset="0"/>
                </a:rPr>
                <a:t>and reskilling</a:t>
              </a:r>
              <a:endParaRPr lang="pl-PL" sz="2400" b="1" dirty="0">
                <a:latin typeface="EC Square Sans Pro" panose="020B0506040000020004" pitchFamily="34" charset="0"/>
              </a:endParaRPr>
            </a:p>
          </p:txBody>
        </p:sp>
        <p:sp>
          <p:nvSpPr>
            <p:cNvPr id="14" name="TextBox 13"/>
            <p:cNvSpPr txBox="1"/>
            <p:nvPr/>
          </p:nvSpPr>
          <p:spPr>
            <a:xfrm>
              <a:off x="71534" y="2473781"/>
              <a:ext cx="1792853" cy="437506"/>
            </a:xfrm>
            <a:prstGeom prst="roundRect">
              <a:avLst/>
            </a:prstGeom>
            <a:noFill/>
            <a:ln w="38100">
              <a:solidFill>
                <a:srgbClr val="D95757"/>
              </a:solidFill>
            </a:ln>
          </p:spPr>
          <p:txBody>
            <a:bodyPr wrap="square" rtlCol="0">
              <a:spAutoFit/>
            </a:bodyPr>
            <a:lstStyle/>
            <a:p>
              <a:pPr algn="ctr"/>
              <a:r>
                <a:rPr lang="en-GB" sz="2400" b="1" dirty="0">
                  <a:latin typeface="EC Square Sans Pro" panose="020B0506040000020004" pitchFamily="34" charset="0"/>
                </a:rPr>
                <a:t>Large scale partnerships</a:t>
              </a:r>
              <a:endParaRPr lang="pl-PL" sz="2400" b="1" dirty="0">
                <a:latin typeface="EC Square Sans Pro" panose="020B0506040000020004" pitchFamily="34" charset="0"/>
              </a:endParaRPr>
            </a:p>
          </p:txBody>
        </p:sp>
        <p:sp>
          <p:nvSpPr>
            <p:cNvPr id="15" name="TextBox 14"/>
            <p:cNvSpPr txBox="1"/>
            <p:nvPr/>
          </p:nvSpPr>
          <p:spPr>
            <a:xfrm>
              <a:off x="1998663" y="3843458"/>
              <a:ext cx="1611000" cy="787511"/>
            </a:xfrm>
            <a:prstGeom prst="roundRect">
              <a:avLst/>
            </a:prstGeom>
            <a:noFill/>
            <a:ln w="38100">
              <a:solidFill>
                <a:srgbClr val="78C1B0"/>
              </a:solidFill>
            </a:ln>
          </p:spPr>
          <p:txBody>
            <a:bodyPr wrap="square" rtlCol="0">
              <a:spAutoFit/>
            </a:bodyPr>
            <a:lstStyle/>
            <a:p>
              <a:pPr algn="ctr"/>
              <a:r>
                <a:rPr lang="en-GB" sz="2400" b="1" dirty="0">
                  <a:latin typeface="EC Square Sans Pro" panose="020B0506040000020004" pitchFamily="34" charset="0"/>
                </a:rPr>
                <a:t>Erasmus</a:t>
              </a:r>
              <a:r>
                <a:rPr lang="en-GB" sz="2400" b="1" dirty="0" smtClean="0">
                  <a:latin typeface="EC Square Sans Pro" panose="020B0506040000020004" pitchFamily="34" charset="0"/>
                </a:rPr>
                <a:t>+ Sector </a:t>
              </a:r>
              <a:r>
                <a:rPr lang="en-GB" sz="2400" b="1" dirty="0">
                  <a:latin typeface="EC Square Sans Pro" panose="020B0506040000020004" pitchFamily="34" charset="0"/>
                </a:rPr>
                <a:t>Skills </a:t>
              </a:r>
              <a:r>
                <a:rPr lang="en-GB" sz="2400" b="1" dirty="0" smtClean="0">
                  <a:latin typeface="EC Square Sans Pro" panose="020B0506040000020004" pitchFamily="34" charset="0"/>
                </a:rPr>
                <a:t>Alliances Blueprint Projects</a:t>
              </a:r>
              <a:endParaRPr lang="pl-PL" sz="2400" b="1" dirty="0">
                <a:latin typeface="EC Square Sans Pro" panose="020B0506040000020004" pitchFamily="34" charset="0"/>
              </a:endParaRPr>
            </a:p>
          </p:txBody>
        </p:sp>
        <p:sp>
          <p:nvSpPr>
            <p:cNvPr id="16" name="TextBox 15"/>
            <p:cNvSpPr txBox="1"/>
            <p:nvPr/>
          </p:nvSpPr>
          <p:spPr>
            <a:xfrm>
              <a:off x="71534" y="4228846"/>
              <a:ext cx="1792853" cy="437506"/>
            </a:xfrm>
            <a:prstGeom prst="roundRect">
              <a:avLst/>
            </a:prstGeom>
            <a:noFill/>
            <a:ln w="38100">
              <a:solidFill>
                <a:srgbClr val="F9864F"/>
              </a:solidFill>
            </a:ln>
          </p:spPr>
          <p:txBody>
            <a:bodyPr wrap="square" rtlCol="0">
              <a:spAutoFit/>
            </a:bodyPr>
            <a:lstStyle/>
            <a:p>
              <a:pPr algn="ctr"/>
              <a:r>
                <a:rPr lang="en-GB" sz="2400" b="1" dirty="0">
                  <a:latin typeface="EC Square Sans Pro" panose="020B0506040000020004" pitchFamily="34" charset="0"/>
                </a:rPr>
                <a:t>National, regional or local partnerships</a:t>
              </a:r>
              <a:endParaRPr lang="pl-PL" sz="2400" b="1" dirty="0">
                <a:latin typeface="EC Square Sans Pro" panose="020B0506040000020004" pitchFamily="34" charset="0"/>
              </a:endParaRPr>
            </a:p>
          </p:txBody>
        </p:sp>
        <p:sp>
          <p:nvSpPr>
            <p:cNvPr id="17" name="TextBox 16"/>
            <p:cNvSpPr txBox="1"/>
            <p:nvPr/>
          </p:nvSpPr>
          <p:spPr>
            <a:xfrm>
              <a:off x="2008443" y="4814524"/>
              <a:ext cx="1601882" cy="937543"/>
            </a:xfrm>
            <a:prstGeom prst="roundRect">
              <a:avLst/>
            </a:prstGeom>
            <a:noFill/>
            <a:ln w="38100">
              <a:solidFill>
                <a:srgbClr val="FFBF11"/>
              </a:solidFill>
            </a:ln>
          </p:spPr>
          <p:txBody>
            <a:bodyPr wrap="square" rtlCol="0" anchor="ctr" anchorCtr="0">
              <a:noAutofit/>
            </a:bodyPr>
            <a:lstStyle/>
            <a:p>
              <a:pPr algn="ctr"/>
              <a:r>
                <a:rPr lang="en-GB" sz="2400" b="1" dirty="0" smtClean="0">
                  <a:latin typeface="EC Square Sans Pro" panose="020B0506040000020004" pitchFamily="34" charset="0"/>
                </a:rPr>
                <a:t>Community of members of the European Alliance for Apprenticeships</a:t>
              </a:r>
              <a:endParaRPr lang="pl-PL" sz="2400" b="1" dirty="0">
                <a:latin typeface="EC Square Sans Pro" panose="020B0506040000020004" pitchFamily="34" charset="0"/>
              </a:endParaRPr>
            </a:p>
          </p:txBody>
        </p:sp>
      </p:grpSp>
      <p:sp>
        <p:nvSpPr>
          <p:cNvPr id="19" name="TextBox 18"/>
          <p:cNvSpPr txBox="1"/>
          <p:nvPr/>
        </p:nvSpPr>
        <p:spPr>
          <a:xfrm>
            <a:off x="239486" y="5837424"/>
            <a:ext cx="5645139" cy="646331"/>
          </a:xfrm>
          <a:prstGeom prst="rect">
            <a:avLst/>
          </a:prstGeom>
          <a:noFill/>
        </p:spPr>
        <p:txBody>
          <a:bodyPr wrap="square" numCol="1" rtlCol="0">
            <a:spAutoFit/>
          </a:bodyPr>
          <a:lstStyle/>
          <a:p>
            <a:pPr marL="285750" indent="-285750" defTabSz="577850">
              <a:buClr>
                <a:schemeClr val="accent4">
                  <a:lumMod val="40000"/>
                  <a:lumOff val="60000"/>
                </a:schemeClr>
              </a:buClr>
              <a:buFont typeface="Wingdings" panose="05000000000000000000" pitchFamily="2" charset="2"/>
              <a:buChar char="§"/>
              <a:defRPr/>
            </a:pPr>
            <a:r>
              <a:rPr lang="en-US" dirty="0" smtClean="0">
                <a:latin typeface="EC Square Sans Pro" panose="020B0506040000020004" pitchFamily="34" charset="0"/>
              </a:rPr>
              <a:t>Stakeholders Commit </a:t>
            </a:r>
            <a:r>
              <a:rPr lang="en-US" dirty="0">
                <a:latin typeface="EC Square Sans Pro" panose="020B0506040000020004" pitchFamily="34" charset="0"/>
              </a:rPr>
              <a:t>to provide quality upskilling </a:t>
            </a:r>
            <a:r>
              <a:rPr lang="en-US" dirty="0" smtClean="0">
                <a:latin typeface="EC Square Sans Pro" panose="020B0506040000020004" pitchFamily="34" charset="0"/>
              </a:rPr>
              <a:t>opportunities. Basis for </a:t>
            </a:r>
            <a:endParaRPr lang="en-US" dirty="0">
              <a:latin typeface="EC Square Sans Pro" panose="020B0506040000020004" pitchFamily="34" charset="0"/>
            </a:endParaRPr>
          </a:p>
        </p:txBody>
      </p:sp>
      <p:sp>
        <p:nvSpPr>
          <p:cNvPr id="21" name="Titre 1"/>
          <p:cNvSpPr>
            <a:spLocks noGrp="1"/>
          </p:cNvSpPr>
          <p:nvPr>
            <p:ph type="title"/>
          </p:nvPr>
        </p:nvSpPr>
        <p:spPr>
          <a:xfrm>
            <a:off x="6546327" y="2038521"/>
            <a:ext cx="4958869" cy="509640"/>
          </a:xfrm>
        </p:spPr>
        <p:txBody>
          <a:bodyPr/>
          <a:lstStyle/>
          <a:p>
            <a:pPr algn="ctr"/>
            <a:r>
              <a:rPr lang="en-IE" sz="3600" b="1" dirty="0" smtClean="0">
                <a:latin typeface="EC Square Sans Pro" panose="020B0506040000020004" pitchFamily="34" charset="0"/>
              </a:rPr>
              <a:t>Building blocks</a:t>
            </a:r>
            <a:endParaRPr lang="en-IE" sz="3600" b="1" dirty="0">
              <a:latin typeface="EC Square Sans Pro" panose="020B0506040000020004" pitchFamily="34" charset="0"/>
            </a:endParaRPr>
          </a:p>
        </p:txBody>
      </p:sp>
    </p:spTree>
    <p:extLst>
      <p:ext uri="{BB962C8B-B14F-4D97-AF65-F5344CB8AC3E}">
        <p14:creationId xmlns:p14="http://schemas.microsoft.com/office/powerpoint/2010/main" val="3538664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p:nvPr/>
        </p:nvSpPr>
        <p:spPr>
          <a:xfrm>
            <a:off x="355578" y="105391"/>
            <a:ext cx="9215142" cy="980795"/>
          </a:xfrm>
          <a:custGeom>
            <a:avLst/>
            <a:gdLst>
              <a:gd name="connsiteX0" fmla="*/ 0 w 8885375"/>
              <a:gd name="connsiteY0" fmla="*/ 0 h 1223655"/>
              <a:gd name="connsiteX1" fmla="*/ 8885375 w 8885375"/>
              <a:gd name="connsiteY1" fmla="*/ 0 h 1223655"/>
              <a:gd name="connsiteX2" fmla="*/ 8885375 w 8885375"/>
              <a:gd name="connsiteY2" fmla="*/ 1223655 h 1223655"/>
              <a:gd name="connsiteX3" fmla="*/ 0 w 8885375"/>
              <a:gd name="connsiteY3" fmla="*/ 1223655 h 1223655"/>
              <a:gd name="connsiteX4" fmla="*/ 0 w 8885375"/>
              <a:gd name="connsiteY4" fmla="*/ 0 h 1223655"/>
              <a:gd name="connsiteX0" fmla="*/ 0 w 8885375"/>
              <a:gd name="connsiteY0" fmla="*/ 0 h 1223655"/>
              <a:gd name="connsiteX1" fmla="*/ 8885375 w 8885375"/>
              <a:gd name="connsiteY1" fmla="*/ 0 h 1223655"/>
              <a:gd name="connsiteX2" fmla="*/ 8098991 w 8885375"/>
              <a:gd name="connsiteY2" fmla="*/ 967623 h 1223655"/>
              <a:gd name="connsiteX3" fmla="*/ 0 w 8885375"/>
              <a:gd name="connsiteY3" fmla="*/ 1223655 h 1223655"/>
              <a:gd name="connsiteX4" fmla="*/ 0 w 8885375"/>
              <a:gd name="connsiteY4" fmla="*/ 0 h 1223655"/>
              <a:gd name="connsiteX0" fmla="*/ 188190 w 8885375"/>
              <a:gd name="connsiteY0" fmla="*/ 160422 h 1223655"/>
              <a:gd name="connsiteX1" fmla="*/ 8885375 w 8885375"/>
              <a:gd name="connsiteY1" fmla="*/ 0 h 1223655"/>
              <a:gd name="connsiteX2" fmla="*/ 8098991 w 8885375"/>
              <a:gd name="connsiteY2" fmla="*/ 967623 h 1223655"/>
              <a:gd name="connsiteX3" fmla="*/ 0 w 8885375"/>
              <a:gd name="connsiteY3" fmla="*/ 1223655 h 1223655"/>
              <a:gd name="connsiteX4" fmla="*/ 188190 w 8885375"/>
              <a:gd name="connsiteY4" fmla="*/ 160422 h 1223655"/>
              <a:gd name="connsiteX0" fmla="*/ 188190 w 8523471"/>
              <a:gd name="connsiteY0" fmla="*/ 0 h 1063233"/>
              <a:gd name="connsiteX1" fmla="*/ 8523471 w 8523471"/>
              <a:gd name="connsiteY1" fmla="*/ 40105 h 1063233"/>
              <a:gd name="connsiteX2" fmla="*/ 8098991 w 8523471"/>
              <a:gd name="connsiteY2" fmla="*/ 807201 h 1063233"/>
              <a:gd name="connsiteX3" fmla="*/ 0 w 8523471"/>
              <a:gd name="connsiteY3" fmla="*/ 1063233 h 1063233"/>
              <a:gd name="connsiteX4" fmla="*/ 188190 w 8523471"/>
              <a:gd name="connsiteY4" fmla="*/ 0 h 1063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3471" h="1063233">
                <a:moveTo>
                  <a:pt x="188190" y="0"/>
                </a:moveTo>
                <a:lnTo>
                  <a:pt x="8523471" y="40105"/>
                </a:lnTo>
                <a:lnTo>
                  <a:pt x="8098991" y="807201"/>
                </a:lnTo>
                <a:lnTo>
                  <a:pt x="0" y="1063233"/>
                </a:lnTo>
                <a:lnTo>
                  <a:pt x="188190" y="0"/>
                </a:lnTo>
                <a:close/>
              </a:path>
            </a:pathLst>
          </a:custGeom>
          <a:solidFill>
            <a:srgbClr val="FDB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en-GB" sz="4000" b="1" i="0" u="none" strike="noStrike" kern="1200" cap="none" spc="0" normalizeH="0" baseline="0" noProof="0" dirty="0">
                <a:ln>
                  <a:noFill/>
                </a:ln>
                <a:solidFill>
                  <a:srgbClr val="FFFFFF"/>
                </a:solidFill>
                <a:effectLst/>
                <a:uLnTx/>
                <a:uFillTx/>
                <a:latin typeface="Arial"/>
                <a:ea typeface="+mn-ea"/>
                <a:cs typeface="+mn-cs"/>
              </a:rPr>
              <a:t> </a:t>
            </a:r>
            <a:r>
              <a:rPr lang="en-GB" sz="4000" b="1" dirty="0">
                <a:solidFill>
                  <a:schemeClr val="bg1"/>
                </a:solidFill>
              </a:rPr>
              <a:t>Already with the Pact</a:t>
            </a:r>
            <a:endParaRPr kumimoji="0" lang="en-GB" sz="4000" b="1" i="0" u="none" strike="noStrike" kern="1200" cap="none" spc="0" normalizeH="0" baseline="0" noProof="0" dirty="0">
              <a:ln>
                <a:noFill/>
              </a:ln>
              <a:solidFill>
                <a:srgbClr val="FFFFFF"/>
              </a:solidFill>
              <a:effectLst/>
              <a:uLnTx/>
              <a:uFillTx/>
              <a:latin typeface="Arial"/>
              <a:ea typeface="+mn-ea"/>
              <a:cs typeface="+mn-cs"/>
            </a:endParaRPr>
          </a:p>
        </p:txBody>
      </p:sp>
      <p:sp>
        <p:nvSpPr>
          <p:cNvPr id="6" name="Content Placeholder 2"/>
          <p:cNvSpPr txBox="1">
            <a:spLocks/>
          </p:cNvSpPr>
          <p:nvPr/>
        </p:nvSpPr>
        <p:spPr>
          <a:xfrm>
            <a:off x="466725" y="1495849"/>
            <a:ext cx="11379315" cy="3906435"/>
          </a:xfrm>
          <a:prstGeom prst="rect">
            <a:avLst/>
          </a:prstGeom>
        </p:spPr>
        <p:txBody>
          <a:bodyPr/>
          <a:lst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smtClean="0"/>
              <a:t>11 </a:t>
            </a:r>
            <a:r>
              <a:rPr lang="en-US" sz="2800" b="1" dirty="0"/>
              <a:t>Large Scale Skills Partnerships </a:t>
            </a:r>
            <a:r>
              <a:rPr lang="en-US" sz="2800" dirty="0"/>
              <a:t>(LSP) now launched in key </a:t>
            </a:r>
            <a:r>
              <a:rPr lang="en-US" sz="2800" dirty="0" smtClean="0"/>
              <a:t>ecosystems. Together</a:t>
            </a:r>
            <a:r>
              <a:rPr lang="en-US" sz="2800" dirty="0"/>
              <a:t>, </a:t>
            </a:r>
            <a:r>
              <a:rPr lang="en-US" sz="2800" dirty="0" smtClean="0"/>
              <a:t>committed </a:t>
            </a:r>
            <a:r>
              <a:rPr lang="en-US" sz="2800" dirty="0"/>
              <a:t>to provide </a:t>
            </a:r>
            <a:r>
              <a:rPr lang="en-US" sz="2800" b="1" dirty="0"/>
              <a:t>up- and reskilling opportunities to close to 6 million people </a:t>
            </a:r>
            <a:r>
              <a:rPr lang="en-US" sz="2800" dirty="0"/>
              <a:t>in the coming years. </a:t>
            </a:r>
            <a:endParaRPr lang="en-US" sz="2800" dirty="0" smtClean="0"/>
          </a:p>
          <a:p>
            <a:r>
              <a:rPr lang="en-GB" sz="2800" b="1" dirty="0"/>
              <a:t>Over 600 signatories </a:t>
            </a:r>
            <a:r>
              <a:rPr lang="en-GB" sz="2800" dirty="0"/>
              <a:t>of the </a:t>
            </a:r>
            <a:r>
              <a:rPr lang="en-GB" sz="2800" dirty="0" smtClean="0"/>
              <a:t>Charter </a:t>
            </a:r>
            <a:r>
              <a:rPr lang="en-US" sz="2800" b="1" dirty="0" smtClean="0"/>
              <a:t>from</a:t>
            </a:r>
            <a:r>
              <a:rPr lang="en-US" sz="2800" dirty="0" smtClean="0"/>
              <a:t> </a:t>
            </a:r>
            <a:r>
              <a:rPr lang="en-US" sz="2800" b="1" dirty="0"/>
              <a:t>all Member States and sectors</a:t>
            </a:r>
            <a:r>
              <a:rPr lang="en-GB" sz="2800" dirty="0" smtClean="0"/>
              <a:t>, </a:t>
            </a:r>
            <a:r>
              <a:rPr lang="en-GB" sz="2800" dirty="0"/>
              <a:t>including close to a third with concrete commitments. </a:t>
            </a:r>
            <a:endParaRPr lang="en-GB" sz="2800" dirty="0" smtClean="0"/>
          </a:p>
          <a:p>
            <a:r>
              <a:rPr lang="en-US" sz="2800" b="1" dirty="0" smtClean="0"/>
              <a:t>Very </a:t>
            </a:r>
            <a:r>
              <a:rPr lang="en-US" sz="2800" b="1" dirty="0"/>
              <a:t>different types of stakeholders</a:t>
            </a:r>
            <a:r>
              <a:rPr lang="en-US" sz="2800" dirty="0"/>
              <a:t>: large multinational companies, SMEs, local training providers, chambers of commerce, social partners, regional authorities, sectoral clusters, national authorities and diverse kinds of networks and associations. </a:t>
            </a:r>
          </a:p>
          <a:p>
            <a:endParaRPr lang="en-US" sz="3200" dirty="0"/>
          </a:p>
        </p:txBody>
      </p:sp>
    </p:spTree>
    <p:extLst>
      <p:ext uri="{BB962C8B-B14F-4D97-AF65-F5344CB8AC3E}">
        <p14:creationId xmlns:p14="http://schemas.microsoft.com/office/powerpoint/2010/main" val="1661779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rot="16200000">
            <a:off x="8664619" y="4140258"/>
            <a:ext cx="119616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FFFFFF"/>
                </a:solidFill>
                <a:effectLst/>
                <a:uLnTx/>
                <a:uFillTx/>
                <a:latin typeface="Arial"/>
                <a:ea typeface="+mn-ea"/>
                <a:cs typeface="+mn-cs"/>
              </a:rPr>
              <a:t>© European Union</a:t>
            </a:r>
          </a:p>
        </p:txBody>
      </p:sp>
      <p:sp>
        <p:nvSpPr>
          <p:cNvPr id="5" name="Rectangle 14"/>
          <p:cNvSpPr/>
          <p:nvPr/>
        </p:nvSpPr>
        <p:spPr>
          <a:xfrm>
            <a:off x="355578" y="105391"/>
            <a:ext cx="9215142" cy="980795"/>
          </a:xfrm>
          <a:custGeom>
            <a:avLst/>
            <a:gdLst>
              <a:gd name="connsiteX0" fmla="*/ 0 w 8885375"/>
              <a:gd name="connsiteY0" fmla="*/ 0 h 1223655"/>
              <a:gd name="connsiteX1" fmla="*/ 8885375 w 8885375"/>
              <a:gd name="connsiteY1" fmla="*/ 0 h 1223655"/>
              <a:gd name="connsiteX2" fmla="*/ 8885375 w 8885375"/>
              <a:gd name="connsiteY2" fmla="*/ 1223655 h 1223655"/>
              <a:gd name="connsiteX3" fmla="*/ 0 w 8885375"/>
              <a:gd name="connsiteY3" fmla="*/ 1223655 h 1223655"/>
              <a:gd name="connsiteX4" fmla="*/ 0 w 8885375"/>
              <a:gd name="connsiteY4" fmla="*/ 0 h 1223655"/>
              <a:gd name="connsiteX0" fmla="*/ 0 w 8885375"/>
              <a:gd name="connsiteY0" fmla="*/ 0 h 1223655"/>
              <a:gd name="connsiteX1" fmla="*/ 8885375 w 8885375"/>
              <a:gd name="connsiteY1" fmla="*/ 0 h 1223655"/>
              <a:gd name="connsiteX2" fmla="*/ 8098991 w 8885375"/>
              <a:gd name="connsiteY2" fmla="*/ 967623 h 1223655"/>
              <a:gd name="connsiteX3" fmla="*/ 0 w 8885375"/>
              <a:gd name="connsiteY3" fmla="*/ 1223655 h 1223655"/>
              <a:gd name="connsiteX4" fmla="*/ 0 w 8885375"/>
              <a:gd name="connsiteY4" fmla="*/ 0 h 1223655"/>
              <a:gd name="connsiteX0" fmla="*/ 188190 w 8885375"/>
              <a:gd name="connsiteY0" fmla="*/ 160422 h 1223655"/>
              <a:gd name="connsiteX1" fmla="*/ 8885375 w 8885375"/>
              <a:gd name="connsiteY1" fmla="*/ 0 h 1223655"/>
              <a:gd name="connsiteX2" fmla="*/ 8098991 w 8885375"/>
              <a:gd name="connsiteY2" fmla="*/ 967623 h 1223655"/>
              <a:gd name="connsiteX3" fmla="*/ 0 w 8885375"/>
              <a:gd name="connsiteY3" fmla="*/ 1223655 h 1223655"/>
              <a:gd name="connsiteX4" fmla="*/ 188190 w 8885375"/>
              <a:gd name="connsiteY4" fmla="*/ 160422 h 1223655"/>
              <a:gd name="connsiteX0" fmla="*/ 188190 w 8523471"/>
              <a:gd name="connsiteY0" fmla="*/ 0 h 1063233"/>
              <a:gd name="connsiteX1" fmla="*/ 8523471 w 8523471"/>
              <a:gd name="connsiteY1" fmla="*/ 40105 h 1063233"/>
              <a:gd name="connsiteX2" fmla="*/ 8098991 w 8523471"/>
              <a:gd name="connsiteY2" fmla="*/ 807201 h 1063233"/>
              <a:gd name="connsiteX3" fmla="*/ 0 w 8523471"/>
              <a:gd name="connsiteY3" fmla="*/ 1063233 h 1063233"/>
              <a:gd name="connsiteX4" fmla="*/ 188190 w 8523471"/>
              <a:gd name="connsiteY4" fmla="*/ 0 h 1063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3471" h="1063233">
                <a:moveTo>
                  <a:pt x="188190" y="0"/>
                </a:moveTo>
                <a:lnTo>
                  <a:pt x="8523471" y="40105"/>
                </a:lnTo>
                <a:lnTo>
                  <a:pt x="8098991" y="807201"/>
                </a:lnTo>
                <a:lnTo>
                  <a:pt x="0" y="1063233"/>
                </a:lnTo>
                <a:lnTo>
                  <a:pt x="188190" y="0"/>
                </a:lnTo>
                <a:close/>
              </a:path>
            </a:pathLst>
          </a:custGeom>
          <a:solidFill>
            <a:srgbClr val="FDB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FFFFFF"/>
                </a:solidFill>
                <a:effectLst/>
                <a:uLnTx/>
                <a:uFillTx/>
                <a:latin typeface="Arial"/>
                <a:ea typeface="+mn-ea"/>
                <a:cs typeface="+mn-cs"/>
              </a:rPr>
              <a:t>   Key </a:t>
            </a:r>
            <a:r>
              <a:rPr kumimoji="0" lang="en-GB" sz="4000" b="1" i="0" u="none" strike="noStrike" kern="1200" cap="none" spc="0" normalizeH="0" baseline="0" noProof="0" dirty="0" smtClean="0">
                <a:ln>
                  <a:noFill/>
                </a:ln>
                <a:solidFill>
                  <a:srgbClr val="FFFFFF"/>
                </a:solidFill>
                <a:effectLst/>
                <a:uLnTx/>
                <a:uFillTx/>
                <a:latin typeface="Arial"/>
                <a:ea typeface="+mn-ea"/>
                <a:cs typeface="+mn-cs"/>
              </a:rPr>
              <a:t>role </a:t>
            </a:r>
            <a:r>
              <a:rPr kumimoji="0" lang="en-GB" sz="4000" b="1" i="0" u="none" strike="noStrike" kern="1200" cap="none" spc="0" normalizeH="0" baseline="0" noProof="0" dirty="0">
                <a:ln>
                  <a:noFill/>
                </a:ln>
                <a:solidFill>
                  <a:srgbClr val="FFFFFF"/>
                </a:solidFill>
                <a:effectLst/>
                <a:uLnTx/>
                <a:uFillTx/>
                <a:latin typeface="Arial"/>
                <a:ea typeface="+mn-ea"/>
                <a:cs typeface="+mn-cs"/>
              </a:rPr>
              <a:t>for </a:t>
            </a:r>
            <a:r>
              <a:rPr lang="en-GB" sz="4000" b="1" dirty="0">
                <a:solidFill>
                  <a:srgbClr val="FFFFFF"/>
                </a:solidFill>
                <a:latin typeface="Arial"/>
              </a:rPr>
              <a:t>r</a:t>
            </a:r>
            <a:r>
              <a:rPr kumimoji="0" lang="en-GB" sz="4000" b="1" i="0" u="none" strike="noStrike" kern="1200" cap="none" spc="0" normalizeH="0" baseline="0" noProof="0" dirty="0" err="1" smtClean="0">
                <a:ln>
                  <a:noFill/>
                </a:ln>
                <a:solidFill>
                  <a:srgbClr val="FFFFFF"/>
                </a:solidFill>
                <a:effectLst/>
                <a:uLnTx/>
                <a:uFillTx/>
                <a:latin typeface="Arial"/>
                <a:ea typeface="+mn-ea"/>
                <a:cs typeface="+mn-cs"/>
              </a:rPr>
              <a:t>egions</a:t>
            </a:r>
            <a:endParaRPr kumimoji="0" lang="en-GB" sz="4000" b="1" i="0" u="none" strike="noStrike" kern="1200" cap="none" spc="0" normalizeH="0" baseline="0" noProof="0" dirty="0">
              <a:ln>
                <a:noFill/>
              </a:ln>
              <a:solidFill>
                <a:srgbClr val="FFFFFF"/>
              </a:solidFill>
              <a:effectLst/>
              <a:uLnTx/>
              <a:uFillTx/>
              <a:latin typeface="Arial"/>
              <a:ea typeface="+mn-ea"/>
              <a:cs typeface="+mn-cs"/>
            </a:endParaRPr>
          </a:p>
        </p:txBody>
      </p:sp>
      <p:grpSp>
        <p:nvGrpSpPr>
          <p:cNvPr id="21" name="Group 20"/>
          <p:cNvGrpSpPr/>
          <p:nvPr/>
        </p:nvGrpSpPr>
        <p:grpSpPr>
          <a:xfrm>
            <a:off x="6288012" y="2126059"/>
            <a:ext cx="5574065" cy="3813504"/>
            <a:chOff x="9144328" y="2959642"/>
            <a:chExt cx="2735658" cy="2550542"/>
          </a:xfrm>
        </p:grpSpPr>
        <p:sp>
          <p:nvSpPr>
            <p:cNvPr id="22" name="TextBox 21"/>
            <p:cNvSpPr txBox="1"/>
            <p:nvPr/>
          </p:nvSpPr>
          <p:spPr>
            <a:xfrm>
              <a:off x="9144328" y="2959642"/>
              <a:ext cx="2418204" cy="341618"/>
            </a:xfrm>
            <a:prstGeom prst="roundRect">
              <a:avLst/>
            </a:prstGeom>
            <a:noFill/>
            <a:ln w="38100">
              <a:solidFill>
                <a:srgbClr val="D95757"/>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D4D4D"/>
                  </a:solidFill>
                  <a:effectLst/>
                  <a:uLnTx/>
                  <a:uFillTx/>
                  <a:latin typeface="EC Square Sans Pro" panose="020B0506040000020004" pitchFamily="34" charset="0"/>
                  <a:ea typeface="+mn-ea"/>
                  <a:cs typeface="+mn-cs"/>
                </a:rPr>
                <a:t>Support services</a:t>
              </a:r>
            </a:p>
          </p:txBody>
        </p:sp>
        <p:sp>
          <p:nvSpPr>
            <p:cNvPr id="23" name="TextBox 22"/>
            <p:cNvSpPr txBox="1"/>
            <p:nvPr/>
          </p:nvSpPr>
          <p:spPr>
            <a:xfrm>
              <a:off x="9540064" y="3497160"/>
              <a:ext cx="2339922" cy="706010"/>
            </a:xfrm>
            <a:prstGeom prst="roundRect">
              <a:avLst/>
            </a:prstGeom>
            <a:noFill/>
            <a:ln w="38100">
              <a:solidFill>
                <a:srgbClr val="78C1B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4D4D4D"/>
                </a:solidFill>
                <a:effectLst/>
                <a:uLnTx/>
                <a:uFillTx/>
                <a:latin typeface="EC Square Sans Pro" panose="020B05060400000200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D4D4D"/>
                  </a:solidFill>
                  <a:effectLst/>
                  <a:uLnTx/>
                  <a:uFillTx/>
                  <a:latin typeface="EC Square Sans Pro" panose="020B0506040000020004" pitchFamily="34" charset="0"/>
                  <a:ea typeface="+mn-ea"/>
                  <a:cs typeface="+mn-cs"/>
                </a:rPr>
                <a:t>National Recovery and Resilience Plans</a:t>
              </a:r>
              <a:endParaRPr kumimoji="0" lang="pl-PL" sz="2400" b="1" i="0" u="none" strike="noStrike" kern="1200" cap="none" spc="0" normalizeH="0" baseline="0" noProof="0" dirty="0">
                <a:ln>
                  <a:noFill/>
                </a:ln>
                <a:solidFill>
                  <a:srgbClr val="4D4D4D"/>
                </a:solidFill>
                <a:effectLst/>
                <a:uLnTx/>
                <a:uFillTx/>
                <a:latin typeface="EC Square Sans Pro" panose="020B0506040000020004" pitchFamily="34" charset="0"/>
                <a:ea typeface="+mn-ea"/>
                <a:cs typeface="+mn-cs"/>
              </a:endParaRPr>
            </a:p>
          </p:txBody>
        </p:sp>
        <p:sp>
          <p:nvSpPr>
            <p:cNvPr id="24" name="TextBox 23"/>
            <p:cNvSpPr txBox="1"/>
            <p:nvPr/>
          </p:nvSpPr>
          <p:spPr>
            <a:xfrm>
              <a:off x="9486037" y="5100242"/>
              <a:ext cx="2393949" cy="409942"/>
            </a:xfrm>
            <a:prstGeom prst="roundRect">
              <a:avLst/>
            </a:prstGeom>
            <a:noFill/>
            <a:ln w="38100">
              <a:solidFill>
                <a:srgbClr val="F9864F"/>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srgbClr val="4D4D4D"/>
                </a:solidFill>
                <a:effectLst/>
                <a:uLnTx/>
                <a:uFillTx/>
                <a:latin typeface="EC Square Sans Pro" panose="020B05060400000200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4D4D4D"/>
                  </a:solidFill>
                  <a:effectLst/>
                  <a:uLnTx/>
                  <a:uFillTx/>
                  <a:latin typeface="EC Square Sans Pro" panose="020B0506040000020004" pitchFamily="34" charset="0"/>
                  <a:ea typeface="+mn-ea"/>
                  <a:cs typeface="+mn-cs"/>
                </a:rPr>
                <a:t>EU funding for up-</a:t>
              </a:r>
              <a:r>
                <a:rPr kumimoji="0" lang="en-US" sz="2400" b="1" i="0" u="none" strike="noStrike" kern="1200" cap="none" spc="0" normalizeH="0" noProof="0" dirty="0" smtClean="0">
                  <a:ln>
                    <a:noFill/>
                  </a:ln>
                  <a:solidFill>
                    <a:srgbClr val="4D4D4D"/>
                  </a:solidFill>
                  <a:effectLst/>
                  <a:uLnTx/>
                  <a:uFillTx/>
                  <a:latin typeface="EC Square Sans Pro" panose="020B0506040000020004" pitchFamily="34" charset="0"/>
                  <a:ea typeface="+mn-ea"/>
                  <a:cs typeface="+mn-cs"/>
                </a:rPr>
                <a:t> and reskilling</a:t>
              </a:r>
              <a:endParaRPr kumimoji="0" lang="en-US" sz="2400" b="1" i="0" u="none" strike="noStrike" kern="1200" cap="none" spc="0" normalizeH="0" baseline="0" noProof="0" dirty="0">
                <a:ln>
                  <a:noFill/>
                </a:ln>
                <a:solidFill>
                  <a:srgbClr val="4D4D4D"/>
                </a:solidFill>
                <a:effectLst/>
                <a:uLnTx/>
                <a:uFillTx/>
                <a:latin typeface="EC Square Sans Pro" panose="020B0506040000020004" pitchFamily="34" charset="0"/>
                <a:ea typeface="+mn-ea"/>
                <a:cs typeface="+mn-cs"/>
              </a:endParaRPr>
            </a:p>
          </p:txBody>
        </p:sp>
        <p:sp>
          <p:nvSpPr>
            <p:cNvPr id="25" name="TextBox 24"/>
            <p:cNvSpPr txBox="1"/>
            <p:nvPr/>
          </p:nvSpPr>
          <p:spPr>
            <a:xfrm>
              <a:off x="9200882" y="4449250"/>
              <a:ext cx="2146736" cy="432716"/>
            </a:xfrm>
            <a:prstGeom prst="roundRect">
              <a:avLst/>
            </a:prstGeom>
            <a:noFill/>
            <a:ln w="38100">
              <a:solidFill>
                <a:srgbClr val="C88477"/>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4D4D4D"/>
                </a:solidFill>
                <a:effectLst/>
                <a:uLnTx/>
                <a:uFillTx/>
                <a:latin typeface="EC Square Sans Pro" panose="020B05060400000200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srgbClr val="4D4D4D"/>
                  </a:solidFill>
                  <a:effectLst/>
                  <a:uLnTx/>
                  <a:uFillTx/>
                  <a:latin typeface="EC Square Sans Pro" panose="020B0506040000020004" pitchFamily="34" charset="0"/>
                  <a:ea typeface="+mn-ea"/>
                  <a:cs typeface="+mn-cs"/>
                </a:rPr>
                <a:t>CoVEs</a:t>
              </a:r>
              <a:r>
                <a:rPr kumimoji="0" lang="en-US" sz="2400" b="1" i="0" u="none" strike="noStrike" kern="1200" cap="none" spc="0" normalizeH="0" baseline="0" noProof="0" dirty="0" smtClean="0">
                  <a:ln>
                    <a:noFill/>
                  </a:ln>
                  <a:solidFill>
                    <a:srgbClr val="4D4D4D"/>
                  </a:solidFill>
                  <a:effectLst/>
                  <a:uLnTx/>
                  <a:uFillTx/>
                  <a:latin typeface="EC Square Sans Pro" panose="020B0506040000020004" pitchFamily="34" charset="0"/>
                  <a:ea typeface="+mn-ea"/>
                  <a:cs typeface="+mn-cs"/>
                </a:rPr>
                <a:t>, Blueprint projects…</a:t>
              </a:r>
              <a:endParaRPr kumimoji="0" lang="en-US" sz="2400" b="1" i="0" u="none" strike="noStrike" kern="1200" cap="none" spc="0" normalizeH="0" baseline="0" noProof="0" dirty="0">
                <a:ln>
                  <a:noFill/>
                </a:ln>
                <a:solidFill>
                  <a:srgbClr val="4D4D4D"/>
                </a:solidFill>
                <a:effectLst/>
                <a:uLnTx/>
                <a:uFillTx/>
                <a:latin typeface="EC Square Sans Pro" panose="020B0506040000020004" pitchFamily="34" charset="0"/>
                <a:ea typeface="+mn-ea"/>
                <a:cs typeface="+mn-cs"/>
              </a:endParaRPr>
            </a:p>
          </p:txBody>
        </p:sp>
      </p:grpSp>
      <p:sp>
        <p:nvSpPr>
          <p:cNvPr id="40" name="Titre 1"/>
          <p:cNvSpPr>
            <a:spLocks noGrp="1"/>
          </p:cNvSpPr>
          <p:nvPr>
            <p:ph type="title"/>
          </p:nvPr>
        </p:nvSpPr>
        <p:spPr>
          <a:xfrm>
            <a:off x="6783265" y="1404885"/>
            <a:ext cx="4958869" cy="509640"/>
          </a:xfrm>
        </p:spPr>
        <p:txBody>
          <a:bodyPr/>
          <a:lstStyle/>
          <a:p>
            <a:pPr algn="ctr"/>
            <a:r>
              <a:rPr lang="en-IE" sz="4800" b="1" dirty="0">
                <a:latin typeface="EC Square Sans Pro" panose="020B0506040000020004" pitchFamily="34" charset="0"/>
              </a:rPr>
              <a:t>Enablers</a:t>
            </a:r>
          </a:p>
        </p:txBody>
      </p:sp>
      <p:grpSp>
        <p:nvGrpSpPr>
          <p:cNvPr id="2" name="Group 1"/>
          <p:cNvGrpSpPr/>
          <p:nvPr/>
        </p:nvGrpSpPr>
        <p:grpSpPr>
          <a:xfrm>
            <a:off x="66674" y="1143000"/>
            <a:ext cx="6336571" cy="5467350"/>
            <a:chOff x="66675" y="1143000"/>
            <a:chExt cx="5894462" cy="5467350"/>
          </a:xfrm>
        </p:grpSpPr>
        <p:grpSp>
          <p:nvGrpSpPr>
            <p:cNvPr id="4" name="Group 3"/>
            <p:cNvGrpSpPr/>
            <p:nvPr/>
          </p:nvGrpSpPr>
          <p:grpSpPr>
            <a:xfrm>
              <a:off x="2028825" y="1143000"/>
              <a:ext cx="1846337" cy="1819275"/>
              <a:chOff x="1781175" y="1400175"/>
              <a:chExt cx="1846337" cy="1819275"/>
            </a:xfrm>
          </p:grpSpPr>
          <p:sp>
            <p:nvSpPr>
              <p:cNvPr id="15" name="object 35"/>
              <p:cNvSpPr/>
              <p:nvPr/>
            </p:nvSpPr>
            <p:spPr>
              <a:xfrm>
                <a:off x="1781175" y="1400175"/>
                <a:ext cx="1846337" cy="1819275"/>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16" name="object 36"/>
              <p:cNvSpPr txBox="1"/>
              <p:nvPr/>
            </p:nvSpPr>
            <p:spPr>
              <a:xfrm>
                <a:off x="2080011" y="1753620"/>
                <a:ext cx="1248664" cy="936795"/>
              </a:xfrm>
              <a:prstGeom prst="rect">
                <a:avLst/>
              </a:prstGeom>
            </p:spPr>
            <p:txBody>
              <a:bodyPr vert="horz" wrap="square" lIns="0" tIns="13335" rIns="0" bIns="0" rtlCol="0">
                <a:spAutoFit/>
              </a:bodyP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2000" b="1" i="0" u="none" strike="noStrike" kern="1200" cap="none" spc="-5" normalizeH="0" baseline="0" noProof="0" dirty="0" smtClean="0">
                    <a:ln>
                      <a:noFill/>
                    </a:ln>
                    <a:solidFill>
                      <a:srgbClr val="FFFFFF"/>
                    </a:solidFill>
                    <a:effectLst/>
                    <a:uLnTx/>
                    <a:uFillTx/>
                    <a:latin typeface="Calibri"/>
                    <a:ea typeface="+mn-ea"/>
                    <a:cs typeface="Calibri"/>
                  </a:rPr>
                  <a:t>Members of large-scale partnerships</a:t>
                </a:r>
                <a:endParaRPr kumimoji="0" lang="en-US" sz="2000" b="0" i="0" u="none" strike="noStrike" kern="1200" cap="none" spc="0" normalizeH="0" baseline="0" noProof="0" dirty="0">
                  <a:ln>
                    <a:noFill/>
                  </a:ln>
                  <a:solidFill>
                    <a:srgbClr val="4D4D4D"/>
                  </a:solidFill>
                  <a:effectLst/>
                  <a:uLnTx/>
                  <a:uFillTx/>
                  <a:latin typeface="Calibri"/>
                  <a:ea typeface="+mn-ea"/>
                  <a:cs typeface="Calibri"/>
                </a:endParaRPr>
              </a:p>
            </p:txBody>
          </p:sp>
        </p:grpSp>
        <p:grpSp>
          <p:nvGrpSpPr>
            <p:cNvPr id="30" name="Group 29"/>
            <p:cNvGrpSpPr/>
            <p:nvPr/>
          </p:nvGrpSpPr>
          <p:grpSpPr>
            <a:xfrm>
              <a:off x="66675" y="2905125"/>
              <a:ext cx="1846337" cy="1819275"/>
              <a:chOff x="1781175" y="1447800"/>
              <a:chExt cx="1846337" cy="1819275"/>
            </a:xfrm>
          </p:grpSpPr>
          <p:sp>
            <p:nvSpPr>
              <p:cNvPr id="31" name="object 35"/>
              <p:cNvSpPr/>
              <p:nvPr/>
            </p:nvSpPr>
            <p:spPr>
              <a:xfrm>
                <a:off x="1781175" y="1447800"/>
                <a:ext cx="1846337" cy="1819275"/>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32" name="object 36"/>
              <p:cNvSpPr txBox="1"/>
              <p:nvPr/>
            </p:nvSpPr>
            <p:spPr>
              <a:xfrm>
                <a:off x="2022184" y="2039305"/>
                <a:ext cx="1265669" cy="629018"/>
              </a:xfrm>
              <a:prstGeom prst="rect">
                <a:avLst/>
              </a:prstGeom>
            </p:spPr>
            <p:txBody>
              <a:bodyPr vert="horz" wrap="square" lIns="0" tIns="13335" rIns="0" bIns="0" rtlCol="0">
                <a:spAutoFit/>
              </a:bodyP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2000" b="1" i="0" u="none" strike="noStrike" kern="1200" cap="none" spc="-5" normalizeH="0" baseline="0" noProof="0" dirty="0">
                    <a:ln>
                      <a:noFill/>
                    </a:ln>
                    <a:solidFill>
                      <a:srgbClr val="FFFFFF"/>
                    </a:solidFill>
                    <a:effectLst/>
                    <a:uLnTx/>
                    <a:uFillTx/>
                    <a:latin typeface="Calibri"/>
                    <a:ea typeface="+mn-ea"/>
                    <a:cs typeface="Calibri"/>
                  </a:rPr>
                  <a:t>Mobilizing </a:t>
                </a:r>
                <a:r>
                  <a:rPr kumimoji="0" lang="en-US" sz="2000" b="1" i="0" u="none" strike="noStrike" kern="1200" cap="none" spc="-5" normalizeH="0" baseline="0" noProof="0" dirty="0" smtClean="0">
                    <a:ln>
                      <a:noFill/>
                    </a:ln>
                    <a:solidFill>
                      <a:srgbClr val="FFFFFF"/>
                    </a:solidFill>
                    <a:effectLst/>
                    <a:uLnTx/>
                    <a:uFillTx/>
                    <a:latin typeface="Calibri"/>
                    <a:ea typeface="+mn-ea"/>
                    <a:cs typeface="Calibri"/>
                  </a:rPr>
                  <a:t>stakeholders</a:t>
                </a:r>
                <a:endParaRPr kumimoji="0" lang="en-US" sz="2000" b="0" i="0" u="none" strike="noStrike" kern="1200" cap="none" spc="0" normalizeH="0" baseline="0" noProof="0" dirty="0">
                  <a:ln>
                    <a:noFill/>
                  </a:ln>
                  <a:solidFill>
                    <a:srgbClr val="4D4D4D"/>
                  </a:solidFill>
                  <a:effectLst/>
                  <a:uLnTx/>
                  <a:uFillTx/>
                  <a:latin typeface="Calibri"/>
                  <a:ea typeface="+mn-ea"/>
                  <a:cs typeface="Calibri"/>
                </a:endParaRPr>
              </a:p>
            </p:txBody>
          </p:sp>
        </p:grpSp>
        <p:grpSp>
          <p:nvGrpSpPr>
            <p:cNvPr id="33" name="Group 32"/>
            <p:cNvGrpSpPr/>
            <p:nvPr/>
          </p:nvGrpSpPr>
          <p:grpSpPr>
            <a:xfrm>
              <a:off x="4114800" y="2886075"/>
              <a:ext cx="1846337" cy="1819275"/>
              <a:chOff x="1781175" y="1447800"/>
              <a:chExt cx="1846337" cy="1819275"/>
            </a:xfrm>
          </p:grpSpPr>
          <p:sp>
            <p:nvSpPr>
              <p:cNvPr id="34" name="object 35"/>
              <p:cNvSpPr/>
              <p:nvPr/>
            </p:nvSpPr>
            <p:spPr>
              <a:xfrm>
                <a:off x="1781175" y="1447800"/>
                <a:ext cx="1846337" cy="1819275"/>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35" name="object 36"/>
              <p:cNvSpPr txBox="1"/>
              <p:nvPr/>
            </p:nvSpPr>
            <p:spPr>
              <a:xfrm>
                <a:off x="1973188" y="2028825"/>
                <a:ext cx="1409076" cy="629018"/>
              </a:xfrm>
              <a:prstGeom prst="rect">
                <a:avLst/>
              </a:prstGeom>
            </p:spPr>
            <p:txBody>
              <a:bodyPr vert="horz" wrap="square" lIns="0" tIns="13335" rIns="0" bIns="0" rtlCol="0">
                <a:spAutoFit/>
              </a:bodyP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2000" b="1" i="0" u="none" strike="noStrike" kern="1200" cap="none" spc="-5" normalizeH="0" baseline="0" noProof="0" dirty="0" smtClean="0">
                    <a:ln>
                      <a:noFill/>
                    </a:ln>
                    <a:solidFill>
                      <a:srgbClr val="FFFFFF"/>
                    </a:solidFill>
                    <a:effectLst/>
                    <a:uLnTx/>
                    <a:uFillTx/>
                    <a:latin typeface="Calibri"/>
                    <a:ea typeface="+mn-ea"/>
                    <a:cs typeface="Calibri"/>
                  </a:rPr>
                  <a:t>Strengthening networks</a:t>
                </a:r>
                <a:endParaRPr kumimoji="0" lang="en-US" sz="2000" b="0" i="0" u="none" strike="noStrike" kern="1200" cap="none" spc="0" normalizeH="0" baseline="0" noProof="0" dirty="0">
                  <a:ln>
                    <a:noFill/>
                  </a:ln>
                  <a:solidFill>
                    <a:srgbClr val="4D4D4D"/>
                  </a:solidFill>
                  <a:effectLst/>
                  <a:uLnTx/>
                  <a:uFillTx/>
                  <a:latin typeface="Calibri"/>
                  <a:ea typeface="+mn-ea"/>
                  <a:cs typeface="Calibri"/>
                </a:endParaRPr>
              </a:p>
            </p:txBody>
          </p:sp>
        </p:grpSp>
        <p:grpSp>
          <p:nvGrpSpPr>
            <p:cNvPr id="36" name="Group 35"/>
            <p:cNvGrpSpPr/>
            <p:nvPr/>
          </p:nvGrpSpPr>
          <p:grpSpPr>
            <a:xfrm>
              <a:off x="2038350" y="4791075"/>
              <a:ext cx="1846337" cy="1819275"/>
              <a:chOff x="1781175" y="1447800"/>
              <a:chExt cx="1846337" cy="1819275"/>
            </a:xfrm>
          </p:grpSpPr>
          <p:sp>
            <p:nvSpPr>
              <p:cNvPr id="37" name="object 35"/>
              <p:cNvSpPr/>
              <p:nvPr/>
            </p:nvSpPr>
            <p:spPr>
              <a:xfrm>
                <a:off x="1781175" y="1447800"/>
                <a:ext cx="1846337" cy="1819275"/>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38" name="object 36"/>
              <p:cNvSpPr txBox="1"/>
              <p:nvPr/>
            </p:nvSpPr>
            <p:spPr>
              <a:xfrm>
                <a:off x="2068831" y="1858721"/>
                <a:ext cx="1248664" cy="936795"/>
              </a:xfrm>
              <a:prstGeom prst="rect">
                <a:avLst/>
              </a:prstGeom>
            </p:spPr>
            <p:txBody>
              <a:bodyPr vert="horz" wrap="square" lIns="0" tIns="13335" rIns="0" bIns="0" rtlCol="0">
                <a:spAutoFit/>
              </a:bodyPr>
              <a:lstStyle/>
              <a:p>
                <a:pPr marL="12700" marR="0" lvl="0" indent="0" algn="ctr" defTabSz="914400" rtl="0" eaLnBrk="1" fontAlgn="auto" latinLnBrk="0" hangingPunct="1">
                  <a:lnSpc>
                    <a:spcPct val="100000"/>
                  </a:lnSpc>
                  <a:spcBef>
                    <a:spcPts val="105"/>
                  </a:spcBef>
                  <a:spcAft>
                    <a:spcPts val="0"/>
                  </a:spcAft>
                  <a:buClrTx/>
                  <a:buSzTx/>
                  <a:buFontTx/>
                  <a:buNone/>
                  <a:tabLst/>
                  <a:defRPr/>
                </a:pPr>
                <a:r>
                  <a:rPr kumimoji="0" lang="en-US" sz="2000" b="1" i="0" u="none" strike="noStrike" kern="1200" cap="none" spc="-5" normalizeH="0" baseline="0" noProof="0" dirty="0" smtClean="0">
                    <a:ln>
                      <a:noFill/>
                    </a:ln>
                    <a:solidFill>
                      <a:srgbClr val="FFFFFF"/>
                    </a:solidFill>
                    <a:effectLst/>
                    <a:uLnTx/>
                    <a:uFillTx/>
                    <a:latin typeface="Calibri"/>
                    <a:ea typeface="+mn-ea"/>
                    <a:cs typeface="Calibri"/>
                  </a:rPr>
                  <a:t>Promoting regional partnerships</a:t>
                </a:r>
                <a:endParaRPr kumimoji="0" lang="en-US" sz="2000" b="0" i="0" u="none" strike="noStrike" kern="1200" cap="none" spc="0" normalizeH="0" baseline="0" noProof="0" dirty="0">
                  <a:ln>
                    <a:noFill/>
                  </a:ln>
                  <a:solidFill>
                    <a:srgbClr val="4D4D4D"/>
                  </a:solidFill>
                  <a:effectLst/>
                  <a:uLnTx/>
                  <a:uFillTx/>
                  <a:latin typeface="Calibri"/>
                  <a:ea typeface="+mn-ea"/>
                  <a:cs typeface="Calibri"/>
                </a:endParaRPr>
              </a:p>
            </p:txBody>
          </p:sp>
        </p:grpSp>
        <p:grpSp>
          <p:nvGrpSpPr>
            <p:cNvPr id="41" name="Group 40"/>
            <p:cNvGrpSpPr/>
            <p:nvPr/>
          </p:nvGrpSpPr>
          <p:grpSpPr>
            <a:xfrm>
              <a:off x="2190749" y="3124200"/>
              <a:ext cx="1666875" cy="1419225"/>
              <a:chOff x="2660904" y="3971544"/>
              <a:chExt cx="1037844" cy="492251"/>
            </a:xfrm>
          </p:grpSpPr>
          <p:sp>
            <p:nvSpPr>
              <p:cNvPr id="42" name="object 25"/>
              <p:cNvSpPr/>
              <p:nvPr/>
            </p:nvSpPr>
            <p:spPr>
              <a:xfrm>
                <a:off x="2660904" y="3971544"/>
                <a:ext cx="1037844" cy="492251"/>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D4D4D"/>
                  </a:solidFill>
                  <a:effectLst/>
                  <a:uLnTx/>
                  <a:uFillTx/>
                  <a:latin typeface="Arial"/>
                  <a:ea typeface="+mn-ea"/>
                  <a:cs typeface="+mn-cs"/>
                </a:endParaRPr>
              </a:p>
            </p:txBody>
          </p:sp>
          <p:sp>
            <p:nvSpPr>
              <p:cNvPr id="43" name="object 26"/>
              <p:cNvSpPr txBox="1"/>
              <p:nvPr/>
            </p:nvSpPr>
            <p:spPr>
              <a:xfrm>
                <a:off x="2745119" y="4101164"/>
                <a:ext cx="826769" cy="217727"/>
              </a:xfrm>
              <a:prstGeom prst="rect">
                <a:avLst/>
              </a:prstGeom>
            </p:spPr>
            <p:txBody>
              <a:bodyPr vert="horz" wrap="square" lIns="0" tIns="12065" rIns="0" bIns="0" rtlCol="0">
                <a:spAutoFit/>
              </a:bodyPr>
              <a:lstStyle/>
              <a:p>
                <a:pPr marL="12700" marR="5080" lvl="0" indent="127635" algn="ctr" defTabSz="914400" rtl="0" eaLnBrk="1" fontAlgn="auto" latinLnBrk="0" hangingPunct="1">
                  <a:lnSpc>
                    <a:spcPct val="100000"/>
                  </a:lnSpc>
                  <a:spcBef>
                    <a:spcPts val="95"/>
                  </a:spcBef>
                  <a:spcAft>
                    <a:spcPts val="0"/>
                  </a:spcAft>
                  <a:buClrTx/>
                  <a:buSzTx/>
                  <a:buFontTx/>
                  <a:buNone/>
                  <a:tabLst/>
                  <a:defRPr/>
                </a:pPr>
                <a:r>
                  <a:rPr kumimoji="0" lang="en-US" sz="2000" b="1" i="0" u="none" strike="noStrike" kern="1200" cap="none" spc="-10" normalizeH="0" baseline="0" noProof="0" dirty="0" smtClean="0">
                    <a:ln>
                      <a:noFill/>
                    </a:ln>
                    <a:solidFill>
                      <a:srgbClr val="FFFFFF"/>
                    </a:solidFill>
                    <a:effectLst/>
                    <a:uLnTx/>
                    <a:uFillTx/>
                    <a:latin typeface="Calibri"/>
                    <a:ea typeface="+mn-ea"/>
                    <a:cs typeface="Calibri"/>
                  </a:rPr>
                  <a:t>Regional  </a:t>
                </a:r>
                <a:r>
                  <a:rPr kumimoji="0" lang="en-US" sz="2000" b="1" i="0" u="none" strike="noStrike" kern="1200" cap="none" spc="-10" normalizeH="0" baseline="0" noProof="0" dirty="0">
                    <a:ln>
                      <a:noFill/>
                    </a:ln>
                    <a:solidFill>
                      <a:srgbClr val="FFFFFF"/>
                    </a:solidFill>
                    <a:effectLst/>
                    <a:uLnTx/>
                    <a:uFillTx/>
                    <a:latin typeface="Calibri"/>
                    <a:ea typeface="+mn-ea"/>
                    <a:cs typeface="Calibri"/>
                  </a:rPr>
                  <a:t>authorities</a:t>
                </a:r>
                <a:endParaRPr kumimoji="0" lang="en-US" sz="2000" b="0" i="0" u="none" strike="noStrike" kern="1200" cap="none" spc="0" normalizeH="0" baseline="0" noProof="0" dirty="0">
                  <a:ln>
                    <a:noFill/>
                  </a:ln>
                  <a:solidFill>
                    <a:srgbClr val="4D4D4D"/>
                  </a:solidFill>
                  <a:effectLst/>
                  <a:uLnTx/>
                  <a:uFillTx/>
                  <a:latin typeface="Calibri"/>
                  <a:ea typeface="+mn-ea"/>
                  <a:cs typeface="Calibri"/>
                </a:endParaRPr>
              </a:p>
            </p:txBody>
          </p:sp>
        </p:grpSp>
        <p:sp>
          <p:nvSpPr>
            <p:cNvPr id="11" name="Left-Right Arrow 10"/>
            <p:cNvSpPr/>
            <p:nvPr/>
          </p:nvSpPr>
          <p:spPr>
            <a:xfrm rot="19317531">
              <a:off x="1467161" y="2636909"/>
              <a:ext cx="630063" cy="24912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4" name="Left-Right Arrow 43"/>
            <p:cNvSpPr/>
            <p:nvPr/>
          </p:nvSpPr>
          <p:spPr>
            <a:xfrm rot="2658619">
              <a:off x="1440154" y="4816437"/>
              <a:ext cx="661042" cy="26489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5" name="Left-Right Arrow 44"/>
            <p:cNvSpPr/>
            <p:nvPr/>
          </p:nvSpPr>
          <p:spPr>
            <a:xfrm rot="19317531">
              <a:off x="3699507" y="4812708"/>
              <a:ext cx="688800" cy="27718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Left-Right Arrow 45"/>
            <p:cNvSpPr/>
            <p:nvPr/>
          </p:nvSpPr>
          <p:spPr>
            <a:xfrm rot="2894881">
              <a:off x="3748486" y="2661029"/>
              <a:ext cx="562626" cy="26191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Right Arrow 11"/>
            <p:cNvSpPr/>
            <p:nvPr/>
          </p:nvSpPr>
          <p:spPr>
            <a:xfrm>
              <a:off x="3867150" y="3695699"/>
              <a:ext cx="219075" cy="3227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17" name="Left Arrow 16"/>
            <p:cNvSpPr/>
            <p:nvPr/>
          </p:nvSpPr>
          <p:spPr>
            <a:xfrm>
              <a:off x="1857375" y="3676650"/>
              <a:ext cx="247650" cy="304800"/>
            </a:xfrm>
            <a:prstGeom prst="leftArrow">
              <a:avLst>
                <a:gd name="adj1" fmla="val 50000"/>
                <a:gd name="adj2" fmla="val 37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8" name="Right Arrow 47"/>
            <p:cNvSpPr/>
            <p:nvPr/>
          </p:nvSpPr>
          <p:spPr>
            <a:xfrm rot="16200000">
              <a:off x="2888170" y="2817303"/>
              <a:ext cx="233935" cy="3227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9" name="Left Arrow 48"/>
            <p:cNvSpPr/>
            <p:nvPr/>
          </p:nvSpPr>
          <p:spPr>
            <a:xfrm rot="16200000">
              <a:off x="2876550" y="4524375"/>
              <a:ext cx="247650" cy="304800"/>
            </a:xfrm>
            <a:prstGeom prst="leftArrow">
              <a:avLst>
                <a:gd name="adj1" fmla="val 50000"/>
                <a:gd name="adj2" fmla="val 37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2910192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p:nvPr/>
        </p:nvSpPr>
        <p:spPr>
          <a:xfrm>
            <a:off x="355578" y="105391"/>
            <a:ext cx="9215142" cy="980795"/>
          </a:xfrm>
          <a:custGeom>
            <a:avLst/>
            <a:gdLst>
              <a:gd name="connsiteX0" fmla="*/ 0 w 8885375"/>
              <a:gd name="connsiteY0" fmla="*/ 0 h 1223655"/>
              <a:gd name="connsiteX1" fmla="*/ 8885375 w 8885375"/>
              <a:gd name="connsiteY1" fmla="*/ 0 h 1223655"/>
              <a:gd name="connsiteX2" fmla="*/ 8885375 w 8885375"/>
              <a:gd name="connsiteY2" fmla="*/ 1223655 h 1223655"/>
              <a:gd name="connsiteX3" fmla="*/ 0 w 8885375"/>
              <a:gd name="connsiteY3" fmla="*/ 1223655 h 1223655"/>
              <a:gd name="connsiteX4" fmla="*/ 0 w 8885375"/>
              <a:gd name="connsiteY4" fmla="*/ 0 h 1223655"/>
              <a:gd name="connsiteX0" fmla="*/ 0 w 8885375"/>
              <a:gd name="connsiteY0" fmla="*/ 0 h 1223655"/>
              <a:gd name="connsiteX1" fmla="*/ 8885375 w 8885375"/>
              <a:gd name="connsiteY1" fmla="*/ 0 h 1223655"/>
              <a:gd name="connsiteX2" fmla="*/ 8098991 w 8885375"/>
              <a:gd name="connsiteY2" fmla="*/ 967623 h 1223655"/>
              <a:gd name="connsiteX3" fmla="*/ 0 w 8885375"/>
              <a:gd name="connsiteY3" fmla="*/ 1223655 h 1223655"/>
              <a:gd name="connsiteX4" fmla="*/ 0 w 8885375"/>
              <a:gd name="connsiteY4" fmla="*/ 0 h 1223655"/>
              <a:gd name="connsiteX0" fmla="*/ 188190 w 8885375"/>
              <a:gd name="connsiteY0" fmla="*/ 160422 h 1223655"/>
              <a:gd name="connsiteX1" fmla="*/ 8885375 w 8885375"/>
              <a:gd name="connsiteY1" fmla="*/ 0 h 1223655"/>
              <a:gd name="connsiteX2" fmla="*/ 8098991 w 8885375"/>
              <a:gd name="connsiteY2" fmla="*/ 967623 h 1223655"/>
              <a:gd name="connsiteX3" fmla="*/ 0 w 8885375"/>
              <a:gd name="connsiteY3" fmla="*/ 1223655 h 1223655"/>
              <a:gd name="connsiteX4" fmla="*/ 188190 w 8885375"/>
              <a:gd name="connsiteY4" fmla="*/ 160422 h 1223655"/>
              <a:gd name="connsiteX0" fmla="*/ 188190 w 8523471"/>
              <a:gd name="connsiteY0" fmla="*/ 0 h 1063233"/>
              <a:gd name="connsiteX1" fmla="*/ 8523471 w 8523471"/>
              <a:gd name="connsiteY1" fmla="*/ 40105 h 1063233"/>
              <a:gd name="connsiteX2" fmla="*/ 8098991 w 8523471"/>
              <a:gd name="connsiteY2" fmla="*/ 807201 h 1063233"/>
              <a:gd name="connsiteX3" fmla="*/ 0 w 8523471"/>
              <a:gd name="connsiteY3" fmla="*/ 1063233 h 1063233"/>
              <a:gd name="connsiteX4" fmla="*/ 188190 w 8523471"/>
              <a:gd name="connsiteY4" fmla="*/ 0 h 1063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3471" h="1063233">
                <a:moveTo>
                  <a:pt x="188190" y="0"/>
                </a:moveTo>
                <a:lnTo>
                  <a:pt x="8523471" y="40105"/>
                </a:lnTo>
                <a:lnTo>
                  <a:pt x="8098991" y="807201"/>
                </a:lnTo>
                <a:lnTo>
                  <a:pt x="0" y="1063233"/>
                </a:lnTo>
                <a:lnTo>
                  <a:pt x="188190" y="0"/>
                </a:lnTo>
                <a:close/>
              </a:path>
            </a:pathLst>
          </a:custGeom>
          <a:solidFill>
            <a:srgbClr val="FDB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0" b="1" dirty="0">
                <a:solidFill>
                  <a:schemeClr val="bg1"/>
                </a:solidFill>
              </a:rPr>
              <a:t>   Regions’ participation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110" y="1424227"/>
            <a:ext cx="11129818" cy="4256137"/>
          </a:xfrm>
          <a:prstGeom prst="rect">
            <a:avLst/>
          </a:prstGeom>
        </p:spPr>
      </p:pic>
      <p:sp>
        <p:nvSpPr>
          <p:cNvPr id="6" name="Titre 1"/>
          <p:cNvSpPr>
            <a:spLocks noGrp="1"/>
          </p:cNvSpPr>
          <p:nvPr>
            <p:ph type="title"/>
          </p:nvPr>
        </p:nvSpPr>
        <p:spPr>
          <a:xfrm>
            <a:off x="1237674" y="980882"/>
            <a:ext cx="10788072" cy="443345"/>
          </a:xfrm>
        </p:spPr>
        <p:txBody>
          <a:bodyPr/>
          <a:lstStyle/>
          <a:p>
            <a:pPr algn="ctr"/>
            <a:r>
              <a:rPr lang="en-IE" sz="2400" dirty="0">
                <a:latin typeface="EC Square Sans Pro" panose="020B0506040000020004" pitchFamily="34" charset="0"/>
              </a:rPr>
              <a:t>Regions </a:t>
            </a:r>
            <a:r>
              <a:rPr lang="en-IE" sz="2400" b="1" dirty="0">
                <a:latin typeface="EC Square Sans Pro" panose="020B0506040000020004" pitchFamily="34" charset="0"/>
              </a:rPr>
              <a:t>members of the Pact</a:t>
            </a:r>
            <a:r>
              <a:rPr lang="en-IE" sz="2400" dirty="0">
                <a:latin typeface="EC Square Sans Pro" panose="020B0506040000020004" pitchFamily="34" charset="0"/>
              </a:rPr>
              <a:t>, directly or as members of larger partnerships</a:t>
            </a:r>
          </a:p>
        </p:txBody>
      </p:sp>
      <p:pic>
        <p:nvPicPr>
          <p:cNvPr id="7" name="Picture 6" descr="C:\Users\rohnfel\AppData\Local\Microsoft\Windows\INetCache\Content.MSO\DA1C3A11.tmp"/>
          <p:cNvPicPr/>
          <p:nvPr/>
        </p:nvPicPr>
        <p:blipFill>
          <a:blip r:embed="rId4">
            <a:extLst>
              <a:ext uri="{28A0092B-C50C-407E-A947-70E740481C1C}">
                <a14:useLocalDpi xmlns:a14="http://schemas.microsoft.com/office/drawing/2010/main" val="0"/>
              </a:ext>
            </a:extLst>
          </a:blip>
          <a:srcRect/>
          <a:stretch>
            <a:fillRect/>
          </a:stretch>
        </p:blipFill>
        <p:spPr bwMode="auto">
          <a:xfrm>
            <a:off x="8541328" y="4162714"/>
            <a:ext cx="3022600" cy="1517650"/>
          </a:xfrm>
          <a:prstGeom prst="rect">
            <a:avLst/>
          </a:prstGeom>
          <a:noFill/>
          <a:ln>
            <a:noFill/>
          </a:ln>
        </p:spPr>
      </p:pic>
    </p:spTree>
    <p:extLst>
      <p:ext uri="{BB962C8B-B14F-4D97-AF65-F5344CB8AC3E}">
        <p14:creationId xmlns:p14="http://schemas.microsoft.com/office/powerpoint/2010/main" val="1781046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4"/>
          <p:cNvSpPr/>
          <p:nvPr/>
        </p:nvSpPr>
        <p:spPr>
          <a:xfrm>
            <a:off x="355578" y="105391"/>
            <a:ext cx="9215142" cy="980795"/>
          </a:xfrm>
          <a:custGeom>
            <a:avLst/>
            <a:gdLst>
              <a:gd name="connsiteX0" fmla="*/ 0 w 8885375"/>
              <a:gd name="connsiteY0" fmla="*/ 0 h 1223655"/>
              <a:gd name="connsiteX1" fmla="*/ 8885375 w 8885375"/>
              <a:gd name="connsiteY1" fmla="*/ 0 h 1223655"/>
              <a:gd name="connsiteX2" fmla="*/ 8885375 w 8885375"/>
              <a:gd name="connsiteY2" fmla="*/ 1223655 h 1223655"/>
              <a:gd name="connsiteX3" fmla="*/ 0 w 8885375"/>
              <a:gd name="connsiteY3" fmla="*/ 1223655 h 1223655"/>
              <a:gd name="connsiteX4" fmla="*/ 0 w 8885375"/>
              <a:gd name="connsiteY4" fmla="*/ 0 h 1223655"/>
              <a:gd name="connsiteX0" fmla="*/ 0 w 8885375"/>
              <a:gd name="connsiteY0" fmla="*/ 0 h 1223655"/>
              <a:gd name="connsiteX1" fmla="*/ 8885375 w 8885375"/>
              <a:gd name="connsiteY1" fmla="*/ 0 h 1223655"/>
              <a:gd name="connsiteX2" fmla="*/ 8098991 w 8885375"/>
              <a:gd name="connsiteY2" fmla="*/ 967623 h 1223655"/>
              <a:gd name="connsiteX3" fmla="*/ 0 w 8885375"/>
              <a:gd name="connsiteY3" fmla="*/ 1223655 h 1223655"/>
              <a:gd name="connsiteX4" fmla="*/ 0 w 8885375"/>
              <a:gd name="connsiteY4" fmla="*/ 0 h 1223655"/>
              <a:gd name="connsiteX0" fmla="*/ 188190 w 8885375"/>
              <a:gd name="connsiteY0" fmla="*/ 160422 h 1223655"/>
              <a:gd name="connsiteX1" fmla="*/ 8885375 w 8885375"/>
              <a:gd name="connsiteY1" fmla="*/ 0 h 1223655"/>
              <a:gd name="connsiteX2" fmla="*/ 8098991 w 8885375"/>
              <a:gd name="connsiteY2" fmla="*/ 967623 h 1223655"/>
              <a:gd name="connsiteX3" fmla="*/ 0 w 8885375"/>
              <a:gd name="connsiteY3" fmla="*/ 1223655 h 1223655"/>
              <a:gd name="connsiteX4" fmla="*/ 188190 w 8885375"/>
              <a:gd name="connsiteY4" fmla="*/ 160422 h 1223655"/>
              <a:gd name="connsiteX0" fmla="*/ 188190 w 8523471"/>
              <a:gd name="connsiteY0" fmla="*/ 0 h 1063233"/>
              <a:gd name="connsiteX1" fmla="*/ 8523471 w 8523471"/>
              <a:gd name="connsiteY1" fmla="*/ 40105 h 1063233"/>
              <a:gd name="connsiteX2" fmla="*/ 8098991 w 8523471"/>
              <a:gd name="connsiteY2" fmla="*/ 807201 h 1063233"/>
              <a:gd name="connsiteX3" fmla="*/ 0 w 8523471"/>
              <a:gd name="connsiteY3" fmla="*/ 1063233 h 1063233"/>
              <a:gd name="connsiteX4" fmla="*/ 188190 w 8523471"/>
              <a:gd name="connsiteY4" fmla="*/ 0 h 1063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3471" h="1063233">
                <a:moveTo>
                  <a:pt x="188190" y="0"/>
                </a:moveTo>
                <a:lnTo>
                  <a:pt x="8523471" y="40105"/>
                </a:lnTo>
                <a:lnTo>
                  <a:pt x="8098991" y="807201"/>
                </a:lnTo>
                <a:lnTo>
                  <a:pt x="0" y="1063233"/>
                </a:lnTo>
                <a:lnTo>
                  <a:pt x="188190" y="0"/>
                </a:lnTo>
                <a:close/>
              </a:path>
            </a:pathLst>
          </a:custGeom>
          <a:solidFill>
            <a:srgbClr val="FDB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0" b="1" dirty="0">
                <a:solidFill>
                  <a:schemeClr val="bg1"/>
                </a:solidFill>
              </a:rPr>
              <a:t>   Regions’ participation</a:t>
            </a:r>
          </a:p>
        </p:txBody>
      </p:sp>
      <p:sp>
        <p:nvSpPr>
          <p:cNvPr id="6" name="Titre 1"/>
          <p:cNvSpPr>
            <a:spLocks noGrp="1"/>
          </p:cNvSpPr>
          <p:nvPr>
            <p:ph type="title"/>
          </p:nvPr>
        </p:nvSpPr>
        <p:spPr>
          <a:xfrm>
            <a:off x="1237674" y="980882"/>
            <a:ext cx="10788072" cy="443345"/>
          </a:xfrm>
        </p:spPr>
        <p:txBody>
          <a:bodyPr/>
          <a:lstStyle/>
          <a:p>
            <a:pPr algn="ctr"/>
            <a:r>
              <a:rPr lang="en-IE" sz="2400" dirty="0">
                <a:latin typeface="EC Square Sans Pro" panose="020B0506040000020004" pitchFamily="34" charset="0"/>
              </a:rPr>
              <a:t>Regions </a:t>
            </a:r>
            <a:r>
              <a:rPr lang="en-IE" sz="2400" b="1" dirty="0">
                <a:latin typeface="EC Square Sans Pro" panose="020B0506040000020004" pitchFamily="34" charset="0"/>
              </a:rPr>
              <a:t>members of the Pact</a:t>
            </a:r>
            <a:r>
              <a:rPr lang="en-IE" sz="2400" dirty="0">
                <a:latin typeface="EC Square Sans Pro" panose="020B0506040000020004" pitchFamily="34" charset="0"/>
              </a:rPr>
              <a:t>, directly or as members of larger partnerships</a:t>
            </a:r>
          </a:p>
        </p:txBody>
      </p:sp>
      <p:pic>
        <p:nvPicPr>
          <p:cNvPr id="3" name="Picture 2"/>
          <p:cNvPicPr>
            <a:picLocks noChangeAspect="1"/>
          </p:cNvPicPr>
          <p:nvPr/>
        </p:nvPicPr>
        <p:blipFill>
          <a:blip r:embed="rId3"/>
          <a:stretch>
            <a:fillRect/>
          </a:stretch>
        </p:blipFill>
        <p:spPr>
          <a:xfrm>
            <a:off x="0" y="1487584"/>
            <a:ext cx="5881417" cy="2765917"/>
          </a:xfrm>
          <a:prstGeom prst="rect">
            <a:avLst/>
          </a:prstGeom>
        </p:spPr>
      </p:pic>
      <p:pic>
        <p:nvPicPr>
          <p:cNvPr id="10" name="Picture 9"/>
          <p:cNvPicPr>
            <a:picLocks noChangeAspect="1"/>
          </p:cNvPicPr>
          <p:nvPr/>
        </p:nvPicPr>
        <p:blipFill>
          <a:blip r:embed="rId4"/>
          <a:stretch>
            <a:fillRect/>
          </a:stretch>
        </p:blipFill>
        <p:spPr>
          <a:xfrm>
            <a:off x="5881417" y="1424227"/>
            <a:ext cx="4514157" cy="2775307"/>
          </a:xfrm>
          <a:prstGeom prst="rect">
            <a:avLst/>
          </a:prstGeom>
        </p:spPr>
      </p:pic>
      <p:pic>
        <p:nvPicPr>
          <p:cNvPr id="11" name="Picture 10"/>
          <p:cNvPicPr>
            <a:picLocks noChangeAspect="1"/>
          </p:cNvPicPr>
          <p:nvPr/>
        </p:nvPicPr>
        <p:blipFill>
          <a:blip r:embed="rId5"/>
          <a:stretch>
            <a:fillRect/>
          </a:stretch>
        </p:blipFill>
        <p:spPr>
          <a:xfrm>
            <a:off x="6691099" y="4199534"/>
            <a:ext cx="4976575" cy="1215614"/>
          </a:xfrm>
          <a:prstGeom prst="rect">
            <a:avLst/>
          </a:prstGeom>
        </p:spPr>
      </p:pic>
      <p:pic>
        <p:nvPicPr>
          <p:cNvPr id="12" name="Picture 11"/>
          <p:cNvPicPr>
            <a:picLocks noChangeAspect="1"/>
          </p:cNvPicPr>
          <p:nvPr/>
        </p:nvPicPr>
        <p:blipFill>
          <a:blip r:embed="rId6"/>
          <a:stretch>
            <a:fillRect/>
          </a:stretch>
        </p:blipFill>
        <p:spPr>
          <a:xfrm>
            <a:off x="955497" y="4199535"/>
            <a:ext cx="5640512" cy="2549446"/>
          </a:xfrm>
          <a:prstGeom prst="rect">
            <a:avLst/>
          </a:prstGeom>
        </p:spPr>
      </p:pic>
      <p:pic>
        <p:nvPicPr>
          <p:cNvPr id="13" name="Picture 12"/>
          <p:cNvPicPr>
            <a:picLocks noChangeAspect="1"/>
          </p:cNvPicPr>
          <p:nvPr/>
        </p:nvPicPr>
        <p:blipFill>
          <a:blip r:embed="rId7"/>
          <a:stretch>
            <a:fillRect/>
          </a:stretch>
        </p:blipFill>
        <p:spPr>
          <a:xfrm>
            <a:off x="6631710" y="5712431"/>
            <a:ext cx="3268274" cy="870146"/>
          </a:xfrm>
          <a:prstGeom prst="rect">
            <a:avLst/>
          </a:prstGeom>
        </p:spPr>
      </p:pic>
    </p:spTree>
    <p:extLst>
      <p:ext uri="{BB962C8B-B14F-4D97-AF65-F5344CB8AC3E}">
        <p14:creationId xmlns:p14="http://schemas.microsoft.com/office/powerpoint/2010/main" val="292502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39382" y="1086186"/>
            <a:ext cx="10905699" cy="4564542"/>
          </a:xfrm>
        </p:spPr>
        <p:txBody>
          <a:bodyPr/>
          <a:lstStyle/>
          <a:p>
            <a:pPr>
              <a:buClr>
                <a:schemeClr val="bg2">
                  <a:lumMod val="10000"/>
                </a:schemeClr>
              </a:buClr>
            </a:pPr>
            <a:r>
              <a:rPr lang="en-US" dirty="0"/>
              <a:t>There is a </a:t>
            </a:r>
            <a:r>
              <a:rPr lang="en-US" b="1" dirty="0">
                <a:solidFill>
                  <a:schemeClr val="tx2"/>
                </a:solidFill>
                <a:latin typeface="+mj-lt"/>
              </a:rPr>
              <a:t>strong need </a:t>
            </a:r>
            <a:r>
              <a:rPr lang="en-US" dirty="0"/>
              <a:t>to increase </a:t>
            </a:r>
            <a:r>
              <a:rPr lang="en-US" dirty="0" smtClean="0"/>
              <a:t>public </a:t>
            </a:r>
            <a:r>
              <a:rPr lang="en-US" dirty="0"/>
              <a:t>and private skills </a:t>
            </a:r>
            <a:r>
              <a:rPr lang="en-US" dirty="0" smtClean="0"/>
              <a:t>investment,  </a:t>
            </a:r>
            <a:r>
              <a:rPr lang="en-US" dirty="0" err="1" smtClean="0"/>
              <a:t>maximise</a:t>
            </a:r>
            <a:r>
              <a:rPr lang="en-US" dirty="0" smtClean="0"/>
              <a:t> its </a:t>
            </a:r>
            <a:r>
              <a:rPr lang="en-US" dirty="0"/>
              <a:t>impact </a:t>
            </a:r>
            <a:r>
              <a:rPr lang="en-US" dirty="0" smtClean="0"/>
              <a:t>and </a:t>
            </a:r>
            <a:r>
              <a:rPr lang="en-US" dirty="0"/>
              <a:t>to do it rapidly</a:t>
            </a:r>
            <a:r>
              <a:rPr lang="en-US" dirty="0" smtClean="0"/>
              <a:t>.</a:t>
            </a:r>
            <a:endParaRPr lang="en-GB" dirty="0" smtClean="0"/>
          </a:p>
          <a:p>
            <a:pPr>
              <a:buClr>
                <a:schemeClr val="bg2">
                  <a:lumMod val="10000"/>
                </a:schemeClr>
              </a:buClr>
            </a:pPr>
            <a:r>
              <a:rPr lang="en-GB" dirty="0"/>
              <a:t>Investment in skills needs a </a:t>
            </a:r>
            <a:r>
              <a:rPr lang="en-GB" b="1" dirty="0">
                <a:solidFill>
                  <a:schemeClr val="tx2"/>
                </a:solidFill>
                <a:latin typeface="+mj-lt"/>
              </a:rPr>
              <a:t>joint </a:t>
            </a:r>
            <a:r>
              <a:rPr lang="en-GB" b="1" dirty="0" smtClean="0">
                <a:solidFill>
                  <a:schemeClr val="tx2"/>
                </a:solidFill>
                <a:latin typeface="+mj-lt"/>
              </a:rPr>
              <a:t>effort. Key </a:t>
            </a:r>
            <a:r>
              <a:rPr lang="en-GB" b="1" dirty="0">
                <a:solidFill>
                  <a:schemeClr val="tx2"/>
                </a:solidFill>
                <a:latin typeface="+mj-lt"/>
              </a:rPr>
              <a:t>players </a:t>
            </a:r>
            <a:r>
              <a:rPr lang="en-GB" dirty="0"/>
              <a:t>have to contribute to making up- and reskilling a </a:t>
            </a:r>
            <a:r>
              <a:rPr lang="en-GB" dirty="0" smtClean="0"/>
              <a:t>reality. </a:t>
            </a:r>
            <a:r>
              <a:rPr lang="en-US" dirty="0" smtClean="0"/>
              <a:t>The </a:t>
            </a:r>
            <a:r>
              <a:rPr lang="en-US" dirty="0"/>
              <a:t>Pact for Skills aims to </a:t>
            </a:r>
            <a:r>
              <a:rPr lang="en-US" dirty="0" err="1"/>
              <a:t>mobilise</a:t>
            </a:r>
            <a:r>
              <a:rPr lang="en-US" dirty="0"/>
              <a:t> private and public stakeholders to take </a:t>
            </a:r>
            <a:r>
              <a:rPr lang="en-US" b="1" dirty="0">
                <a:solidFill>
                  <a:schemeClr val="tx2"/>
                </a:solidFill>
                <a:latin typeface="+mj-lt"/>
              </a:rPr>
              <a:t>concrete action</a:t>
            </a:r>
            <a:r>
              <a:rPr lang="en-GB" dirty="0"/>
              <a:t>. </a:t>
            </a:r>
            <a:endParaRPr lang="en-GB" dirty="0" smtClean="0"/>
          </a:p>
          <a:p>
            <a:pPr>
              <a:buClr>
                <a:schemeClr val="bg2">
                  <a:lumMod val="10000"/>
                </a:schemeClr>
              </a:buClr>
            </a:pPr>
            <a:r>
              <a:rPr lang="en-GB" b="1" dirty="0" smtClean="0">
                <a:solidFill>
                  <a:schemeClr val="tx2"/>
                </a:solidFill>
                <a:latin typeface="+mj-lt"/>
              </a:rPr>
              <a:t>Regional authorities can play an active role. </a:t>
            </a:r>
            <a:r>
              <a:rPr lang="en-US" b="1" dirty="0" smtClean="0">
                <a:solidFill>
                  <a:schemeClr val="tx2"/>
                </a:solidFill>
                <a:latin typeface="+mj-lt"/>
              </a:rPr>
              <a:t>They are in </a:t>
            </a:r>
            <a:r>
              <a:rPr lang="en-US" b="1" dirty="0">
                <a:solidFill>
                  <a:schemeClr val="tx2"/>
                </a:solidFill>
                <a:latin typeface="+mj-lt"/>
              </a:rPr>
              <a:t>a unique position </a:t>
            </a:r>
            <a:r>
              <a:rPr lang="en-US" dirty="0"/>
              <a:t>to get involved with the Pact and also engage relevant actors, e.g. </a:t>
            </a:r>
            <a:r>
              <a:rPr lang="en-US" dirty="0" smtClean="0"/>
              <a:t>economic </a:t>
            </a:r>
            <a:r>
              <a:rPr lang="en-US" dirty="0"/>
              <a:t>development agencies, chambers of commerce, </a:t>
            </a:r>
            <a:r>
              <a:rPr lang="en-US" dirty="0" smtClean="0"/>
              <a:t>Public </a:t>
            </a:r>
            <a:r>
              <a:rPr lang="en-US" dirty="0"/>
              <a:t>Employment Services, </a:t>
            </a:r>
            <a:r>
              <a:rPr lang="en-US" dirty="0" smtClean="0"/>
              <a:t>managing </a:t>
            </a:r>
            <a:r>
              <a:rPr lang="en-US" dirty="0"/>
              <a:t>authorities of the ESF+, social partners, sectoral clusters,…. </a:t>
            </a:r>
          </a:p>
          <a:p>
            <a:pPr>
              <a:buClr>
                <a:schemeClr val="bg2">
                  <a:lumMod val="10000"/>
                </a:schemeClr>
              </a:buClr>
            </a:pPr>
            <a:r>
              <a:rPr lang="en-US" b="1" dirty="0" smtClean="0">
                <a:solidFill>
                  <a:schemeClr val="tx2"/>
                </a:solidFill>
                <a:latin typeface="+mj-lt"/>
              </a:rPr>
              <a:t>Skills </a:t>
            </a:r>
            <a:r>
              <a:rPr lang="en-US" b="1" dirty="0">
                <a:solidFill>
                  <a:schemeClr val="tx2"/>
                </a:solidFill>
                <a:latin typeface="+mj-lt"/>
              </a:rPr>
              <a:t>partnerships </a:t>
            </a:r>
            <a:r>
              <a:rPr lang="en-US" dirty="0" smtClean="0"/>
              <a:t>are the best way to </a:t>
            </a:r>
            <a:r>
              <a:rPr lang="en-US" dirty="0"/>
              <a:t>pool expertise and resources and make concerted efforts for up- and reskilling actions. </a:t>
            </a:r>
            <a:r>
              <a:rPr lang="en-US" dirty="0" smtClean="0"/>
              <a:t>They can </a:t>
            </a:r>
            <a:r>
              <a:rPr lang="en-US" dirty="0"/>
              <a:t>achieve economies of </a:t>
            </a:r>
            <a:r>
              <a:rPr lang="en-US" dirty="0" smtClean="0"/>
              <a:t>scale and </a:t>
            </a:r>
            <a:r>
              <a:rPr lang="en-US" dirty="0"/>
              <a:t>deliver impactful results. </a:t>
            </a:r>
            <a:endParaRPr lang="en-GB" dirty="0">
              <a:solidFill>
                <a:srgbClr val="FF0000"/>
              </a:solidFill>
            </a:endParaRPr>
          </a:p>
        </p:txBody>
      </p:sp>
      <p:sp>
        <p:nvSpPr>
          <p:cNvPr id="4" name="Rectangle 14"/>
          <p:cNvSpPr/>
          <p:nvPr/>
        </p:nvSpPr>
        <p:spPr>
          <a:xfrm>
            <a:off x="355578" y="105391"/>
            <a:ext cx="9215142" cy="980795"/>
          </a:xfrm>
          <a:custGeom>
            <a:avLst/>
            <a:gdLst>
              <a:gd name="connsiteX0" fmla="*/ 0 w 8885375"/>
              <a:gd name="connsiteY0" fmla="*/ 0 h 1223655"/>
              <a:gd name="connsiteX1" fmla="*/ 8885375 w 8885375"/>
              <a:gd name="connsiteY1" fmla="*/ 0 h 1223655"/>
              <a:gd name="connsiteX2" fmla="*/ 8885375 w 8885375"/>
              <a:gd name="connsiteY2" fmla="*/ 1223655 h 1223655"/>
              <a:gd name="connsiteX3" fmla="*/ 0 w 8885375"/>
              <a:gd name="connsiteY3" fmla="*/ 1223655 h 1223655"/>
              <a:gd name="connsiteX4" fmla="*/ 0 w 8885375"/>
              <a:gd name="connsiteY4" fmla="*/ 0 h 1223655"/>
              <a:gd name="connsiteX0" fmla="*/ 0 w 8885375"/>
              <a:gd name="connsiteY0" fmla="*/ 0 h 1223655"/>
              <a:gd name="connsiteX1" fmla="*/ 8885375 w 8885375"/>
              <a:gd name="connsiteY1" fmla="*/ 0 h 1223655"/>
              <a:gd name="connsiteX2" fmla="*/ 8098991 w 8885375"/>
              <a:gd name="connsiteY2" fmla="*/ 967623 h 1223655"/>
              <a:gd name="connsiteX3" fmla="*/ 0 w 8885375"/>
              <a:gd name="connsiteY3" fmla="*/ 1223655 h 1223655"/>
              <a:gd name="connsiteX4" fmla="*/ 0 w 8885375"/>
              <a:gd name="connsiteY4" fmla="*/ 0 h 1223655"/>
              <a:gd name="connsiteX0" fmla="*/ 188190 w 8885375"/>
              <a:gd name="connsiteY0" fmla="*/ 160422 h 1223655"/>
              <a:gd name="connsiteX1" fmla="*/ 8885375 w 8885375"/>
              <a:gd name="connsiteY1" fmla="*/ 0 h 1223655"/>
              <a:gd name="connsiteX2" fmla="*/ 8098991 w 8885375"/>
              <a:gd name="connsiteY2" fmla="*/ 967623 h 1223655"/>
              <a:gd name="connsiteX3" fmla="*/ 0 w 8885375"/>
              <a:gd name="connsiteY3" fmla="*/ 1223655 h 1223655"/>
              <a:gd name="connsiteX4" fmla="*/ 188190 w 8885375"/>
              <a:gd name="connsiteY4" fmla="*/ 160422 h 1223655"/>
              <a:gd name="connsiteX0" fmla="*/ 188190 w 8523471"/>
              <a:gd name="connsiteY0" fmla="*/ 0 h 1063233"/>
              <a:gd name="connsiteX1" fmla="*/ 8523471 w 8523471"/>
              <a:gd name="connsiteY1" fmla="*/ 40105 h 1063233"/>
              <a:gd name="connsiteX2" fmla="*/ 8098991 w 8523471"/>
              <a:gd name="connsiteY2" fmla="*/ 807201 h 1063233"/>
              <a:gd name="connsiteX3" fmla="*/ 0 w 8523471"/>
              <a:gd name="connsiteY3" fmla="*/ 1063233 h 1063233"/>
              <a:gd name="connsiteX4" fmla="*/ 188190 w 8523471"/>
              <a:gd name="connsiteY4" fmla="*/ 0 h 1063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23471" h="1063233">
                <a:moveTo>
                  <a:pt x="188190" y="0"/>
                </a:moveTo>
                <a:lnTo>
                  <a:pt x="8523471" y="40105"/>
                </a:lnTo>
                <a:lnTo>
                  <a:pt x="8098991" y="807201"/>
                </a:lnTo>
                <a:lnTo>
                  <a:pt x="0" y="1063233"/>
                </a:lnTo>
                <a:lnTo>
                  <a:pt x="188190" y="0"/>
                </a:lnTo>
                <a:close/>
              </a:path>
            </a:pathLst>
          </a:custGeom>
          <a:solidFill>
            <a:srgbClr val="FDB8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FFFFFF"/>
                </a:solidFill>
                <a:effectLst/>
                <a:uLnTx/>
                <a:uFillTx/>
                <a:latin typeface="Arial"/>
                <a:ea typeface="+mn-ea"/>
                <a:cs typeface="+mn-cs"/>
              </a:rPr>
              <a:t>   Final remarks</a:t>
            </a:r>
          </a:p>
        </p:txBody>
      </p:sp>
    </p:spTree>
    <p:extLst>
      <p:ext uri="{BB962C8B-B14F-4D97-AF65-F5344CB8AC3E}">
        <p14:creationId xmlns:p14="http://schemas.microsoft.com/office/powerpoint/2010/main" val="1552741073"/>
      </p:ext>
    </p:extLst>
  </p:cSld>
  <p:clrMapOvr>
    <a:masterClrMapping/>
  </p:clrMapOvr>
</p:sld>
</file>

<file path=ppt/theme/theme1.xml><?xml version="1.0" encoding="utf-8"?>
<a:theme xmlns:a="http://schemas.openxmlformats.org/drawingml/2006/main" name="Office Theme">
  <a:themeElements>
    <a:clrScheme name="Green Deal colour theme">
      <a:dk1>
        <a:srgbClr val="4D4D4D"/>
      </a:dk1>
      <a:lt1>
        <a:srgbClr val="FFFFFF"/>
      </a:lt1>
      <a:dk2>
        <a:srgbClr val="034EA2"/>
      </a:dk2>
      <a:lt2>
        <a:srgbClr val="9ACA3C"/>
      </a:lt2>
      <a:accent1>
        <a:srgbClr val="2C85A4"/>
      </a:accent1>
      <a:accent2>
        <a:srgbClr val="C3E5ED"/>
      </a:accent2>
      <a:accent3>
        <a:srgbClr val="495F41"/>
      </a:accent3>
      <a:accent4>
        <a:srgbClr val="3C3C58"/>
      </a:accent4>
      <a:accent5>
        <a:srgbClr val="FFA52F"/>
      </a:accent5>
      <a:accent6>
        <a:srgbClr val="C4E0C0"/>
      </a:accent6>
      <a:hlink>
        <a:srgbClr val="EBE1D1"/>
      </a:hlink>
      <a:folHlink>
        <a:srgbClr val="FD6579"/>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225EDF460BCA47AF161CD2594BB585" ma:contentTypeVersion="0" ma:contentTypeDescription="Create a new document." ma:contentTypeScope="" ma:versionID="a4103c7a42ae94e977d032c74c40738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52C3103-0F4F-4EE4-B18D-ADA7C861BFD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7D1A389-8086-4209-93B5-DB7FCA2AA47B}">
  <ds:schemaRefs>
    <ds:schemaRef ds:uri="http://schemas.microsoft.com/sharepoint/v3/contenttype/forms"/>
  </ds:schemaRefs>
</ds:datastoreItem>
</file>

<file path=customXml/itemProps3.xml><?xml version="1.0" encoding="utf-8"?>
<ds:datastoreItem xmlns:ds="http://schemas.openxmlformats.org/officeDocument/2006/customXml" ds:itemID="{C9193401-8AC8-4C39-B84B-5C42452BC6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5469</TotalTime>
  <Words>1984</Words>
  <Application>Microsoft Office PowerPoint</Application>
  <PresentationFormat>Widescreen</PresentationFormat>
  <Paragraphs>141</Paragraphs>
  <Slides>10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EC Square Sans Pro</vt:lpstr>
      <vt:lpstr>Symbol</vt:lpstr>
      <vt:lpstr>Times New Roman</vt:lpstr>
      <vt:lpstr>Verdana</vt:lpstr>
      <vt:lpstr>Wingdings</vt:lpstr>
      <vt:lpstr>Office Theme</vt:lpstr>
      <vt:lpstr>PowerPoint Presentation</vt:lpstr>
      <vt:lpstr>Why?</vt:lpstr>
      <vt:lpstr>PowerPoint Presentation</vt:lpstr>
      <vt:lpstr>Building blocks</vt:lpstr>
      <vt:lpstr>PowerPoint Presentation</vt:lpstr>
      <vt:lpstr>Enablers</vt:lpstr>
      <vt:lpstr>Regions members of the Pact, directly or as members of larger partnerships</vt:lpstr>
      <vt:lpstr>Regions members of the Pact, directly or as members of larger partnerships</vt:lpstr>
      <vt:lpstr>PowerPoint Presentation</vt:lpstr>
      <vt:lpstr>https://ec.europa.eu/social/PactforSkills</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Yvonne (COMM)</dc:creator>
  <cp:lastModifiedBy>Miguel FERNANDEZ DIEZ</cp:lastModifiedBy>
  <cp:revision>402</cp:revision>
  <cp:lastPrinted>2021-09-23T10:00:21Z</cp:lastPrinted>
  <dcterms:created xsi:type="dcterms:W3CDTF">2019-08-09T12:06:42Z</dcterms:created>
  <dcterms:modified xsi:type="dcterms:W3CDTF">2022-05-13T08:01:56Z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0x01010099225EDF460BCA47AF161CD2594BB585</vt:lpwstr>
  </property>
</Properties>
</file>