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5" r:id="rId2"/>
    <p:sldId id="399" r:id="rId3"/>
    <p:sldId id="386" r:id="rId4"/>
    <p:sldId id="404" r:id="rId5"/>
    <p:sldId id="306" r:id="rId6"/>
    <p:sldId id="409" r:id="rId7"/>
    <p:sldId id="394" r:id="rId8"/>
    <p:sldId id="407" r:id="rId9"/>
    <p:sldId id="402" r:id="rId10"/>
    <p:sldId id="363" r:id="rId1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NA Valentina (REGIO)" initials="PV(" lastIdx="0" clrIdx="0">
    <p:extLst>
      <p:ext uri="{19B8F6BF-5375-455C-9EA6-DF929625EA0E}">
        <p15:presenceInfo xmlns:p15="http://schemas.microsoft.com/office/powerpoint/2012/main" userId="S-1-5-21-1606980848-2025429265-839522115-1075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24B9C"/>
    <a:srgbClr val="FFFFFF"/>
    <a:srgbClr val="0356B1"/>
    <a:srgbClr val="024EA2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5446" autoAdjust="0"/>
  </p:normalViewPr>
  <p:slideViewPr>
    <p:cSldViewPr snapToGrid="0">
      <p:cViewPr varScale="1">
        <p:scale>
          <a:sx n="82" d="100"/>
          <a:sy n="82" d="100"/>
        </p:scale>
        <p:origin x="64" y="1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C08E4-33F4-49F6-9C29-D3D8F0405948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751909-C448-4E3C-A7C5-6F45709E7A7E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20AA63"/>
          </a:solidFill>
        </a:ln>
      </dgm:spPr>
      <dgm:t>
        <a:bodyPr/>
        <a:lstStyle/>
        <a:p>
          <a:r>
            <a:rPr lang="fr-BE" sz="1800" b="1" dirty="0" smtClean="0">
              <a:solidFill>
                <a:schemeClr val="tx1">
                  <a:lumMod val="75000"/>
                </a:schemeClr>
              </a:solidFill>
              <a:latin typeface="EC Square Sans Pro" panose="020B0506040000020004" pitchFamily="34" charset="0"/>
            </a:rPr>
            <a:t>Learn</a:t>
          </a:r>
          <a:endParaRPr lang="en-GB" sz="1800" b="1" dirty="0">
            <a:solidFill>
              <a:schemeClr val="tx1">
                <a:lumMod val="75000"/>
              </a:schemeClr>
            </a:solidFill>
            <a:latin typeface="EC Square Sans Pro" panose="020B0506040000020004" pitchFamily="34" charset="0"/>
          </a:endParaRPr>
        </a:p>
      </dgm:t>
    </dgm:pt>
    <dgm:pt modelId="{1248544D-61A1-4A13-90EA-3CABC32FBC63}" type="parTrans" cxnId="{13B38597-5854-4BA1-8A7A-CF71F066D836}">
      <dgm:prSet/>
      <dgm:spPr/>
      <dgm:t>
        <a:bodyPr/>
        <a:lstStyle/>
        <a:p>
          <a:endParaRPr lang="en-GB"/>
        </a:p>
      </dgm:t>
    </dgm:pt>
    <dgm:pt modelId="{D4047156-36D6-416E-AC1C-9746094D5F97}" type="sibTrans" cxnId="{13B38597-5854-4BA1-8A7A-CF71F066D836}">
      <dgm:prSet/>
      <dgm:spPr/>
      <dgm:t>
        <a:bodyPr/>
        <a:lstStyle/>
        <a:p>
          <a:endParaRPr lang="en-GB"/>
        </a:p>
      </dgm:t>
    </dgm:pt>
    <dgm:pt modelId="{0484CE24-0244-4AFE-A5EF-ABA558E9D336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20AA63"/>
          </a:solidFill>
        </a:ln>
      </dgm:spPr>
      <dgm:t>
        <a:bodyPr/>
        <a:lstStyle/>
        <a:p>
          <a:r>
            <a:rPr lang="fr-BE" sz="1800" b="1" dirty="0" smtClean="0">
              <a:solidFill>
                <a:schemeClr val="tx1">
                  <a:lumMod val="75000"/>
                </a:schemeClr>
              </a:solidFill>
              <a:latin typeface="EC Square Sans Pro" panose="020B0506040000020004" pitchFamily="34" charset="0"/>
            </a:rPr>
            <a:t>Connect</a:t>
          </a:r>
          <a:endParaRPr lang="en-GB" sz="1800" b="1" dirty="0">
            <a:solidFill>
              <a:schemeClr val="tx1">
                <a:lumMod val="75000"/>
              </a:schemeClr>
            </a:solidFill>
            <a:latin typeface="EC Square Sans Pro" panose="020B0506040000020004" pitchFamily="34" charset="0"/>
          </a:endParaRPr>
        </a:p>
      </dgm:t>
    </dgm:pt>
    <dgm:pt modelId="{3AEBA103-4C52-414C-BA2D-E63FD7615107}" type="parTrans" cxnId="{45E4EE33-C39B-471C-B527-E3C70D082D6F}">
      <dgm:prSet/>
      <dgm:spPr/>
      <dgm:t>
        <a:bodyPr/>
        <a:lstStyle/>
        <a:p>
          <a:endParaRPr lang="en-GB"/>
        </a:p>
      </dgm:t>
    </dgm:pt>
    <dgm:pt modelId="{9302E977-4175-488C-AC16-720C6578533A}" type="sibTrans" cxnId="{45E4EE33-C39B-471C-B527-E3C70D082D6F}">
      <dgm:prSet/>
      <dgm:spPr/>
      <dgm:t>
        <a:bodyPr/>
        <a:lstStyle/>
        <a:p>
          <a:endParaRPr lang="en-GB"/>
        </a:p>
      </dgm:t>
    </dgm:pt>
    <dgm:pt modelId="{3D29C3EC-5ACC-4DB7-BF1B-33E3E6504D48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rgbClr val="20AA63"/>
          </a:solidFill>
        </a:ln>
      </dgm:spPr>
      <dgm:t>
        <a:bodyPr/>
        <a:lstStyle/>
        <a:p>
          <a:r>
            <a:rPr lang="fr-BE" sz="1800" b="1" dirty="0" smtClean="0">
              <a:solidFill>
                <a:schemeClr val="tx1">
                  <a:lumMod val="75000"/>
                </a:schemeClr>
              </a:solidFill>
              <a:latin typeface="EC Square Sans Pro" panose="020B0506040000020004" pitchFamily="34" charset="0"/>
            </a:rPr>
            <a:t>Demonstrate</a:t>
          </a:r>
          <a:endParaRPr lang="en-GB" sz="1800" b="1" dirty="0">
            <a:solidFill>
              <a:schemeClr val="tx1">
                <a:lumMod val="75000"/>
              </a:schemeClr>
            </a:solidFill>
            <a:latin typeface="EC Square Sans Pro" panose="020B0506040000020004" pitchFamily="34" charset="0"/>
          </a:endParaRPr>
        </a:p>
      </dgm:t>
    </dgm:pt>
    <dgm:pt modelId="{73E6FF7F-F517-4EFD-9E4B-6639E544F751}" type="parTrans" cxnId="{D66BD363-3453-4CC8-893C-3858C380381F}">
      <dgm:prSet/>
      <dgm:spPr/>
      <dgm:t>
        <a:bodyPr/>
        <a:lstStyle/>
        <a:p>
          <a:endParaRPr lang="en-GB"/>
        </a:p>
      </dgm:t>
    </dgm:pt>
    <dgm:pt modelId="{5716CE43-CC69-4274-8B4F-E7325382D609}" type="sibTrans" cxnId="{D66BD363-3453-4CC8-893C-3858C380381F}">
      <dgm:prSet/>
      <dgm:spPr/>
      <dgm:t>
        <a:bodyPr/>
        <a:lstStyle/>
        <a:p>
          <a:endParaRPr lang="en-GB"/>
        </a:p>
      </dgm:t>
    </dgm:pt>
    <dgm:pt modelId="{32E30BAD-2C17-4D1E-83D1-34E5803C1124}">
      <dgm:prSet phldrT="[Text]" custT="1"/>
      <dgm:spPr>
        <a:solidFill>
          <a:schemeClr val="accent5">
            <a:lumMod val="75000"/>
          </a:schemeClr>
        </a:solidFill>
        <a:ln>
          <a:solidFill>
            <a:srgbClr val="20AA63"/>
          </a:solidFill>
        </a:ln>
      </dgm:spPr>
      <dgm:t>
        <a:bodyPr/>
        <a:lstStyle/>
        <a:p>
          <a:r>
            <a:rPr lang="fr-BE" sz="1800" b="1" dirty="0" smtClean="0">
              <a:solidFill>
                <a:schemeClr val="bg1"/>
              </a:solidFill>
              <a:latin typeface="EC Square Sans Pro" panose="020B0506040000020004" pitchFamily="34" charset="0"/>
            </a:rPr>
            <a:t>Commercialise</a:t>
          </a:r>
          <a:endParaRPr lang="en-GB" sz="1800" b="1" dirty="0">
            <a:solidFill>
              <a:schemeClr val="bg1"/>
            </a:solidFill>
            <a:latin typeface="EC Square Sans Pro" panose="020B0506040000020004" pitchFamily="34" charset="0"/>
          </a:endParaRPr>
        </a:p>
      </dgm:t>
    </dgm:pt>
    <dgm:pt modelId="{6E0C2679-57D1-4C67-BD7D-8EC01EC70B64}" type="parTrans" cxnId="{F8FCF815-FF30-4DCE-9EB1-35610F0AE923}">
      <dgm:prSet/>
      <dgm:spPr/>
      <dgm:t>
        <a:bodyPr/>
        <a:lstStyle/>
        <a:p>
          <a:endParaRPr lang="en-GB"/>
        </a:p>
      </dgm:t>
    </dgm:pt>
    <dgm:pt modelId="{E49F3F14-E61F-4214-A29F-6603C38F14C4}" type="sibTrans" cxnId="{F8FCF815-FF30-4DCE-9EB1-35610F0AE923}">
      <dgm:prSet/>
      <dgm:spPr/>
      <dgm:t>
        <a:bodyPr/>
        <a:lstStyle/>
        <a:p>
          <a:endParaRPr lang="en-GB"/>
        </a:p>
      </dgm:t>
    </dgm:pt>
    <dgm:pt modelId="{A22AD8A7-5DE4-4B81-814C-C42C6F915132}">
      <dgm:prSet phldrT="[Text]" custT="1"/>
      <dgm:spPr>
        <a:solidFill>
          <a:schemeClr val="accent5">
            <a:lumMod val="75000"/>
          </a:schemeClr>
        </a:solidFill>
        <a:ln>
          <a:solidFill>
            <a:srgbClr val="20AA63"/>
          </a:solidFill>
        </a:ln>
      </dgm:spPr>
      <dgm:t>
        <a:bodyPr/>
        <a:lstStyle/>
        <a:p>
          <a:r>
            <a:rPr lang="fr-BE" sz="1800" b="1" dirty="0" err="1" smtClean="0">
              <a:solidFill>
                <a:schemeClr val="bg1"/>
              </a:solidFill>
              <a:latin typeface="EC Square Sans Pro" panose="020B0506040000020004" pitchFamily="34" charset="0"/>
            </a:rPr>
            <a:t>Scale</a:t>
          </a:r>
          <a:r>
            <a:rPr lang="fr-BE" sz="1800" b="1" dirty="0" smtClean="0">
              <a:solidFill>
                <a:schemeClr val="bg1"/>
              </a:solidFill>
              <a:latin typeface="EC Square Sans Pro" panose="020B0506040000020004" pitchFamily="34" charset="0"/>
            </a:rPr>
            <a:t>-up</a:t>
          </a:r>
          <a:endParaRPr lang="en-GB" sz="1800" b="1" dirty="0">
            <a:solidFill>
              <a:schemeClr val="bg1"/>
            </a:solidFill>
            <a:latin typeface="EC Square Sans Pro" panose="020B0506040000020004" pitchFamily="34" charset="0"/>
          </a:endParaRPr>
        </a:p>
      </dgm:t>
    </dgm:pt>
    <dgm:pt modelId="{06465AE2-8C68-40B4-80C2-AA94A6365808}" type="parTrans" cxnId="{87D847FA-B656-46D7-A8DB-C906FE2FAAD4}">
      <dgm:prSet/>
      <dgm:spPr/>
      <dgm:t>
        <a:bodyPr/>
        <a:lstStyle/>
        <a:p>
          <a:endParaRPr lang="en-GB"/>
        </a:p>
      </dgm:t>
    </dgm:pt>
    <dgm:pt modelId="{49EEFFAB-5DA2-47F8-8451-5DDBFFE44C0D}" type="sibTrans" cxnId="{87D847FA-B656-46D7-A8DB-C906FE2FAAD4}">
      <dgm:prSet/>
      <dgm:spPr/>
      <dgm:t>
        <a:bodyPr/>
        <a:lstStyle/>
        <a:p>
          <a:endParaRPr lang="en-GB"/>
        </a:p>
      </dgm:t>
    </dgm:pt>
    <dgm:pt modelId="{14E3CBEE-B961-4606-9696-F45D2303C562}" type="pres">
      <dgm:prSet presAssocID="{FABC08E4-33F4-49F6-9C29-D3D8F04059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08820-D175-44F9-9025-6F6028C1E4DB}" type="pres">
      <dgm:prSet presAssocID="{FABC08E4-33F4-49F6-9C29-D3D8F0405948}" presName="arrow" presStyleLbl="bgShp" presStyleIdx="0" presStyleCnt="1"/>
      <dgm:spPr/>
    </dgm:pt>
    <dgm:pt modelId="{18AD80C5-EC73-42DB-BC12-9F5E16A9E698}" type="pres">
      <dgm:prSet presAssocID="{FABC08E4-33F4-49F6-9C29-D3D8F0405948}" presName="linearProcess" presStyleCnt="0"/>
      <dgm:spPr/>
    </dgm:pt>
    <dgm:pt modelId="{761E98CE-CFE0-41ED-ADAA-6A3B1A76C2B2}" type="pres">
      <dgm:prSet presAssocID="{9C751909-C448-4E3C-A7C5-6F45709E7A7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B29B4E-C6E1-4A79-94CE-4272E2BD38D6}" type="pres">
      <dgm:prSet presAssocID="{D4047156-36D6-416E-AC1C-9746094D5F97}" presName="sibTrans" presStyleCnt="0"/>
      <dgm:spPr/>
    </dgm:pt>
    <dgm:pt modelId="{52EBDAD0-413D-4D0B-A350-59A504383638}" type="pres">
      <dgm:prSet presAssocID="{0484CE24-0244-4AFE-A5EF-ABA558E9D33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34617D-FAAE-4723-9C7D-52C3D87CED38}" type="pres">
      <dgm:prSet presAssocID="{9302E977-4175-488C-AC16-720C6578533A}" presName="sibTrans" presStyleCnt="0"/>
      <dgm:spPr/>
    </dgm:pt>
    <dgm:pt modelId="{0C8C1F16-1F1D-4515-92FC-84A0FF2DCBD0}" type="pres">
      <dgm:prSet presAssocID="{3D29C3EC-5ACC-4DB7-BF1B-33E3E6504D4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A5B254-CED2-4662-9297-FE5777167809}" type="pres">
      <dgm:prSet presAssocID="{5716CE43-CC69-4274-8B4F-E7325382D609}" presName="sibTrans" presStyleCnt="0"/>
      <dgm:spPr/>
    </dgm:pt>
    <dgm:pt modelId="{9A16DD6A-294C-4DDD-BE10-8055E14C51A1}" type="pres">
      <dgm:prSet presAssocID="{32E30BAD-2C17-4D1E-83D1-34E5803C112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938F0-1C73-47C5-88B4-0143D3AEB9BE}" type="pres">
      <dgm:prSet presAssocID="{E49F3F14-E61F-4214-A29F-6603C38F14C4}" presName="sibTrans" presStyleCnt="0"/>
      <dgm:spPr/>
    </dgm:pt>
    <dgm:pt modelId="{5BDFACE0-4CB2-4696-BC9E-CDFC9CA6059D}" type="pres">
      <dgm:prSet presAssocID="{A22AD8A7-5DE4-4B81-814C-C42C6F915132}" presName="textNode" presStyleLbl="node1" presStyleIdx="4" presStyleCnt="5" custLinFactX="9299" custLinFactNeighborX="100000" custLinFactNeighborY="-12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B7EC1C-B477-44C1-B1FE-33B3431AA735}" type="presOf" srcId="{32E30BAD-2C17-4D1E-83D1-34E5803C1124}" destId="{9A16DD6A-294C-4DDD-BE10-8055E14C51A1}" srcOrd="0" destOrd="0" presId="urn:microsoft.com/office/officeart/2005/8/layout/hProcess9"/>
    <dgm:cxn modelId="{85AA52A4-87A1-4D08-A8BB-95007E01D46B}" type="presOf" srcId="{FABC08E4-33F4-49F6-9C29-D3D8F0405948}" destId="{14E3CBEE-B961-4606-9696-F45D2303C562}" srcOrd="0" destOrd="0" presId="urn:microsoft.com/office/officeart/2005/8/layout/hProcess9"/>
    <dgm:cxn modelId="{F8FCF815-FF30-4DCE-9EB1-35610F0AE923}" srcId="{FABC08E4-33F4-49F6-9C29-D3D8F0405948}" destId="{32E30BAD-2C17-4D1E-83D1-34E5803C1124}" srcOrd="3" destOrd="0" parTransId="{6E0C2679-57D1-4C67-BD7D-8EC01EC70B64}" sibTransId="{E49F3F14-E61F-4214-A29F-6603C38F14C4}"/>
    <dgm:cxn modelId="{A93BF7A7-BD6F-4685-A135-B731E2E34389}" type="presOf" srcId="{3D29C3EC-5ACC-4DB7-BF1B-33E3E6504D48}" destId="{0C8C1F16-1F1D-4515-92FC-84A0FF2DCBD0}" srcOrd="0" destOrd="0" presId="urn:microsoft.com/office/officeart/2005/8/layout/hProcess9"/>
    <dgm:cxn modelId="{13B38597-5854-4BA1-8A7A-CF71F066D836}" srcId="{FABC08E4-33F4-49F6-9C29-D3D8F0405948}" destId="{9C751909-C448-4E3C-A7C5-6F45709E7A7E}" srcOrd="0" destOrd="0" parTransId="{1248544D-61A1-4A13-90EA-3CABC32FBC63}" sibTransId="{D4047156-36D6-416E-AC1C-9746094D5F97}"/>
    <dgm:cxn modelId="{87D847FA-B656-46D7-A8DB-C906FE2FAAD4}" srcId="{FABC08E4-33F4-49F6-9C29-D3D8F0405948}" destId="{A22AD8A7-5DE4-4B81-814C-C42C6F915132}" srcOrd="4" destOrd="0" parTransId="{06465AE2-8C68-40B4-80C2-AA94A6365808}" sibTransId="{49EEFFAB-5DA2-47F8-8451-5DDBFFE44C0D}"/>
    <dgm:cxn modelId="{45E4EE33-C39B-471C-B527-E3C70D082D6F}" srcId="{FABC08E4-33F4-49F6-9C29-D3D8F0405948}" destId="{0484CE24-0244-4AFE-A5EF-ABA558E9D336}" srcOrd="1" destOrd="0" parTransId="{3AEBA103-4C52-414C-BA2D-E63FD7615107}" sibTransId="{9302E977-4175-488C-AC16-720C6578533A}"/>
    <dgm:cxn modelId="{5E40BBFA-100D-42EE-94DA-61C2B9AFF33A}" type="presOf" srcId="{0484CE24-0244-4AFE-A5EF-ABA558E9D336}" destId="{52EBDAD0-413D-4D0B-A350-59A504383638}" srcOrd="0" destOrd="0" presId="urn:microsoft.com/office/officeart/2005/8/layout/hProcess9"/>
    <dgm:cxn modelId="{D66BD363-3453-4CC8-893C-3858C380381F}" srcId="{FABC08E4-33F4-49F6-9C29-D3D8F0405948}" destId="{3D29C3EC-5ACC-4DB7-BF1B-33E3E6504D48}" srcOrd="2" destOrd="0" parTransId="{73E6FF7F-F517-4EFD-9E4B-6639E544F751}" sibTransId="{5716CE43-CC69-4274-8B4F-E7325382D609}"/>
    <dgm:cxn modelId="{8022B4A1-0BAF-41FF-957D-70ADBC9E91C8}" type="presOf" srcId="{A22AD8A7-5DE4-4B81-814C-C42C6F915132}" destId="{5BDFACE0-4CB2-4696-BC9E-CDFC9CA6059D}" srcOrd="0" destOrd="0" presId="urn:microsoft.com/office/officeart/2005/8/layout/hProcess9"/>
    <dgm:cxn modelId="{50854063-15DA-4AE4-A3DE-5665FE42580A}" type="presOf" srcId="{9C751909-C448-4E3C-A7C5-6F45709E7A7E}" destId="{761E98CE-CFE0-41ED-ADAA-6A3B1A76C2B2}" srcOrd="0" destOrd="0" presId="urn:microsoft.com/office/officeart/2005/8/layout/hProcess9"/>
    <dgm:cxn modelId="{C4A3038F-F286-4A4B-8BD2-8B73218F88D7}" type="presParOf" srcId="{14E3CBEE-B961-4606-9696-F45D2303C562}" destId="{08E08820-D175-44F9-9025-6F6028C1E4DB}" srcOrd="0" destOrd="0" presId="urn:microsoft.com/office/officeart/2005/8/layout/hProcess9"/>
    <dgm:cxn modelId="{6A8DF451-9D9F-4151-AF30-7A8012AB2E3D}" type="presParOf" srcId="{14E3CBEE-B961-4606-9696-F45D2303C562}" destId="{18AD80C5-EC73-42DB-BC12-9F5E16A9E698}" srcOrd="1" destOrd="0" presId="urn:microsoft.com/office/officeart/2005/8/layout/hProcess9"/>
    <dgm:cxn modelId="{1108D9E1-940F-4F86-97C6-4746FBA8C6B3}" type="presParOf" srcId="{18AD80C5-EC73-42DB-BC12-9F5E16A9E698}" destId="{761E98CE-CFE0-41ED-ADAA-6A3B1A76C2B2}" srcOrd="0" destOrd="0" presId="urn:microsoft.com/office/officeart/2005/8/layout/hProcess9"/>
    <dgm:cxn modelId="{C2A6F3ED-9C96-41C7-B69F-AE696BE8368D}" type="presParOf" srcId="{18AD80C5-EC73-42DB-BC12-9F5E16A9E698}" destId="{30B29B4E-C6E1-4A79-94CE-4272E2BD38D6}" srcOrd="1" destOrd="0" presId="urn:microsoft.com/office/officeart/2005/8/layout/hProcess9"/>
    <dgm:cxn modelId="{7ADD0074-66F6-427B-8C64-D21CFD11F65F}" type="presParOf" srcId="{18AD80C5-EC73-42DB-BC12-9F5E16A9E698}" destId="{52EBDAD0-413D-4D0B-A350-59A504383638}" srcOrd="2" destOrd="0" presId="urn:microsoft.com/office/officeart/2005/8/layout/hProcess9"/>
    <dgm:cxn modelId="{23282CCE-E84F-4168-BD80-5A9EA295E51D}" type="presParOf" srcId="{18AD80C5-EC73-42DB-BC12-9F5E16A9E698}" destId="{3B34617D-FAAE-4723-9C7D-52C3D87CED38}" srcOrd="3" destOrd="0" presId="urn:microsoft.com/office/officeart/2005/8/layout/hProcess9"/>
    <dgm:cxn modelId="{77894699-48B5-4329-83FB-BD1ED6336450}" type="presParOf" srcId="{18AD80C5-EC73-42DB-BC12-9F5E16A9E698}" destId="{0C8C1F16-1F1D-4515-92FC-84A0FF2DCBD0}" srcOrd="4" destOrd="0" presId="urn:microsoft.com/office/officeart/2005/8/layout/hProcess9"/>
    <dgm:cxn modelId="{6FA20FE1-9408-4FEC-B3C4-B7B387C9FE96}" type="presParOf" srcId="{18AD80C5-EC73-42DB-BC12-9F5E16A9E698}" destId="{DDA5B254-CED2-4662-9297-FE5777167809}" srcOrd="5" destOrd="0" presId="urn:microsoft.com/office/officeart/2005/8/layout/hProcess9"/>
    <dgm:cxn modelId="{506F295D-151E-4651-9AAD-1B3730FC8AA8}" type="presParOf" srcId="{18AD80C5-EC73-42DB-BC12-9F5E16A9E698}" destId="{9A16DD6A-294C-4DDD-BE10-8055E14C51A1}" srcOrd="6" destOrd="0" presId="urn:microsoft.com/office/officeart/2005/8/layout/hProcess9"/>
    <dgm:cxn modelId="{2A0FC783-BABD-4081-9762-3578EF5BC9C0}" type="presParOf" srcId="{18AD80C5-EC73-42DB-BC12-9F5E16A9E698}" destId="{76F938F0-1C73-47C5-88B4-0143D3AEB9BE}" srcOrd="7" destOrd="0" presId="urn:microsoft.com/office/officeart/2005/8/layout/hProcess9"/>
    <dgm:cxn modelId="{BD1DA9E1-77E7-4651-B524-A53DE2B1833F}" type="presParOf" srcId="{18AD80C5-EC73-42DB-BC12-9F5E16A9E698}" destId="{5BDFACE0-4CB2-4696-BC9E-CDFC9CA6059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B18F0-317C-4BF6-89E4-371C0A6D8261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D2762E-8675-46A1-AE88-C73EBB5D04E2}">
      <dgm:prSet phldrT="[Text]"/>
      <dgm:spPr>
        <a:xfrm>
          <a:off x="807929" y="3626853"/>
          <a:ext cx="962170" cy="10925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b="1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January 2021</a:t>
          </a:r>
        </a:p>
        <a:p>
          <a:r>
            <a:rPr lang="en-IE" b="1" dirty="0" smtClean="0">
              <a:solidFill>
                <a:srgbClr val="0F5494"/>
              </a:solidFill>
            </a:rPr>
            <a:t>Results of the public consultation </a:t>
          </a:r>
          <a:endParaRPr lang="en-GB" b="1" noProof="0" dirty="0" smtClean="0">
            <a:solidFill>
              <a:srgbClr val="2D2D8A">
                <a:lumMod val="75000"/>
              </a:srgbClr>
            </a:solidFill>
            <a:latin typeface="Verdana"/>
            <a:ea typeface="+mn-ea"/>
            <a:cs typeface="+mn-cs"/>
          </a:endParaRPr>
        </a:p>
      </dgm:t>
    </dgm:pt>
    <dgm:pt modelId="{B48E5AEE-5FF6-4604-A26B-A504CD9C3149}" type="parTrans" cxnId="{FD808F71-EC8C-400D-8759-61BF9C40B6D1}">
      <dgm:prSet/>
      <dgm:spPr/>
      <dgm:t>
        <a:bodyPr/>
        <a:lstStyle/>
        <a:p>
          <a:endParaRPr lang="en-GB"/>
        </a:p>
      </dgm:t>
    </dgm:pt>
    <dgm:pt modelId="{884D5BE2-E60E-4CA1-9F68-877A1A0CC0FD}" type="sibTrans" cxnId="{FD808F71-EC8C-400D-8759-61BF9C40B6D1}">
      <dgm:prSet/>
      <dgm:spPr/>
      <dgm:t>
        <a:bodyPr/>
        <a:lstStyle/>
        <a:p>
          <a:endParaRPr lang="en-GB"/>
        </a:p>
      </dgm:t>
    </dgm:pt>
    <dgm:pt modelId="{E8FCA690-CC4F-4C4D-A025-C42ADEE47981}">
      <dgm:prSet phldrT="[Text]"/>
      <dgm:spPr>
        <a:xfrm>
          <a:off x="2989340" y="2139528"/>
          <a:ext cx="1417549" cy="257986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GB" b="1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2</a:t>
          </a:r>
          <a:r>
            <a:rPr lang="en-GB" b="1" baseline="30000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nd</a:t>
          </a:r>
          <a:r>
            <a:rPr lang="en-GB" b="1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 quarter 2021</a:t>
          </a:r>
        </a:p>
        <a:p>
          <a:pPr algn="ctr"/>
          <a:r>
            <a:rPr lang="en-IE" b="1" dirty="0" smtClean="0">
              <a:solidFill>
                <a:srgbClr val="0F5494"/>
              </a:solidFill>
            </a:rPr>
            <a:t>Finalisation of I3 Work Programme</a:t>
          </a:r>
          <a:endParaRPr lang="en-GB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2863C797-DFCF-488F-BF39-995E69C00CA1}" type="parTrans" cxnId="{5C485470-59F5-4A86-A140-FEE61CF2CE2F}">
      <dgm:prSet/>
      <dgm:spPr/>
      <dgm:t>
        <a:bodyPr/>
        <a:lstStyle/>
        <a:p>
          <a:endParaRPr lang="en-GB"/>
        </a:p>
      </dgm:t>
    </dgm:pt>
    <dgm:pt modelId="{32CC5D4B-E4DC-4FE2-BB1B-E14A654D9B9C}" type="sibTrans" cxnId="{5C485470-59F5-4A86-A140-FEE61CF2CE2F}">
      <dgm:prSet/>
      <dgm:spPr/>
      <dgm:t>
        <a:bodyPr/>
        <a:lstStyle/>
        <a:p>
          <a:endParaRPr lang="en-GB"/>
        </a:p>
      </dgm:t>
    </dgm:pt>
    <dgm:pt modelId="{95082F36-55D7-4666-A47C-5CEAD52E9005}">
      <dgm:prSet phldrT="[Text]"/>
      <dgm:spPr>
        <a:xfrm>
          <a:off x="4406889" y="1643753"/>
          <a:ext cx="1468963" cy="30756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hu-HU" b="1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Q4 </a:t>
          </a:r>
          <a:r>
            <a:rPr lang="fr-BE" b="1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2021</a:t>
          </a:r>
        </a:p>
        <a:p>
          <a:pPr algn="ctr"/>
          <a:r>
            <a:rPr lang="en-IE" b="1" dirty="0" smtClean="0">
              <a:solidFill>
                <a:srgbClr val="0F5494"/>
              </a:solidFill>
            </a:rPr>
            <a:t>Launch of the first call for proposals (strand 1 and 2a)</a:t>
          </a:r>
        </a:p>
      </dgm:t>
    </dgm:pt>
    <dgm:pt modelId="{B99E3F18-62BE-46F6-8350-557135E9926E}" type="parTrans" cxnId="{A74AAE2D-9BCE-4AC6-9909-9DB14148B45B}">
      <dgm:prSet/>
      <dgm:spPr/>
      <dgm:t>
        <a:bodyPr/>
        <a:lstStyle/>
        <a:p>
          <a:endParaRPr lang="en-GB"/>
        </a:p>
      </dgm:t>
    </dgm:pt>
    <dgm:pt modelId="{ADF3C09D-F7FA-467A-8E34-140007A4BBB9}" type="sibTrans" cxnId="{A74AAE2D-9BCE-4AC6-9909-9DB14148B45B}">
      <dgm:prSet/>
      <dgm:spPr/>
      <dgm:t>
        <a:bodyPr/>
        <a:lstStyle/>
        <a:p>
          <a:endParaRPr lang="en-GB"/>
        </a:p>
      </dgm:t>
    </dgm:pt>
    <dgm:pt modelId="{BFCC0B99-E7F2-44D6-B0CC-1E1DDE18B4BF}">
      <dgm:prSet phldrT="[Text]"/>
      <dgm:spPr>
        <a:xfrm>
          <a:off x="5875852" y="1340779"/>
          <a:ext cx="1468963" cy="33786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FFDCE08D-C05B-47EE-B4A3-BB52B3E6FFF5}" type="parTrans" cxnId="{52AD1249-0059-45D6-9503-53B056CBE9AF}">
      <dgm:prSet/>
      <dgm:spPr/>
      <dgm:t>
        <a:bodyPr/>
        <a:lstStyle/>
        <a:p>
          <a:endParaRPr lang="en-GB"/>
        </a:p>
      </dgm:t>
    </dgm:pt>
    <dgm:pt modelId="{3FA69457-DD81-4387-A4AC-446D01B9F4AB}" type="sibTrans" cxnId="{52AD1249-0059-45D6-9503-53B056CBE9AF}">
      <dgm:prSet/>
      <dgm:spPr/>
      <dgm:t>
        <a:bodyPr/>
        <a:lstStyle/>
        <a:p>
          <a:endParaRPr lang="en-GB"/>
        </a:p>
      </dgm:t>
    </dgm:pt>
    <dgm:pt modelId="{36D7AE7E-4092-4945-AA79-F0C8A3D3CAA3}">
      <dgm:prSet phldrT="[Text]"/>
      <dgm:spPr>
        <a:xfrm>
          <a:off x="1770100" y="2795971"/>
          <a:ext cx="1219239" cy="19234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b="1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May 2021 </a:t>
          </a:r>
        </a:p>
        <a:p>
          <a:pPr algn="l"/>
          <a:r>
            <a:rPr lang="en-IE" b="1" dirty="0" smtClean="0">
              <a:solidFill>
                <a:srgbClr val="0F5494"/>
              </a:solidFill>
            </a:rPr>
            <a:t>Setting up an expert group</a:t>
          </a:r>
          <a:endParaRPr lang="en-US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B9411B7A-92D8-4286-8FCE-7208BD717A4A}" type="parTrans" cxnId="{08E9A418-29F9-4437-9938-0CE245404A5C}">
      <dgm:prSet/>
      <dgm:spPr/>
      <dgm:t>
        <a:bodyPr/>
        <a:lstStyle/>
        <a:p>
          <a:endParaRPr lang="en-GB"/>
        </a:p>
      </dgm:t>
    </dgm:pt>
    <dgm:pt modelId="{3968F845-52DF-486D-BDAA-065ADB8CBEAD}" type="sibTrans" cxnId="{08E9A418-29F9-4437-9938-0CE245404A5C}">
      <dgm:prSet/>
      <dgm:spPr/>
      <dgm:t>
        <a:bodyPr/>
        <a:lstStyle/>
        <a:p>
          <a:endParaRPr lang="en-GB"/>
        </a:p>
      </dgm:t>
    </dgm:pt>
    <dgm:pt modelId="{937B90ED-B87F-48B4-89C2-9EB6937B71CD}">
      <dgm:prSet phldrT="[Text]" custScaleX="106341" custScaleY="49162" custLinFactNeighborX="44576" custLinFactNeighborY="8515"/>
      <dgm:spPr>
        <a:xfrm>
          <a:off x="5875852" y="1340779"/>
          <a:ext cx="1468963" cy="33786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C96D2AF0-8D3F-4797-9842-13687F9A0B4F}" type="parTrans" cxnId="{B0D0101A-D472-4A06-ADDB-FADD1705C9DE}">
      <dgm:prSet/>
      <dgm:spPr/>
      <dgm:t>
        <a:bodyPr/>
        <a:lstStyle/>
        <a:p>
          <a:endParaRPr lang="en-US"/>
        </a:p>
      </dgm:t>
    </dgm:pt>
    <dgm:pt modelId="{0559D31D-21E6-45F2-9D94-E63321B73047}" type="sibTrans" cxnId="{B0D0101A-D472-4A06-ADDB-FADD1705C9DE}">
      <dgm:prSet/>
      <dgm:spPr/>
      <dgm:t>
        <a:bodyPr/>
        <a:lstStyle/>
        <a:p>
          <a:endParaRPr lang="en-US"/>
        </a:p>
      </dgm:t>
    </dgm:pt>
    <dgm:pt modelId="{89A7447B-F9D5-45E8-B682-0CC83D6A22A2}">
      <dgm:prSet phldrT="[Text]" custScaleX="106341" custScaleY="49162" custLinFactNeighborX="44576" custLinFactNeighborY="8515"/>
      <dgm:spPr>
        <a:xfrm>
          <a:off x="5875852" y="1340779"/>
          <a:ext cx="1468963" cy="33786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F321628C-BAB0-4DC2-ADB7-3C43555ABE48}" type="parTrans" cxnId="{2A867EBD-969B-47B1-857A-B1F47A5C9BA2}">
      <dgm:prSet/>
      <dgm:spPr/>
      <dgm:t>
        <a:bodyPr/>
        <a:lstStyle/>
        <a:p>
          <a:endParaRPr lang="en-US"/>
        </a:p>
      </dgm:t>
    </dgm:pt>
    <dgm:pt modelId="{4329CA4E-5E8F-49D8-BE77-AE45D00AC6E4}" type="sibTrans" cxnId="{2A867EBD-969B-47B1-857A-B1F47A5C9BA2}">
      <dgm:prSet/>
      <dgm:spPr/>
      <dgm:t>
        <a:bodyPr/>
        <a:lstStyle/>
        <a:p>
          <a:endParaRPr lang="en-US"/>
        </a:p>
      </dgm:t>
    </dgm:pt>
    <dgm:pt modelId="{F7447FCD-6F62-4598-884F-F842672BA38D}">
      <dgm:prSet phldrT="[Text]" custScaleX="106341" custScaleY="49162" custLinFactNeighborX="44576" custLinFactNeighborY="8515"/>
      <dgm:spPr>
        <a:xfrm>
          <a:off x="5875852" y="1340779"/>
          <a:ext cx="1468963" cy="33786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93CBCC06-2ECA-4445-BDC0-2F7406E3DD60}" type="parTrans" cxnId="{05ADE136-0DC4-402B-AC99-829BB55D5260}">
      <dgm:prSet/>
      <dgm:spPr/>
      <dgm:t>
        <a:bodyPr/>
        <a:lstStyle/>
        <a:p>
          <a:endParaRPr lang="en-US"/>
        </a:p>
      </dgm:t>
    </dgm:pt>
    <dgm:pt modelId="{7F445186-F6EE-45DF-8BC2-BDD083D12852}" type="sibTrans" cxnId="{05ADE136-0DC4-402B-AC99-829BB55D5260}">
      <dgm:prSet/>
      <dgm:spPr/>
      <dgm:t>
        <a:bodyPr/>
        <a:lstStyle/>
        <a:p>
          <a:endParaRPr lang="en-US"/>
        </a:p>
      </dgm:t>
    </dgm:pt>
    <dgm:pt modelId="{6D85830B-1A77-4E71-B991-3608BEB47A93}">
      <dgm:prSet phldrT="[Text]"/>
      <dgm:spPr>
        <a:xfrm>
          <a:off x="4406889" y="1643753"/>
          <a:ext cx="1468963" cy="3075641"/>
        </a:xfrm>
        <a:noFill/>
        <a:ln>
          <a:noFill/>
        </a:ln>
        <a:effectLst/>
      </dgm:spPr>
      <dgm:t>
        <a:bodyPr/>
        <a:lstStyle/>
        <a:p>
          <a:pPr algn="ctr"/>
          <a:r>
            <a:rPr lang="fr-BE" b="1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Q1 2022</a:t>
          </a:r>
        </a:p>
        <a:p>
          <a:pPr algn="ctr"/>
          <a:r>
            <a:rPr lang="en-IE" b="1" dirty="0" smtClean="0">
              <a:solidFill>
                <a:srgbClr val="0F5494"/>
              </a:solidFill>
            </a:rPr>
            <a:t>Evaluation of projects proposal (strand 1 and 2a)</a:t>
          </a:r>
        </a:p>
      </dgm:t>
    </dgm:pt>
    <dgm:pt modelId="{0C002541-D849-49D9-9A17-43E15E3A1B45}" type="parTrans" cxnId="{CC18A2C0-BCF8-4A43-B06B-3CBD18DCF266}">
      <dgm:prSet/>
      <dgm:spPr/>
      <dgm:t>
        <a:bodyPr/>
        <a:lstStyle/>
        <a:p>
          <a:endParaRPr lang="en-US"/>
        </a:p>
      </dgm:t>
    </dgm:pt>
    <dgm:pt modelId="{3E64556D-F8B9-478C-952F-154ECFABE12F}" type="sibTrans" cxnId="{CC18A2C0-BCF8-4A43-B06B-3CBD18DCF266}">
      <dgm:prSet/>
      <dgm:spPr/>
      <dgm:t>
        <a:bodyPr/>
        <a:lstStyle/>
        <a:p>
          <a:endParaRPr lang="en-US"/>
        </a:p>
      </dgm:t>
    </dgm:pt>
    <dgm:pt modelId="{D6EC4732-B964-4F22-94BD-7F9A9FDF7435}">
      <dgm:prSet phldrT="[Text]" custScaleX="177114" custScaleY="36795" custLinFactNeighborX="49630" custLinFactNeighborY="-53664"/>
      <dgm:spPr>
        <a:xfrm>
          <a:off x="4406889" y="1643753"/>
          <a:ext cx="1468963" cy="30756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3491005E-AC5E-435A-8B35-98F16294018A}" type="parTrans" cxnId="{9200166D-6C3E-4A00-A75F-1893F21C350B}">
      <dgm:prSet/>
      <dgm:spPr/>
      <dgm:t>
        <a:bodyPr/>
        <a:lstStyle/>
        <a:p>
          <a:endParaRPr lang="en-US"/>
        </a:p>
      </dgm:t>
    </dgm:pt>
    <dgm:pt modelId="{9800ECDA-959C-4E7F-9FEC-923A0B7A91D9}" type="sibTrans" cxnId="{9200166D-6C3E-4A00-A75F-1893F21C350B}">
      <dgm:prSet/>
      <dgm:spPr/>
      <dgm:t>
        <a:bodyPr/>
        <a:lstStyle/>
        <a:p>
          <a:endParaRPr lang="en-US"/>
        </a:p>
      </dgm:t>
    </dgm:pt>
    <dgm:pt modelId="{15AFB3C1-52D3-4A44-B48F-D3971B9124E9}">
      <dgm:prSet phldrT="[Text]" custScaleX="177114" custScaleY="36795" custLinFactNeighborX="42424" custLinFactNeighborY="-53664"/>
      <dgm:spPr>
        <a:xfrm>
          <a:off x="4406889" y="1643753"/>
          <a:ext cx="1468963" cy="30756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162E0FF3-A1E5-488E-809B-458AE93CBCA4}" type="parTrans" cxnId="{2B70CCB0-F740-4AC7-B881-4C0AB505B2EF}">
      <dgm:prSet/>
      <dgm:spPr/>
      <dgm:t>
        <a:bodyPr/>
        <a:lstStyle/>
        <a:p>
          <a:endParaRPr lang="en-US"/>
        </a:p>
      </dgm:t>
    </dgm:pt>
    <dgm:pt modelId="{CAF32BFA-E1C3-4BDF-9638-95EE7570D744}" type="sibTrans" cxnId="{2B70CCB0-F740-4AC7-B881-4C0AB505B2EF}">
      <dgm:prSet/>
      <dgm:spPr/>
      <dgm:t>
        <a:bodyPr/>
        <a:lstStyle/>
        <a:p>
          <a:endParaRPr lang="en-US"/>
        </a:p>
      </dgm:t>
    </dgm:pt>
    <dgm:pt modelId="{E6DF4B1D-F4C6-425D-9B99-3D44B326E0BE}" type="pres">
      <dgm:prSet presAssocID="{6CBB18F0-317C-4BF6-89E4-371C0A6D826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75AAF-D1CE-4AEA-BAA1-A55216435884}" type="pres">
      <dgm:prSet presAssocID="{6CBB18F0-317C-4BF6-89E4-371C0A6D8261}" presName="arrow" presStyleLbl="bgShp" presStyleIdx="0" presStyleCnt="1" custScaleX="130073" custLinFactNeighborX="766" custLinFactNeighborY="555"/>
      <dgm:spPr>
        <a:xfrm>
          <a:off x="0" y="128884"/>
          <a:ext cx="7344816" cy="4590510"/>
        </a:xfrm>
        <a:prstGeom prst="swooshArrow">
          <a:avLst>
            <a:gd name="adj1" fmla="val 25000"/>
            <a:gd name="adj2" fmla="val 25000"/>
          </a:avLst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F816E34-80F9-4D65-8708-2EDF65019CDE}" type="pres">
      <dgm:prSet presAssocID="{6CBB18F0-317C-4BF6-89E4-371C0A6D8261}" presName="arrowDiagram5" presStyleCnt="0"/>
      <dgm:spPr/>
    </dgm:pt>
    <dgm:pt modelId="{EB93A8AF-0B55-45FA-9DCF-3EC437B47F9D}" type="pres">
      <dgm:prSet presAssocID="{07D2762E-8675-46A1-AE88-C73EBB5D04E2}" presName="bullet5a" presStyleLbl="node1" presStyleIdx="0" presStyleCnt="5" custLinFactX="-187626" custLinFactY="-10067" custLinFactNeighborX="-200000" custLinFactNeighborY="-100000"/>
      <dgm:spPr>
        <a:xfrm>
          <a:off x="723464" y="3542388"/>
          <a:ext cx="168930" cy="168930"/>
        </a:xfrm>
        <a:prstGeom prst="ellips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166E413-E01E-4D75-9198-B96DDB2D2237}" type="pres">
      <dgm:prSet presAssocID="{07D2762E-8675-46A1-AE88-C73EBB5D04E2}" presName="textBox5a" presStyleLbl="revTx" presStyleIdx="0" presStyleCnt="5" custScaleX="340173" custLinFactNeighborX="32768" custLinFactNeighborY="155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E994B7-DFAC-4B47-B7F8-602DF6C40F21}" type="pres">
      <dgm:prSet presAssocID="{36D7AE7E-4092-4945-AA79-F0C8A3D3CAA3}" presName="bullet5b" presStyleLbl="node1" presStyleIdx="1" presStyleCnt="5" custLinFactNeighborX="-36689" custLinFactNeighborY="-84183"/>
      <dgm:spPr>
        <a:xfrm>
          <a:off x="1637893" y="2663764"/>
          <a:ext cx="264413" cy="264413"/>
        </a:xfrm>
        <a:prstGeom prst="ellipse">
          <a:avLst/>
        </a:prstGeom>
        <a:solidFill>
          <a:srgbClr val="333399">
            <a:hueOff val="-3600000"/>
            <a:satOff val="-12501"/>
            <a:lumOff val="1500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D62C28D-38BD-4B84-96B9-064913BB4F78}" type="pres">
      <dgm:prSet presAssocID="{36D7AE7E-4092-4945-AA79-F0C8A3D3CAA3}" presName="textBox5b" presStyleLbl="revTx" presStyleIdx="1" presStyleCnt="5" custScaleX="211475" custScaleY="32554" custLinFactX="-46649" custLinFactNeighborX="-100000" custLinFactNeighborY="-565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9E2C8-6B4B-442E-B137-93D26325AE84}" type="pres">
      <dgm:prSet presAssocID="{E8FCA690-CC4F-4C4D-A025-C42ADEE47981}" presName="bullet5c" presStyleLbl="node1" presStyleIdx="2" presStyleCnt="5" custLinFactNeighborX="-55033" custLinFactNeighborY="9172"/>
      <dgm:spPr>
        <a:xfrm>
          <a:off x="2813064" y="1963252"/>
          <a:ext cx="352551" cy="352551"/>
        </a:xfrm>
        <a:prstGeom prst="ellipse">
          <a:avLst/>
        </a:prstGeom>
        <a:solidFill>
          <a:srgbClr val="333399">
            <a:hueOff val="-7200000"/>
            <a:satOff val="-25001"/>
            <a:lumOff val="3000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1D8F8C0-34D8-4561-98E2-8FED7E5FDEC4}" type="pres">
      <dgm:prSet presAssocID="{E8FCA690-CC4F-4C4D-A025-C42ADEE47981}" presName="textBox5c" presStyleLbl="revTx" presStyleIdx="2" presStyleCnt="5" custScaleX="209235" custScaleY="22768" custLinFactX="-4935" custLinFactNeighborX="-100000" custLinFactNeighborY="-62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68A780-D477-4621-9D31-A12A3C0341C6}" type="pres">
      <dgm:prSet presAssocID="{95082F36-55D7-4666-A47C-5CEAD52E9005}" presName="bullet5d" presStyleLbl="node1" presStyleIdx="3" presStyleCnt="5" custLinFactNeighborX="-42241" custLinFactNeighborY="16948"/>
      <dgm:spPr>
        <a:xfrm>
          <a:off x="4179200" y="1416064"/>
          <a:ext cx="455378" cy="455378"/>
        </a:xfrm>
        <a:prstGeom prst="ellipse">
          <a:avLst/>
        </a:prstGeom>
        <a:solidFill>
          <a:srgbClr val="333399">
            <a:hueOff val="-10800000"/>
            <a:satOff val="-37502"/>
            <a:lumOff val="4500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6CAF1ED-E610-41F8-8AF4-F7FF70EF4B28}" type="pres">
      <dgm:prSet presAssocID="{95082F36-55D7-4666-A47C-5CEAD52E9005}" presName="textBox5d" presStyleLbl="revTx" presStyleIdx="3" presStyleCnt="5" custScaleX="167411" custScaleY="18598" custLinFactNeighborX="-34866" custLinFactNeighborY="-253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D6FE7C-47FE-4D85-86E4-28570985339B}" type="pres">
      <dgm:prSet presAssocID="{6D85830B-1A77-4E71-B991-3608BEB47A93}" presName="bullet5e" presStyleLbl="node1" presStyleIdx="4" presStyleCnt="5" custLinFactNeighborX="-33174" custLinFactNeighborY="176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0A0580-0216-4691-886E-7D5F0369D1F0}" type="pres">
      <dgm:prSet presAssocID="{6D85830B-1A77-4E71-B991-3608BEB47A93}" presName="textBox5e" presStyleLbl="revTx" presStyleIdx="4" presStyleCnt="5" custScaleX="148355" custScaleY="19485" custLinFactNeighborX="-73148" custLinFactNeighborY="-700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2B70CCB0-F740-4AC7-B881-4C0AB505B2EF}" srcId="{6CBB18F0-317C-4BF6-89E4-371C0A6D8261}" destId="{15AFB3C1-52D3-4A44-B48F-D3971B9124E9}" srcOrd="10" destOrd="0" parTransId="{162E0FF3-A1E5-488E-809B-458AE93CBCA4}" sibTransId="{CAF32BFA-E1C3-4BDF-9638-95EE7570D744}"/>
    <dgm:cxn modelId="{08E9A418-29F9-4437-9938-0CE245404A5C}" srcId="{6CBB18F0-317C-4BF6-89E4-371C0A6D8261}" destId="{36D7AE7E-4092-4945-AA79-F0C8A3D3CAA3}" srcOrd="1" destOrd="0" parTransId="{B9411B7A-92D8-4286-8FCE-7208BD717A4A}" sibTransId="{3968F845-52DF-486D-BDAA-065ADB8CBEAD}"/>
    <dgm:cxn modelId="{2A867EBD-969B-47B1-857A-B1F47A5C9BA2}" srcId="{6CBB18F0-317C-4BF6-89E4-371C0A6D8261}" destId="{89A7447B-F9D5-45E8-B682-0CC83D6A22A2}" srcOrd="8" destOrd="0" parTransId="{F321628C-BAB0-4DC2-ADB7-3C43555ABE48}" sibTransId="{4329CA4E-5E8F-49D8-BE77-AE45D00AC6E4}"/>
    <dgm:cxn modelId="{CC18A2C0-BCF8-4A43-B06B-3CBD18DCF266}" srcId="{6CBB18F0-317C-4BF6-89E4-371C0A6D8261}" destId="{6D85830B-1A77-4E71-B991-3608BEB47A93}" srcOrd="4" destOrd="0" parTransId="{0C002541-D849-49D9-9A17-43E15E3A1B45}" sibTransId="{3E64556D-F8B9-478C-952F-154ECFABE12F}"/>
    <dgm:cxn modelId="{1AEA28B4-6EB3-4D86-AB20-6603B806514B}" type="presOf" srcId="{95082F36-55D7-4666-A47C-5CEAD52E9005}" destId="{B6CAF1ED-E610-41F8-8AF4-F7FF70EF4B28}" srcOrd="0" destOrd="0" presId="urn:microsoft.com/office/officeart/2005/8/layout/arrow2"/>
    <dgm:cxn modelId="{5C485470-59F5-4A86-A140-FEE61CF2CE2F}" srcId="{6CBB18F0-317C-4BF6-89E4-371C0A6D8261}" destId="{E8FCA690-CC4F-4C4D-A025-C42ADEE47981}" srcOrd="2" destOrd="0" parTransId="{2863C797-DFCF-488F-BF39-995E69C00CA1}" sibTransId="{32CC5D4B-E4DC-4FE2-BB1B-E14A654D9B9C}"/>
    <dgm:cxn modelId="{9200166D-6C3E-4A00-A75F-1893F21C350B}" srcId="{6CBB18F0-317C-4BF6-89E4-371C0A6D8261}" destId="{D6EC4732-B964-4F22-94BD-7F9A9FDF7435}" srcOrd="5" destOrd="0" parTransId="{3491005E-AC5E-435A-8B35-98F16294018A}" sibTransId="{9800ECDA-959C-4E7F-9FEC-923A0B7A91D9}"/>
    <dgm:cxn modelId="{E7F2B812-2374-4C59-B0E6-E5029E232B36}" type="presOf" srcId="{E8FCA690-CC4F-4C4D-A025-C42ADEE47981}" destId="{B1D8F8C0-34D8-4561-98E2-8FED7E5FDEC4}" srcOrd="0" destOrd="0" presId="urn:microsoft.com/office/officeart/2005/8/layout/arrow2"/>
    <dgm:cxn modelId="{3F913F71-68B0-4CC9-BB82-1BB45F9AE07E}" type="presOf" srcId="{36D7AE7E-4092-4945-AA79-F0C8A3D3CAA3}" destId="{CD62C28D-38BD-4B84-96B9-064913BB4F78}" srcOrd="0" destOrd="0" presId="urn:microsoft.com/office/officeart/2005/8/layout/arrow2"/>
    <dgm:cxn modelId="{B0D0101A-D472-4A06-ADDB-FADD1705C9DE}" srcId="{6CBB18F0-317C-4BF6-89E4-371C0A6D8261}" destId="{937B90ED-B87F-48B4-89C2-9EB6937B71CD}" srcOrd="9" destOrd="0" parTransId="{C96D2AF0-8D3F-4797-9842-13687F9A0B4F}" sibTransId="{0559D31D-21E6-45F2-9D94-E63321B73047}"/>
    <dgm:cxn modelId="{873653BF-1597-47D9-B940-5861CE37B515}" type="presOf" srcId="{6CBB18F0-317C-4BF6-89E4-371C0A6D8261}" destId="{E6DF4B1D-F4C6-425D-9B99-3D44B326E0BE}" srcOrd="0" destOrd="0" presId="urn:microsoft.com/office/officeart/2005/8/layout/arrow2"/>
    <dgm:cxn modelId="{52AD1249-0059-45D6-9503-53B056CBE9AF}" srcId="{6CBB18F0-317C-4BF6-89E4-371C0A6D8261}" destId="{BFCC0B99-E7F2-44D6-B0CC-1E1DDE18B4BF}" srcOrd="6" destOrd="0" parTransId="{FFDCE08D-C05B-47EE-B4A3-BB52B3E6FFF5}" sibTransId="{3FA69457-DD81-4387-A4AC-446D01B9F4AB}"/>
    <dgm:cxn modelId="{A74AAE2D-9BCE-4AC6-9909-9DB14148B45B}" srcId="{6CBB18F0-317C-4BF6-89E4-371C0A6D8261}" destId="{95082F36-55D7-4666-A47C-5CEAD52E9005}" srcOrd="3" destOrd="0" parTransId="{B99E3F18-62BE-46F6-8350-557135E9926E}" sibTransId="{ADF3C09D-F7FA-467A-8E34-140007A4BBB9}"/>
    <dgm:cxn modelId="{FD808F71-EC8C-400D-8759-61BF9C40B6D1}" srcId="{6CBB18F0-317C-4BF6-89E4-371C0A6D8261}" destId="{07D2762E-8675-46A1-AE88-C73EBB5D04E2}" srcOrd="0" destOrd="0" parTransId="{B48E5AEE-5FF6-4604-A26B-A504CD9C3149}" sibTransId="{884D5BE2-E60E-4CA1-9F68-877A1A0CC0FD}"/>
    <dgm:cxn modelId="{1708EE13-DDB1-48EF-A18F-1A32A77E7A2E}" type="presOf" srcId="{07D2762E-8675-46A1-AE88-C73EBB5D04E2}" destId="{E166E413-E01E-4D75-9198-B96DDB2D2237}" srcOrd="0" destOrd="0" presId="urn:microsoft.com/office/officeart/2005/8/layout/arrow2"/>
    <dgm:cxn modelId="{21C5047D-0B35-47E0-8D6F-01BEA2371CEB}" type="presOf" srcId="{6D85830B-1A77-4E71-B991-3608BEB47A93}" destId="{240A0580-0216-4691-886E-7D5F0369D1F0}" srcOrd="0" destOrd="0" presId="urn:microsoft.com/office/officeart/2005/8/layout/arrow2"/>
    <dgm:cxn modelId="{05ADE136-0DC4-402B-AC99-829BB55D5260}" srcId="{6CBB18F0-317C-4BF6-89E4-371C0A6D8261}" destId="{F7447FCD-6F62-4598-884F-F842672BA38D}" srcOrd="7" destOrd="0" parTransId="{93CBCC06-2ECA-4445-BDC0-2F7406E3DD60}" sibTransId="{7F445186-F6EE-45DF-8BC2-BDD083D12852}"/>
    <dgm:cxn modelId="{8B6CB1CF-ED0C-40F1-B224-900743C6B4AF}" type="presParOf" srcId="{E6DF4B1D-F4C6-425D-9B99-3D44B326E0BE}" destId="{8B875AAF-D1CE-4AEA-BAA1-A55216435884}" srcOrd="0" destOrd="0" presId="urn:microsoft.com/office/officeart/2005/8/layout/arrow2"/>
    <dgm:cxn modelId="{E55CCFDA-AD70-4A07-BB4F-CE9A303D7676}" type="presParOf" srcId="{E6DF4B1D-F4C6-425D-9B99-3D44B326E0BE}" destId="{3F816E34-80F9-4D65-8708-2EDF65019CDE}" srcOrd="1" destOrd="0" presId="urn:microsoft.com/office/officeart/2005/8/layout/arrow2"/>
    <dgm:cxn modelId="{208801B3-F779-406B-99C5-FED584FE861F}" type="presParOf" srcId="{3F816E34-80F9-4D65-8708-2EDF65019CDE}" destId="{EB93A8AF-0B55-45FA-9DCF-3EC437B47F9D}" srcOrd="0" destOrd="0" presId="urn:microsoft.com/office/officeart/2005/8/layout/arrow2"/>
    <dgm:cxn modelId="{397C2BC3-3E94-49EA-94DC-C6BA3EBB65A7}" type="presParOf" srcId="{3F816E34-80F9-4D65-8708-2EDF65019CDE}" destId="{E166E413-E01E-4D75-9198-B96DDB2D2237}" srcOrd="1" destOrd="0" presId="urn:microsoft.com/office/officeart/2005/8/layout/arrow2"/>
    <dgm:cxn modelId="{623F456F-8591-4A3F-A1F1-E8DAA45E769C}" type="presParOf" srcId="{3F816E34-80F9-4D65-8708-2EDF65019CDE}" destId="{40E994B7-DFAC-4B47-B7F8-602DF6C40F21}" srcOrd="2" destOrd="0" presId="urn:microsoft.com/office/officeart/2005/8/layout/arrow2"/>
    <dgm:cxn modelId="{ACC22BEE-26EF-40BF-AA3B-1FBDBE87AE04}" type="presParOf" srcId="{3F816E34-80F9-4D65-8708-2EDF65019CDE}" destId="{CD62C28D-38BD-4B84-96B9-064913BB4F78}" srcOrd="3" destOrd="0" presId="urn:microsoft.com/office/officeart/2005/8/layout/arrow2"/>
    <dgm:cxn modelId="{2E04F051-D40E-41DB-AFC6-DC138E08EC70}" type="presParOf" srcId="{3F816E34-80F9-4D65-8708-2EDF65019CDE}" destId="{ADC9E2C8-6B4B-442E-B137-93D26325AE84}" srcOrd="4" destOrd="0" presId="urn:microsoft.com/office/officeart/2005/8/layout/arrow2"/>
    <dgm:cxn modelId="{A998BB77-09BA-4AD1-9DD0-D9A1CA264BFA}" type="presParOf" srcId="{3F816E34-80F9-4D65-8708-2EDF65019CDE}" destId="{B1D8F8C0-34D8-4561-98E2-8FED7E5FDEC4}" srcOrd="5" destOrd="0" presId="urn:microsoft.com/office/officeart/2005/8/layout/arrow2"/>
    <dgm:cxn modelId="{F4B42AC2-9923-47A2-B78C-58ACFDA30FCC}" type="presParOf" srcId="{3F816E34-80F9-4D65-8708-2EDF65019CDE}" destId="{0468A780-D477-4621-9D31-A12A3C0341C6}" srcOrd="6" destOrd="0" presId="urn:microsoft.com/office/officeart/2005/8/layout/arrow2"/>
    <dgm:cxn modelId="{07496111-3F1E-451C-831A-D680FA1A68C8}" type="presParOf" srcId="{3F816E34-80F9-4D65-8708-2EDF65019CDE}" destId="{B6CAF1ED-E610-41F8-8AF4-F7FF70EF4B28}" srcOrd="7" destOrd="0" presId="urn:microsoft.com/office/officeart/2005/8/layout/arrow2"/>
    <dgm:cxn modelId="{AF5DADAD-8E1E-4CC4-B777-7A70829F19AC}" type="presParOf" srcId="{3F816E34-80F9-4D65-8708-2EDF65019CDE}" destId="{D3D6FE7C-47FE-4D85-86E4-28570985339B}" srcOrd="8" destOrd="0" presId="urn:microsoft.com/office/officeart/2005/8/layout/arrow2"/>
    <dgm:cxn modelId="{646C5A07-D7C9-43A2-B92E-C9FCF5249C95}" type="presParOf" srcId="{3F816E34-80F9-4D65-8708-2EDF65019CDE}" destId="{240A0580-0216-4691-886E-7D5F0369D1F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08820-D175-44F9-9025-6F6028C1E4DB}">
      <dsp:nvSpPr>
        <dsp:cNvPr id="0" name=""/>
        <dsp:cNvSpPr/>
      </dsp:nvSpPr>
      <dsp:spPr>
        <a:xfrm>
          <a:off x="809118" y="0"/>
          <a:ext cx="9170004" cy="390420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E98CE-CFE0-41ED-ADAA-6A3B1A76C2B2}">
      <dsp:nvSpPr>
        <dsp:cNvPr id="0" name=""/>
        <dsp:cNvSpPr/>
      </dsp:nvSpPr>
      <dsp:spPr>
        <a:xfrm>
          <a:off x="3160" y="1171262"/>
          <a:ext cx="1902691" cy="15616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20A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chemeClr val="tx1">
                  <a:lumMod val="75000"/>
                </a:schemeClr>
              </a:solidFill>
              <a:latin typeface="EC Square Sans Pro" panose="020B0506040000020004" pitchFamily="34" charset="0"/>
            </a:rPr>
            <a:t>Learn</a:t>
          </a:r>
          <a:endParaRPr lang="en-GB" sz="1800" b="1" kern="1200" dirty="0">
            <a:solidFill>
              <a:schemeClr val="tx1">
                <a:lumMod val="75000"/>
              </a:schemeClr>
            </a:solidFill>
            <a:latin typeface="EC Square Sans Pro" panose="020B0506040000020004" pitchFamily="34" charset="0"/>
          </a:endParaRPr>
        </a:p>
      </dsp:txBody>
      <dsp:txXfrm>
        <a:off x="79395" y="1247497"/>
        <a:ext cx="1750221" cy="1409213"/>
      </dsp:txXfrm>
    </dsp:sp>
    <dsp:sp modelId="{52EBDAD0-413D-4D0B-A350-59A504383638}">
      <dsp:nvSpPr>
        <dsp:cNvPr id="0" name=""/>
        <dsp:cNvSpPr/>
      </dsp:nvSpPr>
      <dsp:spPr>
        <a:xfrm>
          <a:off x="2222967" y="1171262"/>
          <a:ext cx="1902691" cy="15616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20A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chemeClr val="tx1">
                  <a:lumMod val="75000"/>
                </a:schemeClr>
              </a:solidFill>
              <a:latin typeface="EC Square Sans Pro" panose="020B0506040000020004" pitchFamily="34" charset="0"/>
            </a:rPr>
            <a:t>Connect</a:t>
          </a:r>
          <a:endParaRPr lang="en-GB" sz="1800" b="1" kern="1200" dirty="0">
            <a:solidFill>
              <a:schemeClr val="tx1">
                <a:lumMod val="75000"/>
              </a:schemeClr>
            </a:solidFill>
            <a:latin typeface="EC Square Sans Pro" panose="020B0506040000020004" pitchFamily="34" charset="0"/>
          </a:endParaRPr>
        </a:p>
      </dsp:txBody>
      <dsp:txXfrm>
        <a:off x="2299202" y="1247497"/>
        <a:ext cx="1750221" cy="1409213"/>
      </dsp:txXfrm>
    </dsp:sp>
    <dsp:sp modelId="{0C8C1F16-1F1D-4515-92FC-84A0FF2DCBD0}">
      <dsp:nvSpPr>
        <dsp:cNvPr id="0" name=""/>
        <dsp:cNvSpPr/>
      </dsp:nvSpPr>
      <dsp:spPr>
        <a:xfrm>
          <a:off x="4442774" y="1171262"/>
          <a:ext cx="1902691" cy="15616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rgbClr val="20A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chemeClr val="tx1">
                  <a:lumMod val="75000"/>
                </a:schemeClr>
              </a:solidFill>
              <a:latin typeface="EC Square Sans Pro" panose="020B0506040000020004" pitchFamily="34" charset="0"/>
            </a:rPr>
            <a:t>Demonstrate</a:t>
          </a:r>
          <a:endParaRPr lang="en-GB" sz="1800" b="1" kern="1200" dirty="0">
            <a:solidFill>
              <a:schemeClr val="tx1">
                <a:lumMod val="75000"/>
              </a:schemeClr>
            </a:solidFill>
            <a:latin typeface="EC Square Sans Pro" panose="020B0506040000020004" pitchFamily="34" charset="0"/>
          </a:endParaRPr>
        </a:p>
      </dsp:txBody>
      <dsp:txXfrm>
        <a:off x="4519009" y="1247497"/>
        <a:ext cx="1750221" cy="1409213"/>
      </dsp:txXfrm>
    </dsp:sp>
    <dsp:sp modelId="{9A16DD6A-294C-4DDD-BE10-8055E14C51A1}">
      <dsp:nvSpPr>
        <dsp:cNvPr id="0" name=""/>
        <dsp:cNvSpPr/>
      </dsp:nvSpPr>
      <dsp:spPr>
        <a:xfrm>
          <a:off x="6662581" y="1171262"/>
          <a:ext cx="1902691" cy="1561683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rgbClr val="20A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chemeClr val="bg1"/>
              </a:solidFill>
              <a:latin typeface="EC Square Sans Pro" panose="020B0506040000020004" pitchFamily="34" charset="0"/>
            </a:rPr>
            <a:t>Commercialise</a:t>
          </a:r>
          <a:endParaRPr lang="en-GB" sz="1800" b="1" kern="1200" dirty="0">
            <a:solidFill>
              <a:schemeClr val="bg1"/>
            </a:solidFill>
            <a:latin typeface="EC Square Sans Pro" panose="020B0506040000020004" pitchFamily="34" charset="0"/>
          </a:endParaRPr>
        </a:p>
      </dsp:txBody>
      <dsp:txXfrm>
        <a:off x="6738816" y="1247497"/>
        <a:ext cx="1750221" cy="1409213"/>
      </dsp:txXfrm>
    </dsp:sp>
    <dsp:sp modelId="{5BDFACE0-4CB2-4696-BC9E-CDFC9CA6059D}">
      <dsp:nvSpPr>
        <dsp:cNvPr id="0" name=""/>
        <dsp:cNvSpPr/>
      </dsp:nvSpPr>
      <dsp:spPr>
        <a:xfrm>
          <a:off x="8885549" y="1151101"/>
          <a:ext cx="1902691" cy="1561683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rgbClr val="20A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err="1" smtClean="0">
              <a:solidFill>
                <a:schemeClr val="bg1"/>
              </a:solidFill>
              <a:latin typeface="EC Square Sans Pro" panose="020B0506040000020004" pitchFamily="34" charset="0"/>
            </a:rPr>
            <a:t>Scale</a:t>
          </a:r>
          <a:r>
            <a:rPr lang="fr-BE" sz="1800" b="1" kern="1200" dirty="0" smtClean="0">
              <a:solidFill>
                <a:schemeClr val="bg1"/>
              </a:solidFill>
              <a:latin typeface="EC Square Sans Pro" panose="020B0506040000020004" pitchFamily="34" charset="0"/>
            </a:rPr>
            <a:t>-up</a:t>
          </a:r>
          <a:endParaRPr lang="en-GB" sz="1800" b="1" kern="1200" dirty="0">
            <a:solidFill>
              <a:schemeClr val="bg1"/>
            </a:solidFill>
            <a:latin typeface="EC Square Sans Pro" panose="020B0506040000020004" pitchFamily="34" charset="0"/>
          </a:endParaRPr>
        </a:p>
      </dsp:txBody>
      <dsp:txXfrm>
        <a:off x="8961784" y="1227336"/>
        <a:ext cx="1750221" cy="1409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75AAF-D1CE-4AEA-BAA1-A55216435884}">
      <dsp:nvSpPr>
        <dsp:cNvPr id="0" name=""/>
        <dsp:cNvSpPr/>
      </dsp:nvSpPr>
      <dsp:spPr>
        <a:xfrm>
          <a:off x="-233656" y="0"/>
          <a:ext cx="10381130" cy="4988126"/>
        </a:xfrm>
        <a:prstGeom prst="swooshArrow">
          <a:avLst>
            <a:gd name="adj1" fmla="val 25000"/>
            <a:gd name="adj2" fmla="val 25000"/>
          </a:avLst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3A8AF-0B55-45FA-9DCF-3EC437B47F9D}">
      <dsp:nvSpPr>
        <dsp:cNvPr id="0" name=""/>
        <dsp:cNvSpPr/>
      </dsp:nvSpPr>
      <dsp:spPr>
        <a:xfrm>
          <a:off x="1040997" y="3507128"/>
          <a:ext cx="183563" cy="183563"/>
        </a:xfrm>
        <a:prstGeom prst="ellips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6E413-E01E-4D75-9198-B96DDB2D2237}">
      <dsp:nvSpPr>
        <dsp:cNvPr id="0" name=""/>
        <dsp:cNvSpPr/>
      </dsp:nvSpPr>
      <dsp:spPr>
        <a:xfrm>
          <a:off x="931392" y="3800952"/>
          <a:ext cx="3556547" cy="1187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6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January 2021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rgbClr val="0F5494"/>
              </a:solidFill>
            </a:rPr>
            <a:t>Results of the public consultation </a:t>
          </a:r>
          <a:endParaRPr lang="en-GB" sz="1200" b="1" kern="1200" noProof="0" dirty="0" smtClean="0">
            <a:solidFill>
              <a:srgbClr val="2D2D8A">
                <a:lumMod val="75000"/>
              </a:srgbClr>
            </a:solidFill>
            <a:latin typeface="Verdana"/>
            <a:ea typeface="+mn-ea"/>
            <a:cs typeface="+mn-cs"/>
          </a:endParaRPr>
        </a:p>
      </dsp:txBody>
      <dsp:txXfrm>
        <a:off x="931392" y="3800952"/>
        <a:ext cx="3556547" cy="1187174"/>
      </dsp:txXfrm>
    </dsp:sp>
    <dsp:sp modelId="{40E994B7-DFAC-4B47-B7F8-602DF6C40F21}">
      <dsp:nvSpPr>
        <dsp:cNvPr id="0" name=""/>
        <dsp:cNvSpPr/>
      </dsp:nvSpPr>
      <dsp:spPr>
        <a:xfrm>
          <a:off x="2640757" y="2512572"/>
          <a:ext cx="287316" cy="287316"/>
        </a:xfrm>
        <a:prstGeom prst="ellipse">
          <a:avLst/>
        </a:prstGeom>
        <a:solidFill>
          <a:srgbClr val="333399">
            <a:hueOff val="-3600000"/>
            <a:satOff val="-12501"/>
            <a:lumOff val="1500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2C28D-38BD-4B84-96B9-064913BB4F78}">
      <dsp:nvSpPr>
        <dsp:cNvPr id="0" name=""/>
        <dsp:cNvSpPr/>
      </dsp:nvSpPr>
      <dsp:spPr>
        <a:xfrm>
          <a:off x="208518" y="2420196"/>
          <a:ext cx="2801719" cy="68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43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May 2021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rgbClr val="0F5494"/>
              </a:solidFill>
            </a:rPr>
            <a:t>Setting up an expert group</a:t>
          </a:r>
          <a:endParaRPr lang="en-US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208518" y="2420196"/>
        <a:ext cx="2801719" cy="680386"/>
      </dsp:txXfrm>
    </dsp:sp>
    <dsp:sp modelId="{ADC9E2C8-6B4B-442E-B137-93D26325AE84}">
      <dsp:nvSpPr>
        <dsp:cNvPr id="0" name=""/>
        <dsp:cNvSpPr/>
      </dsp:nvSpPr>
      <dsp:spPr>
        <a:xfrm>
          <a:off x="3812306" y="2028392"/>
          <a:ext cx="383088" cy="383088"/>
        </a:xfrm>
        <a:prstGeom prst="ellipse">
          <a:avLst/>
        </a:prstGeom>
        <a:solidFill>
          <a:srgbClr val="333399">
            <a:hueOff val="-7200000"/>
            <a:satOff val="-25001"/>
            <a:lumOff val="3000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8F8C0-34D8-4561-98E2-8FED7E5FDEC4}">
      <dsp:nvSpPr>
        <dsp:cNvPr id="0" name=""/>
        <dsp:cNvSpPr/>
      </dsp:nvSpPr>
      <dsp:spPr>
        <a:xfrm>
          <a:off x="1757034" y="1501628"/>
          <a:ext cx="3222917" cy="63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9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2</a:t>
          </a:r>
          <a:r>
            <a:rPr lang="en-GB" sz="1200" b="1" kern="1200" baseline="30000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nd</a:t>
          </a:r>
          <a:r>
            <a:rPr lang="en-GB" sz="1200" b="1" kern="1200" noProof="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 quarter 2021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rgbClr val="0F5494"/>
              </a:solidFill>
            </a:rPr>
            <a:t>Finalisation of I3 Work Programme</a:t>
          </a:r>
          <a:endParaRPr lang="en-GB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1757034" y="1501628"/>
        <a:ext cx="3222917" cy="638261"/>
      </dsp:txXfrm>
    </dsp:sp>
    <dsp:sp modelId="{0468A780-D477-4621-9D31-A12A3C0341C6}">
      <dsp:nvSpPr>
        <dsp:cNvPr id="0" name=""/>
        <dsp:cNvSpPr/>
      </dsp:nvSpPr>
      <dsp:spPr>
        <a:xfrm>
          <a:off x="5298579" y="1482533"/>
          <a:ext cx="494822" cy="494822"/>
        </a:xfrm>
        <a:prstGeom prst="ellipse">
          <a:avLst/>
        </a:prstGeom>
        <a:solidFill>
          <a:srgbClr val="333399">
            <a:hueOff val="-10800000"/>
            <a:satOff val="-37502"/>
            <a:lumOff val="4500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F1ED-E610-41F8-8AF4-F7FF70EF4B28}">
      <dsp:nvSpPr>
        <dsp:cNvPr id="0" name=""/>
        <dsp:cNvSpPr/>
      </dsp:nvSpPr>
      <dsp:spPr>
        <a:xfrm>
          <a:off x="4660470" y="2157715"/>
          <a:ext cx="2672215" cy="62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6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Q4 </a:t>
          </a:r>
          <a:r>
            <a:rPr lang="fr-BE" sz="1200" b="1" kern="120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2021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rgbClr val="0F5494"/>
              </a:solidFill>
            </a:rPr>
            <a:t>Launch of the first call for proposals (strand 1 and 2a)</a:t>
          </a:r>
        </a:p>
      </dsp:txBody>
      <dsp:txXfrm>
        <a:off x="4660470" y="2157715"/>
        <a:ext cx="2672215" cy="621553"/>
      </dsp:txXfrm>
    </dsp:sp>
    <dsp:sp modelId="{D3D6FE7C-47FE-4D85-86E4-28570985339B}">
      <dsp:nvSpPr>
        <dsp:cNvPr id="0" name=""/>
        <dsp:cNvSpPr/>
      </dsp:nvSpPr>
      <dsp:spPr>
        <a:xfrm>
          <a:off x="6826798" y="1112615"/>
          <a:ext cx="630499" cy="6304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A0580-0216-4691-886E-7D5F0369D1F0}">
      <dsp:nvSpPr>
        <dsp:cNvPr id="0" name=""/>
        <dsp:cNvSpPr/>
      </dsp:nvSpPr>
      <dsp:spPr>
        <a:xfrm>
          <a:off x="5797699" y="224830"/>
          <a:ext cx="2368043" cy="71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088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>
              <a:solidFill>
                <a:srgbClr val="2D2D8A">
                  <a:lumMod val="75000"/>
                </a:srgbClr>
              </a:solidFill>
              <a:latin typeface="Verdana"/>
              <a:ea typeface="+mn-ea"/>
              <a:cs typeface="+mn-cs"/>
            </a:rPr>
            <a:t>Q1 2022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rgbClr val="0F5494"/>
              </a:solidFill>
            </a:rPr>
            <a:t>Evaluation of projects proposal (strand 1 and 2a)</a:t>
          </a:r>
        </a:p>
      </dsp:txBody>
      <dsp:txXfrm>
        <a:off x="5797699" y="224830"/>
        <a:ext cx="2368043" cy="715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8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0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5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9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0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1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1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2724" y="6139787"/>
            <a:ext cx="272927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2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10 November </a:t>
            </a:r>
            <a:r>
              <a:rPr lang="fr-BE" dirty="0" smtClean="0"/>
              <a:t>2021</a:t>
            </a:r>
            <a:endParaRPr lang="en-GB" dirty="0"/>
          </a:p>
        </p:txBody>
      </p:sp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903569" y="1249155"/>
            <a:ext cx="10607393" cy="872647"/>
          </a:xfrm>
        </p:spPr>
        <p:txBody>
          <a:bodyPr>
            <a:noAutofit/>
          </a:bodyPr>
          <a:lstStyle/>
          <a:p>
            <a:r>
              <a:rPr lang="hu-HU" sz="4400" dirty="0" smtClean="0"/>
              <a:t>Fostering i</a:t>
            </a:r>
            <a:r>
              <a:rPr lang="en-IE" sz="4400" dirty="0" err="1" smtClean="0"/>
              <a:t>nterregional</a:t>
            </a:r>
            <a:r>
              <a:rPr lang="en-IE" sz="4400" dirty="0" smtClean="0"/>
              <a:t> </a:t>
            </a:r>
            <a:r>
              <a:rPr lang="hu-HU" sz="4400" dirty="0" err="1" smtClean="0"/>
              <a:t>cooperation</a:t>
            </a:r>
            <a:endParaRPr lang="en-IE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09439" y="2872206"/>
            <a:ext cx="10065224" cy="89775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u-HU" dirty="0" smtClean="0"/>
              <a:t>Monika Zsigri, REGIO G1 Smart and </a:t>
            </a:r>
            <a:r>
              <a:rPr lang="hu-HU" dirty="0" err="1" smtClean="0"/>
              <a:t>sustainable</a:t>
            </a:r>
            <a:r>
              <a:rPr lang="hu-HU" dirty="0" smtClean="0"/>
              <a:t> </a:t>
            </a:r>
            <a:r>
              <a:rPr lang="hu-HU" dirty="0" err="1" smtClean="0"/>
              <a:t>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7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87500" y="157445"/>
            <a:ext cx="10515600" cy="82603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spcBef>
                <a:spcPts val="0"/>
              </a:spcBef>
            </a:pPr>
            <a:r>
              <a:rPr lang="en-GB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 of the public</a:t>
            </a:r>
            <a:br>
              <a:rPr lang="en-GB" sz="36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 smtClean="0">
                <a:solidFill>
                  <a:srgbClr val="20AA63"/>
                </a:solidFill>
              </a:rPr>
              <a:t>What next</a:t>
            </a:r>
            <a:endParaRPr lang="en-GB" b="1" dirty="0">
              <a:solidFill>
                <a:srgbClr val="20AA63"/>
              </a:solidFill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2607559" y="1364955"/>
            <a:ext cx="8228520" cy="72008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 anchor="ctr"/>
          <a:lstStyle/>
          <a:p>
            <a:pPr marL="35892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-1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+mn-ea"/>
                <a:cs typeface="+mn-cs"/>
              </a:rPr>
              <a:t>Timeline</a:t>
            </a:r>
            <a:endParaRPr kumimoji="0" lang="en-GB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88076859"/>
              </p:ext>
            </p:extLst>
          </p:nvPr>
        </p:nvGraphicFramePr>
        <p:xfrm>
          <a:off x="562063" y="808666"/>
          <a:ext cx="9913817" cy="498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107760" y="2192486"/>
            <a:ext cx="3078236" cy="1376565"/>
            <a:chOff x="6810411" y="484111"/>
            <a:chExt cx="3078236" cy="1376565"/>
          </a:xfrm>
        </p:grpSpPr>
        <p:sp>
          <p:nvSpPr>
            <p:cNvPr id="16" name="Rectangle 15"/>
            <p:cNvSpPr/>
            <p:nvPr/>
          </p:nvSpPr>
          <p:spPr>
            <a:xfrm>
              <a:off x="7188812" y="484111"/>
              <a:ext cx="2699835" cy="12900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6810411" y="570643"/>
              <a:ext cx="2699835" cy="1290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9050" tIns="0" rIns="0" bIns="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 dirty="0" smtClean="0">
                  <a:solidFill>
                    <a:srgbClr val="2D2D8A">
                      <a:lumMod val="75000"/>
                    </a:srgbClr>
                  </a:solidFill>
                  <a:latin typeface="Verdana"/>
                  <a:ea typeface="+mn-ea"/>
                  <a:cs typeface="+mn-cs"/>
                </a:rPr>
                <a:t>Mid</a:t>
              </a:r>
              <a:r>
                <a:rPr lang="fr-BE" sz="1200" b="1" dirty="0" smtClean="0">
                  <a:solidFill>
                    <a:srgbClr val="2D2D8A">
                      <a:lumMod val="75000"/>
                    </a:srgbClr>
                  </a:solidFill>
                  <a:latin typeface="Verdana"/>
                </a:rPr>
                <a:t>-</a:t>
              </a:r>
              <a:r>
                <a:rPr lang="fr-BE" sz="1200" b="1" kern="1200" dirty="0" smtClean="0">
                  <a:solidFill>
                    <a:srgbClr val="2D2D8A">
                      <a:lumMod val="75000"/>
                    </a:srgbClr>
                  </a:solidFill>
                  <a:latin typeface="Verdana"/>
                  <a:ea typeface="+mn-ea"/>
                  <a:cs typeface="+mn-cs"/>
                </a:rPr>
                <a:t>2022 </a:t>
              </a:r>
              <a:endParaRPr lang="fr-BE" sz="1200" b="1" dirty="0">
                <a:solidFill>
                  <a:srgbClr val="2D2D8A">
                    <a:lumMod val="75000"/>
                  </a:srgbClr>
                </a:solidFill>
                <a:latin typeface="Verdana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200" b="1" kern="1200" dirty="0" smtClean="0">
                  <a:solidFill>
                    <a:srgbClr val="0F5494"/>
                  </a:solidFill>
                </a:rPr>
                <a:t>Projects implementation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200" b="1" kern="1200" dirty="0" smtClean="0">
                  <a:solidFill>
                    <a:srgbClr val="0F5494"/>
                  </a:solidFill>
                </a:rPr>
                <a:t>(strand 1 and 2a)</a:t>
              </a:r>
            </a:p>
          </p:txBody>
        </p:sp>
      </p:grpSp>
      <p:sp>
        <p:nvSpPr>
          <p:cNvPr id="18" name="Flowchart: Connector 17"/>
          <p:cNvSpPr/>
          <p:nvPr/>
        </p:nvSpPr>
        <p:spPr>
          <a:xfrm>
            <a:off x="9107760" y="1632716"/>
            <a:ext cx="756802" cy="7328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" y="150011"/>
            <a:ext cx="76206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2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2" y="1317264"/>
            <a:ext cx="5127744" cy="5114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94" y="1314450"/>
            <a:ext cx="5108155" cy="5117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4002" y="1314450"/>
            <a:ext cx="2563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 smtClean="0">
                <a:solidFill>
                  <a:srgbClr val="004494"/>
                </a:solidFill>
              </a:rPr>
              <a:t>Resource</a:t>
            </a:r>
            <a:r>
              <a:rPr lang="es-ES" sz="2400" b="1" dirty="0" smtClean="0">
                <a:solidFill>
                  <a:srgbClr val="004494"/>
                </a:solidFill>
              </a:rPr>
              <a:t> </a:t>
            </a:r>
            <a:r>
              <a:rPr lang="es-ES" sz="2400" b="1" dirty="0" err="1" smtClean="0">
                <a:solidFill>
                  <a:srgbClr val="004494"/>
                </a:solidFill>
              </a:rPr>
              <a:t>Efficiency</a:t>
            </a:r>
            <a:endParaRPr lang="en-GB" sz="2400" b="1" dirty="0">
              <a:solidFill>
                <a:srgbClr val="00449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0894" y="1342862"/>
            <a:ext cx="2355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004494"/>
                </a:solidFill>
              </a:rPr>
              <a:t>Blue </a:t>
            </a:r>
            <a:r>
              <a:rPr lang="es-ES" sz="2400" b="1" dirty="0" err="1" smtClean="0">
                <a:solidFill>
                  <a:srgbClr val="004494"/>
                </a:solidFill>
              </a:rPr>
              <a:t>Renewables</a:t>
            </a:r>
            <a:endParaRPr lang="en-GB" sz="2400" b="1" dirty="0">
              <a:solidFill>
                <a:srgbClr val="00449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6955" y="228601"/>
            <a:ext cx="10687878" cy="798078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hu-HU" sz="3200" b="1" dirty="0" err="1">
                <a:solidFill>
                  <a:srgbClr val="20AA63"/>
                </a:solidFill>
              </a:rPr>
              <a:t>Guiding</a:t>
            </a:r>
            <a:r>
              <a:rPr lang="hu-HU" sz="3200" b="1" dirty="0">
                <a:solidFill>
                  <a:srgbClr val="20AA63"/>
                </a:solidFill>
              </a:rPr>
              <a:t> </a:t>
            </a:r>
            <a:r>
              <a:rPr lang="hu-HU" sz="3200" b="1" dirty="0" err="1">
                <a:solidFill>
                  <a:srgbClr val="20AA63"/>
                </a:solidFill>
              </a:rPr>
              <a:t>principle</a:t>
            </a:r>
            <a:r>
              <a:rPr lang="hu-HU" sz="3200" b="1" dirty="0">
                <a:solidFill>
                  <a:srgbClr val="20AA63"/>
                </a:solidFill>
              </a:rPr>
              <a:t> </a:t>
            </a:r>
            <a:r>
              <a:rPr lang="hu-HU" sz="3200" b="1" dirty="0" err="1">
                <a:solidFill>
                  <a:srgbClr val="20AA63"/>
                </a:solidFill>
              </a:rPr>
              <a:t>for</a:t>
            </a:r>
            <a:r>
              <a:rPr lang="hu-HU" sz="3200" b="1" dirty="0">
                <a:solidFill>
                  <a:srgbClr val="20AA63"/>
                </a:solidFill>
              </a:rPr>
              <a:t> </a:t>
            </a:r>
            <a:r>
              <a:rPr lang="hu-HU" sz="3200" b="1" dirty="0" smtClean="0">
                <a:solidFill>
                  <a:srgbClr val="20AA63"/>
                </a:solidFill>
              </a:rPr>
              <a:t>R&amp;I: </a:t>
            </a:r>
            <a:r>
              <a:rPr lang="hu-HU" sz="3200" b="1" dirty="0">
                <a:solidFill>
                  <a:srgbClr val="20AA63"/>
                </a:solidFill>
              </a:rPr>
              <a:t>Smart </a:t>
            </a:r>
            <a:r>
              <a:rPr lang="hu-HU" sz="3200" b="1" dirty="0" err="1">
                <a:solidFill>
                  <a:srgbClr val="20AA63"/>
                </a:solidFill>
              </a:rPr>
              <a:t>specialisation</a:t>
            </a:r>
            <a:endParaRPr lang="hu-HU" sz="3200" b="1" dirty="0">
              <a:solidFill>
                <a:srgbClr val="20A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944" y="544244"/>
            <a:ext cx="10515600" cy="782357"/>
          </a:xfrm>
        </p:spPr>
        <p:txBody>
          <a:bodyPr/>
          <a:lstStyle/>
          <a:p>
            <a:r>
              <a:rPr lang="es-ES" sz="3200" b="1" dirty="0">
                <a:solidFill>
                  <a:srgbClr val="20AA63"/>
                </a:solidFill>
              </a:rPr>
              <a:t>3 Thematic Platforms – 33  S3 Partnerships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11" name="Content Placeholder 20"/>
          <p:cNvSpPr txBox="1">
            <a:spLocks/>
          </p:cNvSpPr>
          <p:nvPr/>
        </p:nvSpPr>
        <p:spPr>
          <a:xfrm>
            <a:off x="829997" y="1927213"/>
            <a:ext cx="5966957" cy="3877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847" lvl="1" indent="-285750" fontAlgn="base">
              <a:spcBef>
                <a:spcPts val="900"/>
              </a:spcBef>
              <a:spcAft>
                <a:spcPts val="450"/>
              </a:spcAft>
              <a:buClr>
                <a:schemeClr val="tx2">
                  <a:lumMod val="50000"/>
                </a:schemeClr>
              </a:buClr>
            </a:pPr>
            <a:r>
              <a:rPr lang="en-IE" dirty="0" smtClean="0">
                <a:solidFill>
                  <a:srgbClr val="024B9C"/>
                </a:solidFill>
                <a:ea typeface="Verdana"/>
                <a:cs typeface="Arial" panose="020B0604020202020204" pitchFamily="34" charset="0"/>
              </a:rPr>
              <a:t>Connect </a:t>
            </a:r>
            <a:r>
              <a:rPr lang="en-IE" b="1" dirty="0" smtClean="0">
                <a:solidFill>
                  <a:srgbClr val="024B9C"/>
                </a:solidFill>
                <a:ea typeface="Verdana"/>
                <a:cs typeface="Arial" panose="020B0604020202020204" pitchFamily="34" charset="0"/>
              </a:rPr>
              <a:t>regional innovation ecosystems</a:t>
            </a:r>
            <a:r>
              <a:rPr lang="en-IE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IE" b="1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Q-helix)</a:t>
            </a:r>
            <a:endParaRPr lang="en-IE" b="1" dirty="0" smtClean="0">
              <a:solidFill>
                <a:srgbClr val="024B9C"/>
              </a:solidFill>
              <a:ea typeface="Verdana"/>
              <a:cs typeface="Arial" panose="020B0604020202020204" pitchFamily="34" charset="0"/>
            </a:endParaRPr>
          </a:p>
          <a:p>
            <a:pPr marL="298847" lvl="1" indent="-285750" fontAlgn="base">
              <a:spcBef>
                <a:spcPts val="900"/>
              </a:spcBef>
              <a:spcAft>
                <a:spcPts val="450"/>
              </a:spcAft>
              <a:buClr>
                <a:schemeClr val="tx2">
                  <a:lumMod val="50000"/>
                </a:schemeClr>
              </a:buClr>
            </a:pPr>
            <a:r>
              <a:rPr lang="en-IE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Provide </a:t>
            </a:r>
            <a:r>
              <a:rPr lang="en-IE" b="1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interactive &amp; participatory environment </a:t>
            </a:r>
            <a:r>
              <a:rPr lang="en-IE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IE" dirty="0" smtClean="0">
                <a:solidFill>
                  <a:srgbClr val="024B9C"/>
                </a:solidFill>
                <a:ea typeface="Verdana"/>
                <a:cs typeface="Arial" panose="020B0604020202020204" pitchFamily="34" charset="0"/>
                <a:sym typeface="Wingdings" panose="05000000000000000000" pitchFamily="2" charset="2"/>
              </a:rPr>
              <a:t>S3 i</a:t>
            </a:r>
            <a:r>
              <a:rPr lang="en-IE" dirty="0" smtClean="0">
                <a:solidFill>
                  <a:srgbClr val="024B9C"/>
                </a:solidFill>
                <a:ea typeface="Verdana"/>
                <a:cs typeface="Arial" panose="020B0604020202020204" pitchFamily="34" charset="0"/>
              </a:rPr>
              <a:t>mplementation through transnational / interregional cooperation (outward looking process of S3)</a:t>
            </a:r>
          </a:p>
          <a:p>
            <a:pPr marL="298847" lvl="1" indent="-285750" fontAlgn="base">
              <a:spcBef>
                <a:spcPts val="450"/>
              </a:spcBef>
              <a:spcAft>
                <a:spcPts val="450"/>
              </a:spcAft>
              <a:buClr>
                <a:schemeClr val="tx2">
                  <a:lumMod val="50000"/>
                </a:schemeClr>
              </a:buClr>
            </a:pPr>
            <a:r>
              <a:rPr lang="en-IE" dirty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Host </a:t>
            </a:r>
            <a:r>
              <a:rPr lang="en-IE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around </a:t>
            </a:r>
            <a:r>
              <a:rPr lang="en-IE" b="1" dirty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33 </a:t>
            </a:r>
            <a:r>
              <a:rPr lang="en-IE" b="1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Interregional S3 Partnerships: </a:t>
            </a:r>
          </a:p>
          <a:p>
            <a:pPr marL="298847" lvl="1" indent="-285750" fontAlgn="base">
              <a:spcBef>
                <a:spcPts val="900"/>
              </a:spcBef>
              <a:spcAft>
                <a:spcPts val="450"/>
              </a:spcAft>
              <a:buClr>
                <a:schemeClr val="tx2">
                  <a:lumMod val="50000"/>
                </a:schemeClr>
              </a:buClr>
            </a:pPr>
            <a:r>
              <a:rPr lang="en-IE" dirty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Currently S3 partnerships involve </a:t>
            </a:r>
            <a:r>
              <a:rPr lang="en-IE" b="1" dirty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189 regions </a:t>
            </a:r>
            <a:r>
              <a:rPr lang="en-IE" dirty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from 33 EU + non EU </a:t>
            </a:r>
            <a:r>
              <a:rPr lang="en-IE" dirty="0" smtClean="0">
                <a:solidFill>
                  <a:srgbClr val="024B9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endParaRPr lang="en-IE" dirty="0">
              <a:solidFill>
                <a:srgbClr val="024B9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38" y="1431318"/>
            <a:ext cx="4431233" cy="52202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02740" y="846721"/>
            <a:ext cx="6625532" cy="391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GB" sz="1500" b="1" dirty="0">
                <a:solidFill>
                  <a:srgbClr val="ED7D31"/>
                </a:solidFill>
                <a:latin typeface="Verdana"/>
              </a:rPr>
              <a:t>S3P Agri-Food - </a:t>
            </a:r>
            <a:r>
              <a:rPr lang="en-GB" altLang="en-US" sz="1500" b="1" dirty="0">
                <a:solidFill>
                  <a:srgbClr val="92D050"/>
                </a:solidFill>
                <a:latin typeface="Verdana" pitchFamily="34" charset="0"/>
                <a:ea typeface="Verdana" panose="020B0604030504040204" pitchFamily="34" charset="0"/>
              </a:rPr>
              <a:t>S3P Energy - </a:t>
            </a:r>
            <a:r>
              <a:rPr lang="en-GB" altLang="en-US" sz="1500" b="1" dirty="0">
                <a:solidFill>
                  <a:srgbClr val="034EA2"/>
                </a:solidFill>
                <a:latin typeface="Verdana" pitchFamily="34" charset="0"/>
                <a:ea typeface="Verdana" panose="020B0604030504040204" pitchFamily="34" charset="0"/>
              </a:rPr>
              <a:t>S3P Industrial Modernisation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44" y="745513"/>
            <a:ext cx="1108719" cy="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56434" y="292360"/>
            <a:ext cx="10515600" cy="782357"/>
          </a:xfrm>
        </p:spPr>
        <p:txBody>
          <a:bodyPr/>
          <a:lstStyle/>
          <a:p>
            <a:r>
              <a:rPr lang="fr-BE" altLang="en-US" sz="2800" b="1" dirty="0" err="1">
                <a:solidFill>
                  <a:srgbClr val="00B050"/>
                </a:solidFill>
                <a:latin typeface="EC Square Sans Pro" panose="020B0506040000020004" pitchFamily="34" charset="0"/>
              </a:rPr>
              <a:t>Thematic</a:t>
            </a:r>
            <a:r>
              <a:rPr lang="fr-BE" altLang="en-US" sz="2800" b="1" dirty="0">
                <a:solidFill>
                  <a:srgbClr val="00B050"/>
                </a:solidFill>
                <a:latin typeface="EC Square Sans Pro" panose="020B0506040000020004" pitchFamily="34" charset="0"/>
              </a:rPr>
              <a:t> smart specialisation </a:t>
            </a:r>
            <a:r>
              <a:rPr lang="fr-BE" altLang="en-US" sz="2800" b="1" dirty="0" err="1">
                <a:solidFill>
                  <a:srgbClr val="00B050"/>
                </a:solidFill>
                <a:latin typeface="EC Square Sans Pro" panose="020B0506040000020004" pitchFamily="34" charset="0"/>
              </a:rPr>
              <a:t>platforms</a:t>
            </a:r>
            <a:endParaRPr lang="en-GB" altLang="en-US" sz="2800" b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5FFA19A-963C-43C0-8C7E-48B420A5FBD6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9" y="2209800"/>
            <a:ext cx="11092527" cy="325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0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b="1" dirty="0">
                <a:solidFill>
                  <a:srgbClr val="20AA63"/>
                </a:solidFill>
              </a:rPr>
              <a:t>Interregional Innovation </a:t>
            </a:r>
            <a:r>
              <a:rPr lang="en-US" b="1" dirty="0" smtClean="0">
                <a:solidFill>
                  <a:srgbClr val="20AA63"/>
                </a:solidFill>
              </a:rPr>
              <a:t>Instrument</a:t>
            </a:r>
            <a:endParaRPr lang="en-US" b="1" dirty="0">
              <a:solidFill>
                <a:srgbClr val="20AA63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83257" y="1723578"/>
            <a:ext cx="2021312" cy="1638158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400" b="1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2400" b="1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mplemented </a:t>
            </a:r>
            <a:r>
              <a:rPr lang="en-US" sz="18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8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40774" y="1600034"/>
            <a:ext cx="2756874" cy="3447082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4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2400" b="1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Commercialisation and scaling up </a:t>
            </a:r>
            <a:r>
              <a:rPr lang="en-US" sz="1800" b="1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innovation </a:t>
            </a:r>
            <a:r>
              <a:rPr lang="en-US" sz="180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development of </a:t>
            </a:r>
            <a:r>
              <a:rPr lang="en-US" sz="18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value </a:t>
            </a:r>
            <a:r>
              <a:rPr lang="en-US" sz="1800" b="1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chains</a:t>
            </a:r>
            <a:endParaRPr lang="en-GB" sz="18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205831" y="1767247"/>
            <a:ext cx="2520000" cy="1638159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4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b="1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 (Art. 10 </a:t>
            </a:r>
            <a:r>
              <a:rPr lang="en-US" sz="1800" b="1" dirty="0" err="1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sz="1800" b="1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570 Million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 prices)</a:t>
            </a:r>
            <a:endParaRPr lang="en-GB" sz="1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" b="1161"/>
          <a:stretch>
            <a:fillRect/>
          </a:stretch>
        </p:blipFill>
        <p:spPr>
          <a:xfrm>
            <a:off x="688105" y="4359521"/>
            <a:ext cx="2462212" cy="163830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6731" b="16731"/>
          <a:stretch>
            <a:fillRect/>
          </a:stretch>
        </p:blipFill>
        <p:spPr>
          <a:xfrm>
            <a:off x="9645445" y="3449075"/>
            <a:ext cx="1919828" cy="12776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6776" y="4545573"/>
            <a:ext cx="188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24B9C"/>
                </a:solidFill>
              </a:rPr>
              <a:t>EC supported by </a:t>
            </a:r>
            <a:r>
              <a:rPr lang="en-IE" b="1" dirty="0" smtClean="0">
                <a:solidFill>
                  <a:srgbClr val="024B9C"/>
                </a:solidFill>
              </a:rPr>
              <a:t>an</a:t>
            </a:r>
            <a:r>
              <a:rPr lang="en-IE" dirty="0" smtClean="0">
                <a:solidFill>
                  <a:srgbClr val="024B9C"/>
                </a:solidFill>
              </a:rPr>
              <a:t> </a:t>
            </a:r>
            <a:r>
              <a:rPr lang="en-IE" b="1" dirty="0" smtClean="0">
                <a:solidFill>
                  <a:srgbClr val="024B9C"/>
                </a:solidFill>
              </a:rPr>
              <a:t>executive agency</a:t>
            </a:r>
            <a:endParaRPr lang="en-IE" b="1" dirty="0">
              <a:solidFill>
                <a:srgbClr val="024B9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8910" y="1681865"/>
            <a:ext cx="3819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Interregional </a:t>
            </a:r>
            <a:r>
              <a:rPr lang="en-US" b="1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Q-Helix ecosystems</a:t>
            </a:r>
            <a:r>
              <a:rPr lang="en-US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en-US" b="1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businesses, civil society and public administrations</a:t>
            </a:r>
            <a:r>
              <a:rPr lang="en-US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involved in </a:t>
            </a:r>
            <a:r>
              <a:rPr lang="en-US" b="1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GB" b="1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specialisation strategies</a:t>
            </a:r>
            <a:r>
              <a:rPr lang="en-GB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established at national or regional </a:t>
            </a:r>
            <a:r>
              <a:rPr lang="en-GB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lang="en-GB" b="1" dirty="0">
              <a:solidFill>
                <a:srgbClr val="024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446" y="4411504"/>
            <a:ext cx="2145956" cy="17723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12373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9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303"/>
            <a:ext cx="12192000" cy="27344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946" y="2759033"/>
            <a:ext cx="3002279" cy="782357"/>
          </a:xfrm>
        </p:spPr>
        <p:txBody>
          <a:bodyPr/>
          <a:lstStyle/>
          <a:p>
            <a:r>
              <a:rPr lang="en-GB" b="1" dirty="0" smtClean="0">
                <a:solidFill>
                  <a:srgbClr val="0F5494"/>
                </a:solidFill>
                <a:latin typeface="Avenir"/>
                <a:ea typeface="Avenir"/>
                <a:cs typeface="Avenir"/>
              </a:rPr>
              <a:t>Investment</a:t>
            </a:r>
            <a:endParaRPr lang="en-GB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9923"/>
            <a:ext cx="9073008" cy="678797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R="0" lvl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sz="2880" dirty="0">
              <a:solidFill>
                <a:srgbClr val="0F5494"/>
              </a:solidFill>
              <a:latin typeface="Avenir"/>
              <a:ea typeface="Avenir"/>
              <a:cs typeface="Avenir"/>
            </a:endParaRPr>
          </a:p>
        </p:txBody>
      </p:sp>
      <p:sp>
        <p:nvSpPr>
          <p:cNvPr id="10" name="AutoShape 2" descr="Innovation Icon Images | Free Vectors, Stock Photos &amp; PSD"/>
          <p:cNvSpPr>
            <a:spLocks noChangeAspect="1" noChangeArrowheads="1"/>
          </p:cNvSpPr>
          <p:nvPr/>
        </p:nvSpPr>
        <p:spPr bwMode="auto">
          <a:xfrm>
            <a:off x="63500" y="-1365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640822" y="1174027"/>
            <a:ext cx="8510103" cy="4968552"/>
          </a:xfrm>
          <a:prstGeom prst="round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  <a:defRPr/>
            </a:pPr>
            <a:endParaRPr lang="en-US" sz="800" b="1" dirty="0">
              <a:solidFill>
                <a:srgbClr val="FF0000"/>
              </a:solidFill>
              <a:latin typeface="Arial"/>
            </a:endParaRPr>
          </a:p>
          <a:p>
            <a:pPr algn="ctr" defTabSz="457200">
              <a:defRPr/>
            </a:pPr>
            <a:endParaRPr lang="en-US" sz="800" b="1" dirty="0">
              <a:solidFill>
                <a:srgbClr val="0F5494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83" y="2734491"/>
            <a:ext cx="2646226" cy="1798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33" y="1228694"/>
            <a:ext cx="2881411" cy="478579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540723" y="1340111"/>
            <a:ext cx="1994139" cy="1208838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IE" b="1" dirty="0">
                <a:solidFill>
                  <a:schemeClr val="accent4"/>
                </a:solidFill>
                <a:latin typeface="Arial"/>
              </a:rPr>
              <a:t>Knowledge Development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39476" y="2674520"/>
            <a:ext cx="1995386" cy="201206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IE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Technology development &amp; demonstration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74741" y="4821824"/>
            <a:ext cx="1995386" cy="1185517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IE" b="1" dirty="0" smtClean="0">
                <a:solidFill>
                  <a:srgbClr val="92D050"/>
                </a:solidFill>
                <a:latin typeface="Arial"/>
              </a:rPr>
              <a:t> </a:t>
            </a:r>
            <a:r>
              <a:rPr lang="en-IE" b="1" dirty="0">
                <a:solidFill>
                  <a:srgbClr val="92D050"/>
                </a:solidFill>
                <a:latin typeface="Arial"/>
              </a:rPr>
              <a:t>Business </a:t>
            </a:r>
            <a:r>
              <a:rPr lang="en-IE" b="1" dirty="0" smtClean="0">
                <a:solidFill>
                  <a:srgbClr val="92D050"/>
                </a:solidFill>
                <a:latin typeface="Arial"/>
              </a:rPr>
              <a:t>&amp; </a:t>
            </a:r>
            <a:r>
              <a:rPr lang="en-IE" b="1" dirty="0">
                <a:solidFill>
                  <a:srgbClr val="92D050"/>
                </a:solidFill>
                <a:latin typeface="Arial"/>
              </a:rPr>
              <a:t>Investment  Development</a:t>
            </a:r>
          </a:p>
        </p:txBody>
      </p:sp>
      <p:sp>
        <p:nvSpPr>
          <p:cNvPr id="20" name="Oval 19"/>
          <p:cNvSpPr/>
          <p:nvPr/>
        </p:nvSpPr>
        <p:spPr>
          <a:xfrm>
            <a:off x="4337402" y="4845478"/>
            <a:ext cx="1530913" cy="976482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BE" b="1" dirty="0" smtClean="0">
                <a:solidFill>
                  <a:srgbClr val="92D050"/>
                </a:solidFill>
                <a:latin typeface="Arial"/>
              </a:rPr>
              <a:t>At least TRL </a:t>
            </a:r>
            <a:r>
              <a:rPr lang="fr-BE" b="1" dirty="0">
                <a:solidFill>
                  <a:srgbClr val="92D050"/>
                </a:solidFill>
                <a:latin typeface="Arial"/>
              </a:rPr>
              <a:t>6</a:t>
            </a:r>
            <a:r>
              <a:rPr lang="fr-BE" b="1" dirty="0" smtClean="0">
                <a:solidFill>
                  <a:srgbClr val="92D050"/>
                </a:solidFill>
                <a:latin typeface="Arial"/>
              </a:rPr>
              <a:t> </a:t>
            </a:r>
            <a:endParaRPr lang="en-GB" b="1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640822" y="287199"/>
            <a:ext cx="8187655" cy="678797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defRPr/>
            </a:pP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Maturity of Innovation Project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4" y="3621590"/>
            <a:ext cx="1233354" cy="840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621" y="4770580"/>
            <a:ext cx="220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004494"/>
                </a:solidFill>
              </a:rPr>
              <a:t>Close to market </a:t>
            </a:r>
            <a:endParaRPr lang="en-GB" sz="2000" b="1" dirty="0">
              <a:solidFill>
                <a:srgbClr val="00449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84490" y="2272826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464572" y="429254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0970" y="3825380"/>
            <a:ext cx="3026645" cy="23171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1570127" y="4043494"/>
            <a:ext cx="568743" cy="15939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43375950"/>
              </p:ext>
            </p:extLst>
          </p:nvPr>
        </p:nvGraphicFramePr>
        <p:xfrm>
          <a:off x="687897" y="1933029"/>
          <a:ext cx="10788241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09938" y="5139770"/>
            <a:ext cx="3061741" cy="1200329"/>
          </a:xfrm>
          <a:prstGeom prst="rect">
            <a:avLst/>
          </a:prstGeom>
          <a:solidFill>
            <a:schemeClr val="bg2"/>
          </a:solidFill>
          <a:ln>
            <a:solidFill>
              <a:srgbClr val="20AA6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srgbClr val="024B9C"/>
                </a:solidFill>
                <a:latin typeface="EC Square Sans Pro" panose="020B0506040000020004" pitchFamily="34" charset="0"/>
              </a:rPr>
              <a:t>Testing approaches to commercialise and scale-up interregional investment projects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srgbClr val="024B9C"/>
                </a:solidFill>
                <a:latin typeface="EC Square Sans Pro" panose="020B0506040000020004" pitchFamily="34" charset="0"/>
              </a:rPr>
              <a:t>Developing bankable projects for support from financial instruments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dirty="0" smtClean="0">
                <a:solidFill>
                  <a:srgbClr val="024B9C"/>
                </a:solidFill>
                <a:latin typeface="EC Square Sans Pro" panose="020B0506040000020004" pitchFamily="34" charset="0"/>
              </a:rPr>
              <a:t>Developing </a:t>
            </a:r>
            <a:r>
              <a:rPr lang="en-GB" sz="1200" b="1" dirty="0">
                <a:solidFill>
                  <a:srgbClr val="024B9C"/>
                </a:solidFill>
                <a:latin typeface="EC Square Sans Pro" panose="020B0506040000020004" pitchFamily="34" charset="0"/>
              </a:rPr>
              <a:t>new value chains</a:t>
            </a: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923165" y="1349434"/>
            <a:ext cx="10460696" cy="1868729"/>
            <a:chOff x="827250" y="1400520"/>
            <a:chExt cx="7718164" cy="1776967"/>
          </a:xfrm>
        </p:grpSpPr>
        <p:sp>
          <p:nvSpPr>
            <p:cNvPr id="12" name="Down Arrow Callout 11"/>
            <p:cNvSpPr/>
            <p:nvPr/>
          </p:nvSpPr>
          <p:spPr bwMode="auto">
            <a:xfrm>
              <a:off x="4698227" y="1855085"/>
              <a:ext cx="3847187" cy="854786"/>
            </a:xfrm>
            <a:prstGeom prst="downArrowCallout">
              <a:avLst/>
            </a:prstGeom>
            <a:ln>
              <a:solidFill>
                <a:srgbClr val="20AA63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BE" sz="1600" b="1" dirty="0">
                  <a:solidFill>
                    <a:srgbClr val="20AA63">
                      <a:lumMod val="75000"/>
                    </a:srgbClr>
                  </a:solidFill>
                  <a:latin typeface="EC Square Sans Pro" panose="020B0506040000020004" pitchFamily="34" charset="0"/>
                </a:rPr>
                <a:t>Interregional Innovation Investments</a:t>
              </a:r>
              <a:endParaRPr lang="en-GB" sz="1600" b="1" dirty="0">
                <a:solidFill>
                  <a:srgbClr val="20AA63">
                    <a:lumMod val="75000"/>
                  </a:srgb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3" name="Down Arrow Callout 12"/>
            <p:cNvSpPr/>
            <p:nvPr/>
          </p:nvSpPr>
          <p:spPr bwMode="auto">
            <a:xfrm>
              <a:off x="827250" y="1771964"/>
              <a:ext cx="2435361" cy="780453"/>
            </a:xfrm>
            <a:prstGeom prst="downArrowCallout">
              <a:avLst/>
            </a:prstGeom>
            <a:ln>
              <a:solidFill>
                <a:srgbClr val="20AA6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BE" sz="1600" b="1" dirty="0">
                  <a:solidFill>
                    <a:srgbClr val="20AA63">
                      <a:lumMod val="75000"/>
                    </a:srgbClr>
                  </a:solidFill>
                  <a:latin typeface="EC Square Sans Pro" panose="020B0506040000020004" pitchFamily="34" charset="0"/>
                </a:rPr>
                <a:t>Thematic Platforms</a:t>
              </a:r>
              <a:endParaRPr lang="en-GB" sz="1600" b="1" dirty="0">
                <a:solidFill>
                  <a:srgbClr val="20AA63">
                    <a:lumMod val="75000"/>
                  </a:srgb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2724" y="1400520"/>
              <a:ext cx="4592690" cy="263397"/>
            </a:xfrm>
            <a:prstGeom prst="rect">
              <a:avLst/>
            </a:prstGeom>
            <a:solidFill>
              <a:srgbClr val="C7EAD8"/>
            </a:solidFill>
            <a:ln>
              <a:solidFill>
                <a:srgbClr val="20AA6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BE" sz="1200" b="1" dirty="0">
                  <a:solidFill>
                    <a:srgbClr val="20AA63">
                      <a:lumMod val="75000"/>
                    </a:srgbClr>
                  </a:solidFill>
                  <a:latin typeface="EC Square Sans Pro" panose="020B0506040000020004" pitchFamily="34" charset="0"/>
                </a:rPr>
                <a:t>ERDF</a:t>
              </a:r>
              <a:endParaRPr lang="en-GB" sz="1200" b="1" dirty="0">
                <a:solidFill>
                  <a:srgbClr val="20AA63">
                    <a:lumMod val="75000"/>
                  </a:srgb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5" name="Down Arrow Callout 14"/>
            <p:cNvSpPr/>
            <p:nvPr/>
          </p:nvSpPr>
          <p:spPr bwMode="auto">
            <a:xfrm>
              <a:off x="3020974" y="2397034"/>
              <a:ext cx="1612327" cy="780453"/>
            </a:xfrm>
            <a:prstGeom prst="downArrowCallout">
              <a:avLst/>
            </a:prstGeom>
            <a:ln>
              <a:solidFill>
                <a:srgbClr val="20AA6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E" sz="1600" b="1" dirty="0" smtClean="0">
                  <a:solidFill>
                    <a:srgbClr val="20AA63">
                      <a:lumMod val="75000"/>
                    </a:srgbClr>
                  </a:solidFill>
                  <a:latin typeface="EC Square Sans Pro" panose="020B0506040000020004" pitchFamily="34" charset="0"/>
                </a:rPr>
                <a:t>Pilot Projects and experimentation</a:t>
              </a:r>
              <a:endParaRPr lang="en-IE" sz="1600" b="1" dirty="0">
                <a:solidFill>
                  <a:srgbClr val="20AA63">
                    <a:lumMod val="75000"/>
                  </a:srgbClr>
                </a:solidFill>
                <a:latin typeface="EC Square Sans Pro" panose="020B05060400000200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11931" y="5139770"/>
            <a:ext cx="3926107" cy="830997"/>
          </a:xfrm>
          <a:prstGeom prst="rect">
            <a:avLst/>
          </a:prstGeom>
          <a:solidFill>
            <a:schemeClr val="bg2"/>
          </a:solidFill>
          <a:ln>
            <a:solidFill>
              <a:srgbClr val="20AA6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dirty="0" smtClean="0">
                <a:solidFill>
                  <a:srgbClr val="024B9C"/>
                </a:solidFill>
                <a:latin typeface="EC Square Sans Pro" panose="020B0506040000020004" pitchFamily="34" charset="0"/>
              </a:rPr>
              <a:t>Portfolio of complementary value chain investment projects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dirty="0" smtClean="0">
                <a:solidFill>
                  <a:srgbClr val="024B9C"/>
                </a:solidFill>
                <a:latin typeface="EC Square Sans Pro" panose="020B0506040000020004" pitchFamily="34" charset="0"/>
              </a:rPr>
              <a:t>I3 </a:t>
            </a:r>
            <a:r>
              <a:rPr lang="en-GB" sz="1200" b="1" dirty="0">
                <a:solidFill>
                  <a:srgbClr val="024B9C"/>
                </a:solidFill>
                <a:latin typeface="EC Square Sans Pro" panose="020B0506040000020004" pitchFamily="34" charset="0"/>
              </a:rPr>
              <a:t>de risking </a:t>
            </a:r>
            <a:r>
              <a:rPr lang="en-GB" sz="1200" b="1" dirty="0" smtClean="0">
                <a:solidFill>
                  <a:srgbClr val="024B9C"/>
                </a:solidFill>
                <a:latin typeface="EC Square Sans Pro" panose="020B0506040000020004" pitchFamily="34" charset="0"/>
              </a:rPr>
              <a:t>component in private investments</a:t>
            </a:r>
            <a:endParaRPr lang="en-GB" sz="1200" b="1" dirty="0">
              <a:solidFill>
                <a:srgbClr val="024B9C"/>
              </a:solidFill>
              <a:latin typeface="EC Square Sans Pro" panose="020B05060400000200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dirty="0" smtClean="0">
                <a:solidFill>
                  <a:srgbClr val="024B9C"/>
                </a:solidFill>
                <a:latin typeface="EC Square Sans Pro" panose="020B0506040000020004" pitchFamily="34" charset="0"/>
              </a:rPr>
              <a:t>Investment in </a:t>
            </a:r>
            <a:r>
              <a:rPr lang="en-GB" sz="1200" b="1" dirty="0">
                <a:solidFill>
                  <a:srgbClr val="024B9C"/>
                </a:solidFill>
                <a:latin typeface="EC Square Sans Pro" panose="020B0506040000020004" pitchFamily="34" charset="0"/>
              </a:rPr>
              <a:t>new value chains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033" y="981541"/>
            <a:ext cx="1223431" cy="651437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23730" y="395187"/>
            <a:ext cx="74566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dirty="0" err="1" smtClean="0">
                <a:solidFill>
                  <a:srgbClr val="20AA63"/>
                </a:solidFill>
                <a:latin typeface="+mj-lt"/>
                <a:ea typeface="+mj-ea"/>
                <a:cs typeface="+mj-cs"/>
              </a:rPr>
              <a:t>Innovation</a:t>
            </a:r>
            <a:r>
              <a:rPr lang="hu-HU" sz="4000" b="1" dirty="0" smtClean="0">
                <a:solidFill>
                  <a:srgbClr val="20AA6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000" b="1" dirty="0" err="1" smtClean="0">
                <a:solidFill>
                  <a:srgbClr val="20AA63"/>
                </a:solidFill>
                <a:latin typeface="+mj-lt"/>
                <a:ea typeface="+mj-ea"/>
                <a:cs typeface="+mj-cs"/>
              </a:rPr>
              <a:t>cycle</a:t>
            </a:r>
            <a:r>
              <a:rPr lang="hu-HU" sz="4000" b="1" dirty="0" smtClean="0">
                <a:solidFill>
                  <a:srgbClr val="20AA63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BE" sz="4000" b="1" dirty="0" smtClean="0">
                <a:solidFill>
                  <a:srgbClr val="20AA63"/>
                </a:solidFill>
                <a:latin typeface="+mj-lt"/>
                <a:ea typeface="+mj-ea"/>
                <a:cs typeface="+mj-cs"/>
              </a:rPr>
              <a:t>I3 position </a:t>
            </a:r>
            <a:endParaRPr lang="en-GB" sz="4000" b="1" dirty="0">
              <a:solidFill>
                <a:srgbClr val="20AA6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Placeholder 7"/>
          <p:cNvPicPr>
            <a:picLocks noChangeAspect="1"/>
          </p:cNvPicPr>
          <p:nvPr/>
        </p:nvPicPr>
        <p:blipFill>
          <a:blip r:embed="rId9"/>
          <a:srcRect t="16731" b="16731"/>
          <a:stretch>
            <a:fillRect/>
          </a:stretch>
        </p:blipFill>
        <p:spPr>
          <a:xfrm>
            <a:off x="9766564" y="207791"/>
            <a:ext cx="1254791" cy="835047"/>
          </a:xfrm>
          <a:prstGeom prst="rect">
            <a:avLst/>
          </a:prstGeom>
          <a:solidFill>
            <a:srgbClr val="D3E8F9"/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2290" y="1719470"/>
            <a:ext cx="628853" cy="7596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2" y="221886"/>
            <a:ext cx="628853" cy="7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85" y="5136666"/>
            <a:ext cx="1176909" cy="1641479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268549" y="-22272"/>
            <a:ext cx="9846864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0AA63"/>
                </a:solidFill>
              </a:rPr>
              <a:t>Supporting Interregional Innovation</a:t>
            </a:r>
            <a:endParaRPr lang="en-GB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317613" y="981644"/>
            <a:ext cx="10650956" cy="448964"/>
          </a:xfrm>
          <a:prstGeom prst="roundRect">
            <a:avLst/>
          </a:prstGeom>
          <a:solidFill>
            <a:srgbClr val="035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scenario for the future support to Thematic S3 Platforms and Interregional investments</a:t>
            </a:r>
            <a:endParaRPr lang="en-GB" sz="10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4009" y="2220077"/>
            <a:ext cx="2503457" cy="2948877"/>
          </a:xfrm>
          <a:prstGeom prst="roundRect">
            <a:avLst/>
          </a:prstGeom>
          <a:solidFill>
            <a:srgbClr val="035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Learn Phase</a:t>
            </a:r>
            <a:endParaRPr lang="en-GB" sz="1000" b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IE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Facilitated by </a:t>
            </a:r>
            <a:r>
              <a:rPr lang="en-IE" b="1" dirty="0" err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en-IE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by appointed experts </a:t>
            </a:r>
            <a:r>
              <a:rPr lang="en-IE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partnerships </a:t>
            </a:r>
            <a:r>
              <a:rPr lang="en-IE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on EC strategic </a:t>
            </a:r>
            <a:r>
              <a:rPr lang="en-IE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priorities)</a:t>
            </a:r>
            <a:endParaRPr lang="en-GB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1827" y="2197210"/>
            <a:ext cx="2268718" cy="29394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Connect Phase</a:t>
            </a:r>
            <a:endParaRPr lang="en-GB" sz="1000" b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IE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Facilitated by </a:t>
            </a:r>
            <a:r>
              <a:rPr lang="en-IE" b="1" dirty="0" err="1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en-IE" b="1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EEN &amp; European Cluster Collaboration </a:t>
            </a:r>
            <a:r>
              <a:rPr lang="en-IE" b="1" dirty="0" err="1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Platfom</a:t>
            </a:r>
            <a:endParaRPr lang="en-GB" b="1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8045" y="2197210"/>
            <a:ext cx="2876971" cy="28955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Demonstration Phase</a:t>
            </a:r>
            <a:endParaRPr lang="en-GB" sz="1000" b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Facilitated </a:t>
            </a:r>
            <a:r>
              <a:rPr lang="en-IE" b="1" dirty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 </a:t>
            </a:r>
            <a:r>
              <a:rPr lang="en-IE" b="1" dirty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 </a:t>
            </a: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(mature investment projects), </a:t>
            </a:r>
          </a:p>
          <a:p>
            <a:pPr lvl="0">
              <a:spcAft>
                <a:spcPts val="0"/>
              </a:spcAft>
            </a:pP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by ERDF (I3, mainstream programmes) &amp; Horizon Europe (IA) and </a:t>
            </a:r>
            <a:r>
              <a:rPr lang="en-IE" b="1" dirty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</a:t>
            </a: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ecosystems</a:t>
            </a:r>
            <a:endParaRPr lang="en-GB" b="1" dirty="0">
              <a:solidFill>
                <a:srgbClr val="0356B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20752" y="2188196"/>
            <a:ext cx="3305744" cy="4082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Commercialisation &amp; scale-up </a:t>
            </a:r>
            <a:r>
              <a:rPr lang="en-GB" sz="2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hase</a:t>
            </a:r>
            <a:endParaRPr lang="en-GB" sz="1000" b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by I3 and Horizon Europe</a:t>
            </a:r>
            <a:r>
              <a:rPr lang="en-GB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(EIC),</a:t>
            </a:r>
          </a:p>
          <a:p>
            <a:pPr algn="ctr"/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b="1" dirty="0" err="1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InvestEU</a:t>
            </a: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 </a:t>
            </a:r>
            <a:r>
              <a:rPr lang="en-IE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(ESIF and financial instruments), </a:t>
            </a:r>
          </a:p>
          <a:p>
            <a:pPr lvl="0" algn="ctr">
              <a:spcAft>
                <a:spcPts val="0"/>
              </a:spcAft>
            </a:pPr>
            <a:r>
              <a:rPr lang="en-IE" b="1" dirty="0" err="1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InvestEU</a:t>
            </a: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Advisory Hub </a:t>
            </a:r>
            <a:r>
              <a:rPr lang="en-IE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(technical advise on investment projects) &amp; </a:t>
            </a:r>
          </a:p>
          <a:p>
            <a:pPr lvl="0" algn="ctr">
              <a:spcAft>
                <a:spcPts val="0"/>
              </a:spcAft>
            </a:pPr>
            <a:r>
              <a:rPr lang="en-IE" b="1" dirty="0" err="1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InvestEU</a:t>
            </a:r>
            <a:r>
              <a:rPr lang="en-IE" b="1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Portal </a:t>
            </a:r>
            <a:r>
              <a:rPr lang="en-IE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(database matching projects with potential </a:t>
            </a:r>
            <a:r>
              <a:rPr lang="en-IE" dirty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E" dirty="0" smtClean="0">
                <a:solidFill>
                  <a:srgbClr val="0356B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nvestors worldwide)</a:t>
            </a:r>
            <a:endParaRPr lang="en-GB" dirty="0">
              <a:solidFill>
                <a:srgbClr val="0356B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569" y="867612"/>
            <a:ext cx="1223431" cy="6514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231" y="5679777"/>
            <a:ext cx="1072530" cy="107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399" y="5723338"/>
            <a:ext cx="1548787" cy="9342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056" y="5723338"/>
            <a:ext cx="1549053" cy="9028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574" y="5177929"/>
            <a:ext cx="2412427" cy="6567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547703" y="2032552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71617" y="1454606"/>
            <a:ext cx="436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Self-assessment toolkit to evaluate key </a:t>
            </a:r>
            <a:endParaRPr lang="en-GB" sz="1200" b="1" dirty="0" smtClean="0">
              <a:solidFill>
                <a:srgbClr val="0356B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en-GB" sz="1200" b="1" dirty="0" smtClean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ingredients for </a:t>
            </a:r>
            <a:r>
              <a:rPr lang="en-GB" sz="1200" b="1" dirty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well performing </a:t>
            </a:r>
            <a:r>
              <a:rPr lang="en-GB" sz="1200" b="1" dirty="0" smtClean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partnership </a:t>
            </a:r>
          </a:p>
          <a:p>
            <a:pPr lvl="0" algn="ctr"/>
            <a:r>
              <a:rPr lang="en-GB" sz="1200" b="1" dirty="0" smtClean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investment projects</a:t>
            </a:r>
            <a:endParaRPr lang="en-GB" b="1" dirty="0">
              <a:solidFill>
                <a:srgbClr val="0356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81430" y="1473699"/>
            <a:ext cx="1708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BE" sz="1200" b="1" dirty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Methodological manual</a:t>
            </a:r>
            <a:endParaRPr lang="en-GB" sz="1200" b="1" dirty="0">
              <a:solidFill>
                <a:srgbClr val="0356B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4607" y="1395505"/>
            <a:ext cx="113193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1200" b="1" dirty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Dedicated S3 </a:t>
            </a:r>
          </a:p>
          <a:p>
            <a:pPr lvl="0" algn="just">
              <a:lnSpc>
                <a:spcPct val="115000"/>
              </a:lnSpc>
            </a:pPr>
            <a:r>
              <a:rPr lang="en-GB" sz="1200" b="1" dirty="0" smtClean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partnerships </a:t>
            </a:r>
            <a:endParaRPr lang="en-GB" sz="1200" b="1" dirty="0">
              <a:solidFill>
                <a:srgbClr val="0356B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n-GB" sz="1200" b="1" dirty="0">
                <a:solidFill>
                  <a:srgbClr val="0356B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database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97914" y="2006605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3039" y="219321"/>
            <a:ext cx="7424005" cy="782357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GB" b="1" dirty="0">
                <a:solidFill>
                  <a:srgbClr val="20AA63"/>
                </a:solidFill>
              </a:rPr>
              <a:t>Outline of the </a:t>
            </a:r>
            <a:r>
              <a:rPr lang="en-GB" b="1" dirty="0" smtClean="0">
                <a:solidFill>
                  <a:srgbClr val="20AA63"/>
                </a:solidFill>
              </a:rPr>
              <a:t>I3 programme </a:t>
            </a:r>
            <a:endParaRPr lang="en-GB" b="1" dirty="0">
              <a:solidFill>
                <a:srgbClr val="20AA6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0874" y="2904251"/>
            <a:ext cx="3426979" cy="1640198"/>
          </a:xfrm>
          <a:prstGeom prst="roundRect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Mature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 </a:t>
            </a:r>
            <a:endParaRPr lang="en-GB" sz="20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</a:t>
            </a:r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  EUR 279,3 M</a:t>
            </a:r>
            <a:endParaRPr lang="en-GB" sz="1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238514" y="2923308"/>
            <a:ext cx="4228052" cy="3114962"/>
          </a:xfrm>
          <a:prstGeom prst="roundRect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2a: </a:t>
            </a:r>
            <a:r>
              <a:rPr lang="en-GB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</a:t>
            </a: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regions </a:t>
            </a:r>
            <a:endParaRPr lang="en-GB" sz="20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	(</a:t>
            </a: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en-GB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  EUR 250,8 M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2b: Capacity building for less developed regions </a:t>
            </a:r>
            <a:endParaRPr lang="en-GB" sz="20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(</a:t>
            </a: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  EUR 28,5 M</a:t>
            </a:r>
            <a:endParaRPr lang="en-GB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97227" y="2923308"/>
            <a:ext cx="3059245" cy="1894497"/>
          </a:xfrm>
          <a:prstGeom prst="roundRect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</a:t>
            </a: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Technical assistance, capitalisation and experimentation </a:t>
            </a:r>
            <a:endParaRPr lang="en-GB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  EUR 11,4 </a:t>
            </a:r>
            <a:endParaRPr lang="en-GB" sz="20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9490" y="4826285"/>
            <a:ext cx="13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Grants</a:t>
            </a:r>
            <a:endParaRPr lang="en-GB" sz="20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6052" y="6103558"/>
            <a:ext cx="13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Grants</a:t>
            </a:r>
            <a:endParaRPr lang="en-GB" sz="20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4644" y="4826285"/>
            <a:ext cx="2539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management  or </a:t>
            </a:r>
            <a:r>
              <a:rPr lang="fr-BE" sz="20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 sz="20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BE" sz="2000" b="1" dirty="0" smtClean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  <a:endParaRPr lang="en-GB" sz="20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1679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266" y="364940"/>
            <a:ext cx="1658256" cy="932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6415" y="1583620"/>
            <a:ext cx="971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GB" sz="2000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transition including climate neutrality, resource efficiency and circular economy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</a:t>
            </a:r>
            <a:r>
              <a:rPr lang="en-GB" sz="2000" dirty="0" smtClean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endParaRPr lang="en-GB" sz="2000" dirty="0">
              <a:solidFill>
                <a:srgbClr val="024B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518" y="1608886"/>
            <a:ext cx="163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Thematic areas</a:t>
            </a: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5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9185</TotalTime>
  <Words>563</Words>
  <Application>Microsoft Office PowerPoint</Application>
  <PresentationFormat>Widescreen</PresentationFormat>
  <Paragraphs>121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</vt:lpstr>
      <vt:lpstr>Calibri</vt:lpstr>
      <vt:lpstr>EC Square Sans Pro</vt:lpstr>
      <vt:lpstr>Open Sans</vt:lpstr>
      <vt:lpstr>Symbol</vt:lpstr>
      <vt:lpstr>Times New Roman</vt:lpstr>
      <vt:lpstr>Verdana</vt:lpstr>
      <vt:lpstr>Wingdings</vt:lpstr>
      <vt:lpstr>Office Theme</vt:lpstr>
      <vt:lpstr>Fostering interregional cooperation</vt:lpstr>
      <vt:lpstr>Guiding principle for R&amp;I: Smart specialisation</vt:lpstr>
      <vt:lpstr>3 Thematic Platforms – 33  S3 Partnerships </vt:lpstr>
      <vt:lpstr>Thematic smart specialisation platforms</vt:lpstr>
      <vt:lpstr>Interregional Innovation Instrument</vt:lpstr>
      <vt:lpstr>Investment</vt:lpstr>
      <vt:lpstr>Innovation cycle: I3 position </vt:lpstr>
      <vt:lpstr>Supporting Interregional Innovation</vt:lpstr>
      <vt:lpstr>Outline of the I3 programme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PINNA Valentina (REGIO)</dc:creator>
  <cp:lastModifiedBy>ZSIGRI Monika (REGIO)</cp:lastModifiedBy>
  <cp:revision>309</cp:revision>
  <cp:lastPrinted>2021-07-02T08:51:59Z</cp:lastPrinted>
  <dcterms:created xsi:type="dcterms:W3CDTF">2021-01-21T23:46:26Z</dcterms:created>
  <dcterms:modified xsi:type="dcterms:W3CDTF">2021-11-09T16:47:06Z</dcterms:modified>
</cp:coreProperties>
</file>