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1" r:id="rId5"/>
    <p:sldId id="257" r:id="rId6"/>
    <p:sldId id="1359" r:id="rId7"/>
    <p:sldId id="1355" r:id="rId8"/>
    <p:sldId id="264" r:id="rId9"/>
    <p:sldId id="1400" r:id="rId10"/>
    <p:sldId id="267" r:id="rId11"/>
    <p:sldId id="1416" r:id="rId12"/>
    <p:sldId id="1415" r:id="rId13"/>
    <p:sldId id="1423" r:id="rId14"/>
    <p:sldId id="271" r:id="rId15"/>
    <p:sldId id="272" r:id="rId16"/>
    <p:sldId id="1360" r:id="rId17"/>
    <p:sldId id="1426" r:id="rId18"/>
    <p:sldId id="1428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62" autoAdjust="0"/>
    <p:restoredTop sz="96429"/>
  </p:normalViewPr>
  <p:slideViewPr>
    <p:cSldViewPr snapToGrid="0">
      <p:cViewPr varScale="1">
        <p:scale>
          <a:sx n="110" d="100"/>
          <a:sy n="110" d="100"/>
        </p:scale>
        <p:origin x="208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5B7E6-202F-7D48-86DD-A7A3D70EE2ED}" type="datetimeFigureOut">
              <a:t>09-11-2021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24603-9641-4E41-B962-15300568FC18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794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indirecte effecten van ons handelen zijn vaak nog veel groter dan de directe effecten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24603-9641-4E41-B962-15300568FC1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966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Wij zijn de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om het </a:t>
            </a:r>
            <a:r>
              <a:rPr lang="nl-NL" dirty="0" err="1"/>
              <a:t>verschiil</a:t>
            </a:r>
            <a:r>
              <a:rPr lang="nl-NL" dirty="0"/>
              <a:t> te kunnen maken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13E07-AD60-1748-9308-6860731D790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357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13E07-AD60-1748-9308-6860731D790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109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C476-9AA3-46D5-93DF-A6CA0EF576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3879" y="372520"/>
            <a:ext cx="11014401" cy="3066096"/>
          </a:xfrm>
        </p:spPr>
        <p:txBody>
          <a:bodyPr anchor="t"/>
          <a:lstStyle>
            <a:lvl1pPr algn="l">
              <a:lnSpc>
                <a:spcPct val="110000"/>
              </a:lnSpc>
              <a:defRPr sz="8800" b="1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C633EF9-0F10-8349-B6B2-9E3BE80E0585}"/>
              </a:ext>
            </a:extLst>
          </p:cNvPr>
          <p:cNvSpPr/>
          <p:nvPr userDrawn="1"/>
        </p:nvSpPr>
        <p:spPr>
          <a:xfrm>
            <a:off x="0" y="5721903"/>
            <a:ext cx="12192000" cy="1145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DFE72-A2EC-4B05-BCAC-15ADECF6C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5BAB-1E1D-D44B-84DC-0CF7BFBFBCFD}" type="datetime1">
              <a:t>09-11-2021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5D7F9-682E-43FC-A0BA-3C0D66D4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D24BC-9D4C-41E9-965B-86A0CB39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4B20DC-B947-A248-9597-47D7D37BC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002" y="5995036"/>
            <a:ext cx="3758741" cy="544370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C9AD7063-4FDD-8841-854F-490A2A4D0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4215845"/>
            <a:ext cx="4648200" cy="1020762"/>
          </a:xfrm>
        </p:spPr>
        <p:txBody>
          <a:bodyPr anchor="b"/>
          <a:lstStyle>
            <a:lvl1pPr>
              <a:defRPr sz="1600" b="1"/>
            </a:lvl1pPr>
            <a:lvl2pPr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Naam</a:t>
            </a:r>
          </a:p>
          <a:p>
            <a:pPr lvl="1"/>
            <a:r>
              <a:rPr lang="nl-NL" dirty="0"/>
              <a:t>Functie</a:t>
            </a:r>
          </a:p>
          <a:p>
            <a:pPr lvl="1"/>
            <a:r>
              <a:rPr lang="nl-NL" dirty="0" err="1"/>
              <a:t>Chemelot</a:t>
            </a:r>
            <a:r>
              <a:rPr lang="nl-NL" dirty="0"/>
              <a:t> </a:t>
            </a:r>
            <a:r>
              <a:rPr lang="nl-NL" dirty="0" err="1"/>
              <a:t>circular</a:t>
            </a:r>
            <a:r>
              <a:rPr lang="nl-NL" dirty="0"/>
              <a:t> Hub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111BA0F-845F-DF46-ACF4-78B8BC99D1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0545" y="4215845"/>
            <a:ext cx="4648200" cy="1020762"/>
          </a:xfrm>
        </p:spPr>
        <p:txBody>
          <a:bodyPr anchor="b"/>
          <a:lstStyle>
            <a:lvl1pPr algn="r">
              <a:defRPr sz="1600" b="1"/>
            </a:lvl1pPr>
            <a:lvl2pPr algn="r">
              <a:buNone/>
              <a:defRPr sz="1600" b="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1"/>
            <a:r>
              <a:rPr lang="nl-NL" dirty="0"/>
              <a:t>11 november 2020</a:t>
            </a:r>
          </a:p>
        </p:txBody>
      </p:sp>
    </p:spTree>
    <p:extLst>
      <p:ext uri="{BB962C8B-B14F-4D97-AF65-F5344CB8AC3E}">
        <p14:creationId xmlns:p14="http://schemas.microsoft.com/office/powerpoint/2010/main" val="6626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2018-4C4E-4F3D-868A-D54158222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880" y="500062"/>
            <a:ext cx="11064240" cy="5793860"/>
          </a:xfrm>
        </p:spPr>
        <p:txBody>
          <a:bodyPr/>
          <a:lstStyle>
            <a:lvl1pPr>
              <a:lnSpc>
                <a:spcPct val="110000"/>
              </a:lnSpc>
              <a:defRPr sz="7200" b="1" i="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12928-E481-48AC-9C0C-5B027118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DDAD-2A6D-104E-A102-C6F559C69396}" type="datetime1">
              <a:t>09-11-2021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138DB-748E-4DEF-B61D-74BA5097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B0393BB-B2B1-0140-B7A1-E8070B8598FB}"/>
              </a:ext>
            </a:extLst>
          </p:cNvPr>
          <p:cNvSpPr/>
          <p:nvPr userDrawn="1"/>
        </p:nvSpPr>
        <p:spPr>
          <a:xfrm>
            <a:off x="0" y="5721903"/>
            <a:ext cx="12192000" cy="114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5FD64-0819-4505-8CFD-DC2CB15A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E46E0E-6471-1740-AA63-0E871C57A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002" y="5995036"/>
            <a:ext cx="3758741" cy="5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2018-4C4E-4F3D-868A-D54158222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79" y="500062"/>
            <a:ext cx="11194865" cy="48933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139D88B-16AE-5641-ADDA-A797EF9FB579}"/>
              </a:ext>
            </a:extLst>
          </p:cNvPr>
          <p:cNvSpPr/>
          <p:nvPr userDrawn="1"/>
        </p:nvSpPr>
        <p:spPr>
          <a:xfrm>
            <a:off x="0" y="5721903"/>
            <a:ext cx="12192000" cy="1145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F73A3B-B2E5-354B-B7E5-7A1B61B00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002" y="5995036"/>
            <a:ext cx="3758741" cy="54437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12928-E481-48AC-9C0C-5B027118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5AA-C2A7-264D-896F-C2CBAA08254B}" type="datetime1">
              <a:t>09-11-2021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138DB-748E-4DEF-B61D-74BA5097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5FD64-0819-4505-8CFD-DC2CB15A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30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1DFB1-6A17-45AE-AF25-B2586BE90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spcBef>
                <a:spcPts val="0"/>
              </a:spcBef>
              <a:defRPr b="1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3A0CAEE-748E-6B4E-91B5-4FC40029EBE4}"/>
              </a:ext>
            </a:extLst>
          </p:cNvPr>
          <p:cNvSpPr/>
          <p:nvPr userDrawn="1"/>
        </p:nvSpPr>
        <p:spPr>
          <a:xfrm>
            <a:off x="0" y="5721903"/>
            <a:ext cx="12192000" cy="114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4E9319-ECA6-E64F-AF89-4781E686D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002" y="5995036"/>
            <a:ext cx="3758741" cy="5443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C95F9-45C2-405E-89E1-CF86F51456B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98A8F-044F-46E8-80FF-BE6A9051A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A877-EE31-DC4F-9BEB-0817C955C4D2}" type="datetime1">
              <a:t>09-11-2021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CDB55-5F88-4D83-B0DF-EE2557DC8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B1386-AB1C-467B-9966-E621E7CD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1DFB1-6A17-45AE-AF25-B2586BE90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spcBef>
                <a:spcPts val="0"/>
              </a:spcBef>
              <a:defRPr b="1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3A0CAEE-748E-6B4E-91B5-4FC40029EBE4}"/>
              </a:ext>
            </a:extLst>
          </p:cNvPr>
          <p:cNvSpPr/>
          <p:nvPr userDrawn="1"/>
        </p:nvSpPr>
        <p:spPr>
          <a:xfrm>
            <a:off x="0" y="5721903"/>
            <a:ext cx="12192000" cy="1145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4E9319-ECA6-E64F-AF89-4781E686D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002" y="5995036"/>
            <a:ext cx="3758741" cy="5443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C95F9-45C2-405E-89E1-CF86F51456B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98A8F-044F-46E8-80FF-BE6A9051A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D2DE-7E6C-6F45-9AC0-8A39BADF3DDF}" type="datetime1">
              <a:t>09-11-2021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CDB55-5F88-4D83-B0DF-EE2557DC8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B1386-AB1C-467B-9966-E621E7CD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82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82F86C2-FE40-E944-AB6A-4F91D5D518B2}"/>
              </a:ext>
            </a:extLst>
          </p:cNvPr>
          <p:cNvSpPr/>
          <p:nvPr userDrawn="1"/>
        </p:nvSpPr>
        <p:spPr>
          <a:xfrm>
            <a:off x="0" y="5721903"/>
            <a:ext cx="12192000" cy="1145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775ED1-2A43-9441-8907-7BD6DC70B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002" y="5995036"/>
            <a:ext cx="3758741" cy="54437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AAEC3E-F016-4B2B-8628-D695EDA2D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996AB-CF13-BE4D-8772-8711DD61CAEF}" type="datetime1">
              <a:t>09-11-2021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B7796-1254-479C-9D98-E29763F8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15FCE-A95A-417D-9303-C84FD4BD8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B06D4F3-7319-FA4E-9974-8EFB7D0276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642" y="589266"/>
            <a:ext cx="3954483" cy="776398"/>
          </a:xfrm>
          <a:solidFill>
            <a:schemeClr val="accent1"/>
          </a:solidFill>
        </p:spPr>
        <p:txBody>
          <a:bodyPr lIns="216000" tIns="180000" rIns="180000" bIns="288000" anchor="ctr">
            <a:noAutofit/>
          </a:bodyPr>
          <a:lstStyle>
            <a:lvl1pPr>
              <a:buFont typeface="Arial" panose="020B0604020202020204" pitchFamily="34" charset="0"/>
              <a:buNone/>
              <a:defRPr sz="3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 err="1"/>
              <a:t>Streamertekst</a:t>
            </a:r>
            <a:endParaRPr lang="nl-NL" dirty="0"/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436360E4-3B5D-1644-BEB3-9A7F50887B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5642" y="1492692"/>
            <a:ext cx="3954483" cy="776398"/>
          </a:xfrm>
          <a:solidFill>
            <a:schemeClr val="accent1"/>
          </a:solidFill>
        </p:spPr>
        <p:txBody>
          <a:bodyPr lIns="216000" tIns="180000" rIns="180000" bIns="288000" anchor="ctr">
            <a:noAutofit/>
          </a:bodyPr>
          <a:lstStyle>
            <a:lvl1pPr>
              <a:buFont typeface="Arial" panose="020B0604020202020204" pitchFamily="34" charset="0"/>
              <a:buNone/>
              <a:defRPr sz="3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 err="1"/>
              <a:t>Streamertekst</a:t>
            </a:r>
            <a:endParaRPr lang="nl-NL" dirty="0"/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019BDFB8-1473-FA4D-8587-AAE39B0219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8924" y="1824303"/>
            <a:ext cx="3954483" cy="776398"/>
          </a:xfrm>
          <a:solidFill>
            <a:schemeClr val="accent1"/>
          </a:solidFill>
        </p:spPr>
        <p:txBody>
          <a:bodyPr lIns="216000" tIns="180000" rIns="180000" bIns="288000" anchor="ctr">
            <a:noAutofit/>
          </a:bodyPr>
          <a:lstStyle>
            <a:lvl1pPr>
              <a:buFont typeface="Arial" panose="020B0604020202020204" pitchFamily="34" charset="0"/>
              <a:buNone/>
              <a:defRPr sz="3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 err="1"/>
              <a:t>Streamertekst</a:t>
            </a:r>
            <a:endParaRPr lang="nl-NL" dirty="0"/>
          </a:p>
        </p:txBody>
      </p: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6EAC0D8A-6BEC-3145-BDF1-37B9758174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8924" y="2727729"/>
            <a:ext cx="3954483" cy="776398"/>
          </a:xfrm>
          <a:solidFill>
            <a:schemeClr val="accent1"/>
          </a:solidFill>
        </p:spPr>
        <p:txBody>
          <a:bodyPr lIns="216000" tIns="180000" rIns="180000" bIns="288000" anchor="ctr">
            <a:noAutofit/>
          </a:bodyPr>
          <a:lstStyle>
            <a:lvl1pPr>
              <a:buFont typeface="Arial" panose="020B0604020202020204" pitchFamily="34" charset="0"/>
              <a:buNone/>
              <a:defRPr sz="3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 err="1"/>
              <a:t>Streamertekst</a:t>
            </a:r>
            <a:endParaRPr lang="nl-NL" dirty="0"/>
          </a:p>
        </p:txBody>
      </p:sp>
      <p:sp>
        <p:nvSpPr>
          <p:cNvPr id="19" name="Tijdelijke aanduiding voor tekst 7">
            <a:extLst>
              <a:ext uri="{FF2B5EF4-FFF2-40B4-BE49-F238E27FC236}">
                <a16:creationId xmlns:a16="http://schemas.microsoft.com/office/drawing/2014/main" id="{164E4CA3-E345-AA49-A6D4-F84F19485B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8924" y="3631155"/>
            <a:ext cx="3954483" cy="776398"/>
          </a:xfrm>
          <a:solidFill>
            <a:schemeClr val="accent1"/>
          </a:solidFill>
        </p:spPr>
        <p:txBody>
          <a:bodyPr lIns="216000" tIns="180000" rIns="180000" bIns="288000" anchor="ctr">
            <a:noAutofit/>
          </a:bodyPr>
          <a:lstStyle>
            <a:lvl1pPr>
              <a:buFont typeface="Arial" panose="020B0604020202020204" pitchFamily="34" charset="0"/>
              <a:buNone/>
              <a:defRPr sz="3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 err="1"/>
              <a:t>Streamertekst</a:t>
            </a:r>
            <a:endParaRPr lang="nl-NL" dirty="0"/>
          </a:p>
        </p:txBody>
      </p:sp>
      <p:sp>
        <p:nvSpPr>
          <p:cNvPr id="20" name="Tijdelijke aanduiding voor tekst 7">
            <a:extLst>
              <a:ext uri="{FF2B5EF4-FFF2-40B4-BE49-F238E27FC236}">
                <a16:creationId xmlns:a16="http://schemas.microsoft.com/office/drawing/2014/main" id="{AC920632-6A38-9640-B4F0-AE3E76F47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8924" y="4534581"/>
            <a:ext cx="3954483" cy="776398"/>
          </a:xfrm>
          <a:solidFill>
            <a:schemeClr val="accent1"/>
          </a:solidFill>
        </p:spPr>
        <p:txBody>
          <a:bodyPr lIns="216000" tIns="180000" rIns="180000" bIns="288000" anchor="ctr">
            <a:noAutofit/>
          </a:bodyPr>
          <a:lstStyle>
            <a:lvl1pPr>
              <a:buFont typeface="Arial" panose="020B0604020202020204" pitchFamily="34" charset="0"/>
              <a:buNone/>
              <a:defRPr sz="3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 err="1"/>
              <a:t>Streamertekst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135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 animBg="1">
        <p:tmplLst>
          <p:tmpl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2018-4C4E-4F3D-868A-D54158222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879" y="500062"/>
            <a:ext cx="11194865" cy="48933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F73A3B-B2E5-354B-B7E5-7A1B61B00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79" y="5641829"/>
            <a:ext cx="4944558" cy="71610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12928-E481-48AC-9C0C-5B027118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5AA-C2A7-264D-896F-C2CBAA08254B}" type="datetime1">
              <a:t>09-11-2021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138DB-748E-4DEF-B61D-74BA5097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5FD64-0819-4505-8CFD-DC2CB15A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5545" y="7137401"/>
            <a:ext cx="2743200" cy="365125"/>
          </a:xfrm>
        </p:spPr>
        <p:txBody>
          <a:bodyPr/>
          <a:lstStyle/>
          <a:p>
            <a:fld id="{5C63B2C8-55A1-49C0-83CE-E956544718B6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05425D2-313C-7B45-84F1-04FDF3BB826C}"/>
              </a:ext>
            </a:extLst>
          </p:cNvPr>
          <p:cNvSpPr txBox="1"/>
          <p:nvPr userDrawn="1"/>
        </p:nvSpPr>
        <p:spPr>
          <a:xfrm>
            <a:off x="5994400" y="5928763"/>
            <a:ext cx="583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 b="0" dirty="0" err="1">
                <a:latin typeface="+mj-lt"/>
              </a:rPr>
              <a:t>Leading</a:t>
            </a:r>
            <a:r>
              <a:rPr lang="nl-NL" sz="2800" b="0" dirty="0">
                <a:latin typeface="+mj-lt"/>
              </a:rPr>
              <a:t> </a:t>
            </a:r>
            <a:r>
              <a:rPr lang="nl-NL" sz="2800" b="0" dirty="0" err="1">
                <a:latin typeface="+mj-lt"/>
              </a:rPr>
              <a:t>Circularity</a:t>
            </a:r>
            <a:endParaRPr lang="nl-NL" sz="28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27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92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5ADD6F-5834-4C3E-A460-EB6B4907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79" y="500062"/>
            <a:ext cx="11194865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59A81-F9B4-4094-9C2A-0CE04929A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879" y="1825625"/>
            <a:ext cx="11194865" cy="406453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675C1-BB90-4D01-A454-5DE913778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3880" y="7137401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C61A014-725E-6245-813C-3A82CB617ED1}" type="datetime1">
              <a:t>09-11-2021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56547-71EE-458E-B92E-9B8ACBD32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280" y="7137401"/>
            <a:ext cx="411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A0A4E-75FB-46AF-B47C-6764C729C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545" y="618725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C63B2C8-55A1-49C0-83CE-E956544718B6}" type="slidenum">
              <a:rPr lang="nl-NL" smtClean="0"/>
              <a:pPr/>
              <a:t>‹nr.›</a:t>
            </a:fld>
            <a:endParaRPr lang="nl-NL" sz="1400"/>
          </a:p>
        </p:txBody>
      </p:sp>
    </p:spTree>
    <p:extLst>
      <p:ext uri="{BB962C8B-B14F-4D97-AF65-F5344CB8AC3E}">
        <p14:creationId xmlns:p14="http://schemas.microsoft.com/office/powerpoint/2010/main" val="109985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4" r:id="rId3"/>
    <p:sldLayoutId id="2147483650" r:id="rId4"/>
    <p:sldLayoutId id="2147483657" r:id="rId5"/>
    <p:sldLayoutId id="2147483655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3200" kern="1200" spc="30" baseline="0">
          <a:solidFill>
            <a:schemeClr val="tx1"/>
          </a:solidFill>
          <a:latin typeface="+mj-lt"/>
          <a:ea typeface="+mn-ea"/>
          <a:cs typeface="+mn-cs"/>
        </a:defRPr>
      </a:lvl1pPr>
      <a:lvl2pPr marL="455613" indent="-455613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tabLst/>
        <a:defRPr sz="3200" kern="1200" spc="30" baseline="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94B6F-0F4A-C040-8282-66D10C80A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444" y="-574194"/>
            <a:ext cx="11194865" cy="5393437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en-US" sz="3600" dirty="0"/>
              <a:t>The growth accelerator towards </a:t>
            </a:r>
            <a:br>
              <a:rPr lang="en-US" sz="3600" dirty="0"/>
            </a:br>
            <a:r>
              <a:rPr lang="en-US" sz="3600" dirty="0"/>
              <a:t>a circular environment.</a:t>
            </a:r>
            <a:endParaRPr lang="nl-NL" sz="36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08DC091-14C0-9A4F-AF97-815AA447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1</a:t>
            </a:fld>
            <a:endParaRPr lang="nl-NL"/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DD1CDC-108B-7A46-AE5A-C59DB5F81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95" y="111488"/>
            <a:ext cx="8776009" cy="322270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6E46BA3-C5AB-0F4B-8175-FAEA3DDD9649}"/>
              </a:ext>
            </a:extLst>
          </p:cNvPr>
          <p:cNvSpPr txBox="1"/>
          <p:nvPr/>
        </p:nvSpPr>
        <p:spPr>
          <a:xfrm flipH="1">
            <a:off x="7994557" y="5479704"/>
            <a:ext cx="4197442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Lia Voermans</a:t>
            </a:r>
          </a:p>
          <a:p>
            <a:r>
              <a:rPr lang="nl-NL" dirty="0"/>
              <a:t>Brightlands Chemelot Campus</a:t>
            </a:r>
          </a:p>
          <a:p>
            <a:r>
              <a:rPr lang="nl-NL" dirty="0"/>
              <a:t>ECRN 11.10.2021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93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D90D0FA-5E39-FE4B-BDB1-509DF8988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10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1EC3567-DB71-DB45-874D-4A40848A3F98}"/>
              </a:ext>
            </a:extLst>
          </p:cNvPr>
          <p:cNvSpPr txBox="1"/>
          <p:nvPr/>
        </p:nvSpPr>
        <p:spPr>
          <a:xfrm>
            <a:off x="495993" y="74235"/>
            <a:ext cx="1087581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300" spc="30" dirty="0" err="1">
                <a:latin typeface="+mj-lt"/>
                <a:ea typeface="+mj-ea"/>
                <a:cs typeface="+mj-cs"/>
              </a:rPr>
              <a:t>All</a:t>
            </a:r>
            <a:r>
              <a:rPr lang="nl-NL" sz="5300" spc="30" dirty="0">
                <a:latin typeface="+mj-lt"/>
                <a:ea typeface="+mj-ea"/>
                <a:cs typeface="+mj-cs"/>
              </a:rPr>
              <a:t> these </a:t>
            </a:r>
            <a:r>
              <a:rPr lang="nl-NL" sz="5300" spc="30" dirty="0" err="1">
                <a:latin typeface="+mj-lt"/>
                <a:ea typeface="+mj-ea"/>
                <a:cs typeface="+mj-cs"/>
              </a:rPr>
              <a:t>elements</a:t>
            </a:r>
            <a:r>
              <a:rPr lang="nl-NL" sz="5300" spc="30" dirty="0"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r>
              <a:rPr lang="nl-NL" sz="5300" spc="30" dirty="0" err="1">
                <a:latin typeface="+mj-lt"/>
                <a:ea typeface="+mj-ea"/>
                <a:cs typeface="+mj-cs"/>
              </a:rPr>
              <a:t>come</a:t>
            </a:r>
            <a:r>
              <a:rPr lang="nl-NL" sz="5300" spc="30" dirty="0">
                <a:latin typeface="+mj-lt"/>
                <a:ea typeface="+mj-ea"/>
                <a:cs typeface="+mj-cs"/>
              </a:rPr>
              <a:t> </a:t>
            </a:r>
            <a:r>
              <a:rPr lang="nl-NL" sz="5300" spc="30" dirty="0" err="1">
                <a:latin typeface="+mj-lt"/>
                <a:ea typeface="+mj-ea"/>
                <a:cs typeface="+mj-cs"/>
              </a:rPr>
              <a:t>together</a:t>
            </a:r>
            <a:r>
              <a:rPr lang="nl-NL" sz="5300" spc="30" dirty="0">
                <a:latin typeface="+mj-lt"/>
                <a:ea typeface="+mj-ea"/>
                <a:cs typeface="+mj-cs"/>
              </a:rPr>
              <a:t> in</a:t>
            </a:r>
            <a:r>
              <a:rPr lang="nl-NL" sz="5300" b="1" spc="30" dirty="0">
                <a:latin typeface="+mj-lt"/>
                <a:ea typeface="+mj-ea"/>
                <a:cs typeface="+mj-cs"/>
              </a:rPr>
              <a:t>: </a:t>
            </a:r>
          </a:p>
          <a:p>
            <a:pPr algn="ctr"/>
            <a:endParaRPr lang="nl-NL" sz="5300" b="1" spc="30" dirty="0">
              <a:latin typeface="+mj-lt"/>
              <a:ea typeface="+mj-ea"/>
              <a:cs typeface="+mj-cs"/>
            </a:endParaRPr>
          </a:p>
          <a:p>
            <a:pPr algn="ctr"/>
            <a:r>
              <a:rPr lang="nl-NL" sz="5300" b="1" spc="30" dirty="0" err="1">
                <a:latin typeface="+mj-lt"/>
                <a:ea typeface="+mj-ea"/>
                <a:cs typeface="+mj-cs"/>
              </a:rPr>
              <a:t>SyschemiQ</a:t>
            </a:r>
            <a:endParaRPr lang="nl-NL" sz="5300" b="1" spc="3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7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11</a:t>
            </a:fld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E073D-ECB4-4B37-B9EC-E5A05C52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0" y="548610"/>
            <a:ext cx="7442381" cy="488035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C709481-7C8B-2549-BB1D-C04088C1E564}"/>
              </a:ext>
            </a:extLst>
          </p:cNvPr>
          <p:cNvSpPr txBox="1"/>
          <p:nvPr/>
        </p:nvSpPr>
        <p:spPr>
          <a:xfrm>
            <a:off x="2804160" y="0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New </a:t>
            </a:r>
            <a:r>
              <a:rPr lang="nl-NL" b="1" dirty="0" err="1"/>
              <a:t>circular</a:t>
            </a:r>
            <a:r>
              <a:rPr lang="nl-NL" b="1" dirty="0"/>
              <a:t> </a:t>
            </a:r>
            <a:r>
              <a:rPr lang="nl-NL" b="1" dirty="0" err="1"/>
              <a:t>Feedstock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8555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12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CBA09-A0CA-4AF7-AAAA-E827B3318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822" y="490222"/>
            <a:ext cx="8029018" cy="525743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D00E7F8-6551-0D4E-9A01-9F3154FAE3BA}"/>
              </a:ext>
            </a:extLst>
          </p:cNvPr>
          <p:cNvSpPr txBox="1"/>
          <p:nvPr/>
        </p:nvSpPr>
        <p:spPr>
          <a:xfrm>
            <a:off x="1739822" y="0"/>
            <a:ext cx="458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New </a:t>
            </a:r>
            <a:r>
              <a:rPr lang="nl-NL" b="1" dirty="0" err="1"/>
              <a:t>Circular</a:t>
            </a:r>
            <a:r>
              <a:rPr lang="nl-NL" b="1" dirty="0"/>
              <a:t> </a:t>
            </a:r>
            <a:r>
              <a:rPr lang="nl-NL" b="1" dirty="0" err="1"/>
              <a:t>Feedstock</a:t>
            </a:r>
            <a:r>
              <a:rPr lang="nl-N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44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2A5B4-5288-6346-9D62-AD43D60F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257" y="404532"/>
            <a:ext cx="1074330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Integral approach cooperation across 4 pillars</a:t>
            </a:r>
            <a:br>
              <a:rPr lang="nl-NL" dirty="0"/>
            </a:b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3E445EF-A24E-BC48-A040-FE24E2FE2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" y="1108026"/>
            <a:ext cx="10743304" cy="439859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5C2CDA-26DF-D548-AC50-5676B5CC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921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9EAB328-9295-E841-B42B-8FFD99105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249" y="8017329"/>
            <a:ext cx="11577209" cy="5793860"/>
          </a:xfrm>
          <a:prstGeom prst="rect">
            <a:avLst/>
          </a:prstGeom>
        </p:spPr>
      </p:pic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3EB34BD9-7669-AB4E-A0A3-487094422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5312"/>
            <a:ext cx="9601200" cy="56129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4623CED-E443-204B-8C62-2A2D624EBA80}"/>
              </a:ext>
            </a:extLst>
          </p:cNvPr>
          <p:cNvSpPr txBox="1"/>
          <p:nvPr/>
        </p:nvSpPr>
        <p:spPr>
          <a:xfrm>
            <a:off x="4109013" y="165312"/>
            <a:ext cx="6787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SYSCHEMIQ- Closed Loop on Plastic Recycling</a:t>
            </a:r>
          </a:p>
        </p:txBody>
      </p:sp>
    </p:spTree>
    <p:extLst>
      <p:ext uri="{BB962C8B-B14F-4D97-AF65-F5344CB8AC3E}">
        <p14:creationId xmlns:p14="http://schemas.microsoft.com/office/powerpoint/2010/main" val="5246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87AAD-7F69-2146-B0D2-824A424D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</a:t>
            </a:r>
            <a:br>
              <a:rPr lang="nl-NL" dirty="0"/>
            </a:br>
            <a:br>
              <a:rPr lang="nl-NL" dirty="0"/>
            </a:br>
            <a:r>
              <a:rPr lang="nl-NL" sz="2000" dirty="0" err="1"/>
              <a:t>Lia.Voermans@Brightlands.com</a:t>
            </a:r>
            <a:endParaRPr lang="nl-NL" sz="20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C6C3176-ABA7-6841-A3C9-557F2CA6E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4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F1C3EDD-0DEA-084C-B8FF-95C4CCFC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2</a:t>
            </a:fld>
            <a:endParaRPr lang="nl-NL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0A35CDF0-9E4B-254A-AF93-7C7989CB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393390"/>
            <a:ext cx="11064240" cy="5793860"/>
          </a:xfrm>
        </p:spPr>
        <p:txBody>
          <a:bodyPr>
            <a:normAutofit/>
          </a:bodyPr>
          <a:lstStyle/>
          <a:p>
            <a:r>
              <a:rPr lang="en-US" sz="6000" dirty="0"/>
              <a:t>In South Limburg we are developing the first large-scale Circular Hub in Europe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9009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04FAE60-045F-A747-B651-68C4179B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3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EC63FB-3183-B447-84E2-9054061861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3F711C-ECCC-364D-8D42-D319B83EA3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DEB14E-BF6C-7A41-86E9-434263D0FF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41E1478-F406-5E4D-84F5-C3AA62BD3C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698F3C0-F029-294B-9C41-CE2D13AAC7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53F906E-07E9-F748-AA85-14E3A3A313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FBF2E75-2711-4AE2-B40D-7AD6A4CED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6" t="30833" r="20716" b="6836"/>
          <a:stretch/>
        </p:blipFill>
        <p:spPr bwMode="auto">
          <a:xfrm>
            <a:off x="0" y="0"/>
            <a:ext cx="12192000" cy="6944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34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89488E-4975-0642-8FF6-A3D58DED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4</a:t>
            </a:fld>
            <a:endParaRPr lang="nl-NL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F847F3C6-D550-8A41-988F-FC6F0DE70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302" r="4708" b="1926"/>
          <a:stretch/>
        </p:blipFill>
        <p:spPr>
          <a:xfrm>
            <a:off x="6096000" y="712518"/>
            <a:ext cx="3056217" cy="426433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13089DF-AEA7-574F-99AB-B6CBBD00FFD7}"/>
              </a:ext>
            </a:extLst>
          </p:cNvPr>
          <p:cNvSpPr txBox="1"/>
          <p:nvPr/>
        </p:nvSpPr>
        <p:spPr>
          <a:xfrm>
            <a:off x="4710798" y="2537257"/>
            <a:ext cx="81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dirty="0"/>
              <a:t>+</a:t>
            </a: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F3079E99-FB65-4D6B-8721-6B8B00494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47" t="35886" r="20452" b="25121"/>
          <a:stretch/>
        </p:blipFill>
        <p:spPr bwMode="auto">
          <a:xfrm>
            <a:off x="1059519" y="712519"/>
            <a:ext cx="3421756" cy="4264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18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D4250-F26A-AA40-A867-8332A936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1" y="120908"/>
            <a:ext cx="11536076" cy="769583"/>
          </a:xfrm>
        </p:spPr>
        <p:txBody>
          <a:bodyPr>
            <a:normAutofit fontScale="90000"/>
          </a:bodyPr>
          <a:lstStyle/>
          <a:p>
            <a:br>
              <a:rPr lang="nl-NL" b="0" dirty="0"/>
            </a:br>
            <a:br>
              <a:rPr lang="nl-NL" b="0" dirty="0"/>
            </a:br>
            <a:br>
              <a:rPr lang="nl-NL" dirty="0"/>
            </a:br>
            <a:endParaRPr lang="nl-NL" dirty="0"/>
          </a:p>
        </p:txBody>
      </p:sp>
      <p:sp>
        <p:nvSpPr>
          <p:cNvPr id="15" name="Rechthoek 5">
            <a:extLst>
              <a:ext uri="{FF2B5EF4-FFF2-40B4-BE49-F238E27FC236}">
                <a16:creationId xmlns:a16="http://schemas.microsoft.com/office/drawing/2014/main" id="{26B9C222-A7D8-4A62-87CE-B39A79B50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4" y="0"/>
            <a:ext cx="11847226" cy="5734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900" b="1" dirty="0">
                <a:ea typeface="+mj-ea"/>
                <a:cs typeface="+mj-cs"/>
              </a:rPr>
              <a:t>Our goal: </a:t>
            </a:r>
          </a:p>
          <a:p>
            <a:pPr algn="ctr"/>
            <a:r>
              <a:rPr lang="en-US" sz="2000" dirty="0">
                <a:ea typeface="+mj-ea"/>
                <a:cs typeface="+mj-cs"/>
              </a:rPr>
              <a:t>Securing the future of the region and NL (preventing mine closure 2.0)</a:t>
            </a:r>
            <a:endParaRPr lang="nl-NL" sz="2000" dirty="0">
              <a:ea typeface="+mj-ea"/>
              <a:cs typeface="+mj-cs"/>
            </a:endParaRPr>
          </a:p>
          <a:p>
            <a:pPr algn="ctr"/>
            <a:r>
              <a:rPr lang="en-US" sz="2000" dirty="0">
                <a:ea typeface="+mj-ea"/>
                <a:cs typeface="+mj-cs"/>
              </a:rPr>
              <a:t>Developing a new economic branch for the Netherlands and Europe:</a:t>
            </a:r>
          </a:p>
          <a:p>
            <a:pPr algn="ctr"/>
            <a:r>
              <a:rPr lang="en-US" sz="2000" dirty="0">
                <a:ea typeface="+mj-ea"/>
                <a:cs typeface="+mj-cs"/>
              </a:rPr>
              <a:t>Circular Chemistry and Materials</a:t>
            </a:r>
          </a:p>
          <a:p>
            <a:pPr algn="ctr"/>
            <a:r>
              <a:rPr lang="en-US" sz="2000" dirty="0">
                <a:ea typeface="+mj-ea"/>
                <a:cs typeface="+mj-cs"/>
              </a:rPr>
              <a:t> </a:t>
            </a:r>
          </a:p>
          <a:p>
            <a:pPr algn="ctr"/>
            <a:r>
              <a:rPr lang="en-US" sz="2900" b="1" dirty="0"/>
              <a:t>Our way: </a:t>
            </a:r>
          </a:p>
          <a:p>
            <a:pPr algn="ctr"/>
            <a:r>
              <a:rPr lang="en-US" sz="2000" b="1" dirty="0"/>
              <a:t>“</a:t>
            </a:r>
            <a:r>
              <a:rPr lang="en-US" sz="2000" dirty="0"/>
              <a:t>Connecting Minds, Creating the Future”</a:t>
            </a:r>
          </a:p>
          <a:p>
            <a:pPr algn="ctr"/>
            <a:endParaRPr lang="en-US" sz="2000" dirty="0">
              <a:ea typeface="+mj-ea"/>
              <a:cs typeface="+mj-cs"/>
            </a:endParaRPr>
          </a:p>
          <a:p>
            <a:pPr algn="ctr"/>
            <a:r>
              <a:rPr lang="en-US" sz="2000" dirty="0">
                <a:ea typeface="+mj-ea"/>
                <a:cs typeface="+mj-cs"/>
              </a:rPr>
              <a:t>New Ecosystems- new Business models </a:t>
            </a:r>
          </a:p>
          <a:p>
            <a:pPr algn="ctr"/>
            <a:r>
              <a:rPr lang="en-US" sz="2000" dirty="0">
                <a:ea typeface="+mj-ea"/>
                <a:cs typeface="+mj-cs"/>
              </a:rPr>
              <a:t>System-integrated value chain transition (push-pull)</a:t>
            </a:r>
          </a:p>
          <a:p>
            <a:pPr algn="ctr"/>
            <a:r>
              <a:rPr lang="en-US" sz="2000" dirty="0">
                <a:ea typeface="+mj-ea"/>
                <a:cs typeface="+mj-cs"/>
              </a:rPr>
              <a:t>Using al lot of creativity/ </a:t>
            </a:r>
            <a:r>
              <a:rPr lang="en-US" sz="2000" dirty="0"/>
              <a:t>learning communities</a:t>
            </a:r>
            <a:endParaRPr lang="en-US" sz="2000" dirty="0">
              <a:ea typeface="+mj-ea"/>
              <a:cs typeface="+mj-cs"/>
            </a:endParaRPr>
          </a:p>
          <a:p>
            <a:pPr algn="ctr"/>
            <a:r>
              <a:rPr lang="en-US" sz="2000" dirty="0"/>
              <a:t>In cooperation with other relevant parties/ regions in NL and Europe</a:t>
            </a:r>
          </a:p>
          <a:p>
            <a:pPr algn="ctr"/>
            <a:endParaRPr lang="en-US" sz="2000" dirty="0">
              <a:ea typeface="+mj-ea"/>
              <a:cs typeface="+mj-cs"/>
            </a:endParaRPr>
          </a:p>
          <a:p>
            <a:pPr algn="ctr"/>
            <a:endParaRPr lang="en-US" sz="2000" dirty="0">
              <a:ea typeface="+mj-ea"/>
              <a:cs typeface="+mj-cs"/>
            </a:endParaRPr>
          </a:p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7098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51445B5-1A43-BB41-8693-89D0D6AB0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677" y="1464457"/>
            <a:ext cx="8527083" cy="492110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1DF160B-4E2A-084E-A725-D9ED4FA92B06}"/>
              </a:ext>
            </a:extLst>
          </p:cNvPr>
          <p:cNvSpPr txBox="1"/>
          <p:nvPr/>
        </p:nvSpPr>
        <p:spPr>
          <a:xfrm>
            <a:off x="121920" y="0"/>
            <a:ext cx="11973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Crucial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transition</a:t>
            </a:r>
            <a:r>
              <a:rPr lang="nl-NL" sz="2400" dirty="0"/>
              <a:t> = Creative- </a:t>
            </a:r>
            <a:r>
              <a:rPr lang="nl-NL" sz="2400" dirty="0" err="1"/>
              <a:t>innovative</a:t>
            </a:r>
            <a:r>
              <a:rPr lang="nl-NL" sz="2400" dirty="0"/>
              <a:t> </a:t>
            </a:r>
            <a:r>
              <a:rPr lang="nl-NL" sz="2400" dirty="0" err="1"/>
              <a:t>Ecosystem</a:t>
            </a:r>
            <a:r>
              <a:rPr lang="nl-NL" sz="2400" dirty="0"/>
              <a:t> (‘</a:t>
            </a:r>
            <a:r>
              <a:rPr lang="nl-NL" sz="2400" dirty="0" err="1"/>
              <a:t>disruptives</a:t>
            </a:r>
            <a:r>
              <a:rPr lang="nl-NL" sz="2400" dirty="0"/>
              <a:t>’) </a:t>
            </a:r>
          </a:p>
          <a:p>
            <a:endParaRPr lang="nl-NL" sz="2400" dirty="0"/>
          </a:p>
          <a:p>
            <a:r>
              <a:rPr lang="nl-NL" sz="3200" dirty="0" err="1"/>
              <a:t>Such</a:t>
            </a:r>
            <a:r>
              <a:rPr lang="nl-NL" sz="3200" dirty="0"/>
              <a:t> as Brightlands Chemelot Campus</a:t>
            </a:r>
          </a:p>
        </p:txBody>
      </p:sp>
    </p:spTree>
    <p:extLst>
      <p:ext uri="{BB962C8B-B14F-4D97-AF65-F5344CB8AC3E}">
        <p14:creationId xmlns:p14="http://schemas.microsoft.com/office/powerpoint/2010/main" val="3933535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3B2C8-55A1-49C0-83CE-E956544718B6}" type="slidenum">
              <a:rPr lang="nl-NL" smtClean="0"/>
              <a:t>7</a:t>
            </a:fld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585AB-024F-4908-9D0C-66986BDE3471}"/>
              </a:ext>
            </a:extLst>
          </p:cNvPr>
          <p:cNvSpPr txBox="1"/>
          <p:nvPr/>
        </p:nvSpPr>
        <p:spPr>
          <a:xfrm>
            <a:off x="653142" y="272143"/>
            <a:ext cx="800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Brightlands </a:t>
            </a:r>
            <a:r>
              <a:rPr lang="nl-NL" sz="2400" b="1" dirty="0" err="1"/>
              <a:t>Innovation</a:t>
            </a:r>
            <a:r>
              <a:rPr lang="nl-NL" sz="2400" b="1" dirty="0"/>
              <a:t>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290A5B-827B-40E7-B8A1-D5F538D26519}"/>
              </a:ext>
            </a:extLst>
          </p:cNvPr>
          <p:cNvSpPr txBox="1"/>
          <p:nvPr/>
        </p:nvSpPr>
        <p:spPr>
          <a:xfrm>
            <a:off x="6193969" y="917689"/>
            <a:ext cx="5998029" cy="1477328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Circular Materials and Products</a:t>
            </a:r>
          </a:p>
          <a:p>
            <a:pPr algn="ctr"/>
            <a:r>
              <a:rPr lang="en-US" dirty="0"/>
              <a:t>Designed-from and to-recycle</a:t>
            </a:r>
          </a:p>
          <a:p>
            <a:pPr algn="ctr"/>
            <a:r>
              <a:rPr lang="en-US" dirty="0"/>
              <a:t>Longevity and Functionality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28330-637C-413B-891B-F0DC3092CC9D}"/>
              </a:ext>
            </a:extLst>
          </p:cNvPr>
          <p:cNvSpPr txBox="1"/>
          <p:nvPr/>
        </p:nvSpPr>
        <p:spPr>
          <a:xfrm>
            <a:off x="745668" y="927882"/>
            <a:ext cx="5252363" cy="1477328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Sustainable Chemical Processes</a:t>
            </a:r>
          </a:p>
          <a:p>
            <a:pPr algn="ctr"/>
            <a:r>
              <a:rPr lang="en-US" dirty="0"/>
              <a:t>Sustainable carbon and hydrogen</a:t>
            </a:r>
          </a:p>
          <a:p>
            <a:pPr algn="ctr"/>
            <a:r>
              <a:rPr lang="en-US" dirty="0"/>
              <a:t>Waste streams as new feedstock</a:t>
            </a:r>
          </a:p>
          <a:p>
            <a:pPr algn="ctr"/>
            <a:r>
              <a:rPr lang="en-US" dirty="0"/>
              <a:t>Biobased</a:t>
            </a:r>
          </a:p>
          <a:p>
            <a:pPr algn="ctr"/>
            <a:r>
              <a:rPr lang="en-US" dirty="0"/>
              <a:t>Electrification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B1570-56AE-4F8C-8614-662C2B3F1A32}"/>
              </a:ext>
            </a:extLst>
          </p:cNvPr>
          <p:cNvSpPr txBox="1"/>
          <p:nvPr/>
        </p:nvSpPr>
        <p:spPr>
          <a:xfrm>
            <a:off x="745670" y="2486941"/>
            <a:ext cx="11446330" cy="36933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1. </a:t>
            </a:r>
            <a:r>
              <a:rPr lang="en-US" dirty="0"/>
              <a:t>Acquisition of breakthrough technologies at Chemelot Industrial Park - First in kind factory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06EDA-EC7F-4871-BC80-E12D880F29A4}"/>
              </a:ext>
            </a:extLst>
          </p:cNvPr>
          <p:cNvSpPr txBox="1"/>
          <p:nvPr/>
        </p:nvSpPr>
        <p:spPr>
          <a:xfrm>
            <a:off x="745669" y="3169471"/>
            <a:ext cx="11446329" cy="36933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2. </a:t>
            </a:r>
            <a:r>
              <a:rPr lang="en-US" dirty="0"/>
              <a:t>Acquisition of breakthrough technologies at</a:t>
            </a:r>
            <a:r>
              <a:rPr lang="nl-NL" dirty="0"/>
              <a:t> Chemelot Campus – Pilots &amp; </a:t>
            </a:r>
            <a:r>
              <a:rPr lang="nl-NL" dirty="0" err="1"/>
              <a:t>Demonstrators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9FB13-F774-4FEB-B2CB-5B17C0EA74A2}"/>
              </a:ext>
            </a:extLst>
          </p:cNvPr>
          <p:cNvSpPr txBox="1"/>
          <p:nvPr/>
        </p:nvSpPr>
        <p:spPr>
          <a:xfrm>
            <a:off x="745670" y="3879894"/>
            <a:ext cx="11446328" cy="1754326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3. </a:t>
            </a:r>
            <a:r>
              <a:rPr lang="en-US" dirty="0"/>
              <a:t>Scaling breakthrough ideas in development </a:t>
            </a:r>
            <a:r>
              <a:rPr lang="en-US" dirty="0" err="1"/>
              <a:t>centres</a:t>
            </a:r>
            <a:endParaRPr lang="en-US" dirty="0"/>
          </a:p>
          <a:p>
            <a:pPr algn="ctr"/>
            <a:endParaRPr lang="nl-NL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0" name="Afbeelding 11">
            <a:extLst>
              <a:ext uri="{FF2B5EF4-FFF2-40B4-BE49-F238E27FC236}">
                <a16:creationId xmlns:a16="http://schemas.microsoft.com/office/drawing/2014/main" id="{29B4E725-13C0-4001-BD38-5CD1301B08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52" y="4298928"/>
            <a:ext cx="2247790" cy="93897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6B29CEFD-1445-4556-B359-6133D3169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15" y="4298928"/>
            <a:ext cx="2231651" cy="122918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CDA3C4-705E-43E2-B294-D1FE2B870790}"/>
              </a:ext>
            </a:extLst>
          </p:cNvPr>
          <p:cNvCxnSpPr>
            <a:cxnSpLocks/>
          </p:cNvCxnSpPr>
          <p:nvPr/>
        </p:nvCxnSpPr>
        <p:spPr>
          <a:xfrm>
            <a:off x="6096000" y="4180114"/>
            <a:ext cx="0" cy="11538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E8ABD31-9FED-514C-A280-282BAF73C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11" y="0"/>
            <a:ext cx="12210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47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6F94C2B-0499-464A-B118-CFD15C2B10B5}"/>
              </a:ext>
            </a:extLst>
          </p:cNvPr>
          <p:cNvCxnSpPr>
            <a:cxnSpLocks/>
          </p:cNvCxnSpPr>
          <p:nvPr/>
        </p:nvCxnSpPr>
        <p:spPr>
          <a:xfrm>
            <a:off x="4091553" y="-139485"/>
            <a:ext cx="0" cy="7113722"/>
          </a:xfrm>
          <a:prstGeom prst="line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9A004C78-4FA1-0F4E-9A35-9AEE04B9CF39}"/>
              </a:ext>
            </a:extLst>
          </p:cNvPr>
          <p:cNvCxnSpPr>
            <a:cxnSpLocks/>
          </p:cNvCxnSpPr>
          <p:nvPr/>
        </p:nvCxnSpPr>
        <p:spPr>
          <a:xfrm>
            <a:off x="8124577" y="-127861"/>
            <a:ext cx="0" cy="7113722"/>
          </a:xfrm>
          <a:prstGeom prst="line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89127B00-2F72-664B-9DBD-DC3BE0BF6120}"/>
              </a:ext>
            </a:extLst>
          </p:cNvPr>
          <p:cNvCxnSpPr>
            <a:cxnSpLocks/>
          </p:cNvCxnSpPr>
          <p:nvPr/>
        </p:nvCxnSpPr>
        <p:spPr>
          <a:xfrm flipH="1">
            <a:off x="-42171" y="1718633"/>
            <a:ext cx="12548839" cy="0"/>
          </a:xfrm>
          <a:prstGeom prst="line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05EAE2D-1D48-494B-9E09-9B4EC19A3FEF}"/>
              </a:ext>
            </a:extLst>
          </p:cNvPr>
          <p:cNvCxnSpPr>
            <a:cxnSpLocks/>
          </p:cNvCxnSpPr>
          <p:nvPr/>
        </p:nvCxnSpPr>
        <p:spPr>
          <a:xfrm flipH="1">
            <a:off x="0" y="5337656"/>
            <a:ext cx="4128371" cy="0"/>
          </a:xfrm>
          <a:prstGeom prst="line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hoek 12">
            <a:extLst>
              <a:ext uri="{FF2B5EF4-FFF2-40B4-BE49-F238E27FC236}">
                <a16:creationId xmlns:a16="http://schemas.microsoft.com/office/drawing/2014/main" id="{A728C35C-47D7-094D-B1C6-6B516E4190AB}"/>
              </a:ext>
            </a:extLst>
          </p:cNvPr>
          <p:cNvSpPr/>
          <p:nvPr/>
        </p:nvSpPr>
        <p:spPr>
          <a:xfrm>
            <a:off x="8124577" y="1605776"/>
            <a:ext cx="4067423" cy="52522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400" dirty="0">
              <a:latin typeface="Helvetica Light" panose="020B0403020202020204" pitchFamily="34" charset="0"/>
            </a:endParaRPr>
          </a:p>
          <a:p>
            <a:pPr marL="401638"/>
            <a:r>
              <a:rPr lang="nl-NL" sz="4400" dirty="0">
                <a:latin typeface="Helvetica Light" panose="020B0403020202020204" pitchFamily="34" charset="0"/>
              </a:rPr>
              <a:t>home of </a:t>
            </a:r>
          </a:p>
          <a:p>
            <a:pPr marL="401638"/>
            <a:r>
              <a:rPr lang="nl-NL" sz="4400" dirty="0" err="1">
                <a:latin typeface="Helvetica Light" panose="020B0403020202020204" pitchFamily="34" charset="0"/>
              </a:rPr>
              <a:t>many</a:t>
            </a:r>
            <a:r>
              <a:rPr lang="nl-NL" sz="4400" dirty="0">
                <a:latin typeface="Helvetica Light" panose="020B0403020202020204" pitchFamily="34" charset="0"/>
              </a:rPr>
              <a:t> </a:t>
            </a:r>
            <a:r>
              <a:rPr lang="nl-NL" sz="4400" dirty="0" err="1">
                <a:latin typeface="Helvetica Light" panose="020B0403020202020204" pitchFamily="34" charset="0"/>
              </a:rPr>
              <a:t>disruptives</a:t>
            </a:r>
            <a:endParaRPr lang="nl-NL" sz="4400" dirty="0">
              <a:latin typeface="Helvetica Light" panose="020B0403020202020204" pitchFamily="34" charset="0"/>
            </a:endParaRPr>
          </a:p>
        </p:txBody>
      </p:sp>
      <p:pic>
        <p:nvPicPr>
          <p:cNvPr id="15" name="Afbeelding 14" descr="Afbeelding met klok, tekening&#10;&#10;Automatisch gegenereerde beschrijving">
            <a:extLst>
              <a:ext uri="{FF2B5EF4-FFF2-40B4-BE49-F238E27FC236}">
                <a16:creationId xmlns:a16="http://schemas.microsoft.com/office/drawing/2014/main" id="{F73DACD6-C728-1746-9016-84FCADC8A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542" y="2423901"/>
            <a:ext cx="3044029" cy="1064872"/>
          </a:xfrm>
          <a:prstGeom prst="rect">
            <a:avLst/>
          </a:prstGeom>
        </p:spPr>
      </p:pic>
      <p:pic>
        <p:nvPicPr>
          <p:cNvPr id="16" name="Afbeelding 15" descr="Afbeelding met object&#10;&#10;&#10;&#10;Automatisch gegenereerde beschrijving">
            <a:extLst>
              <a:ext uri="{FF2B5EF4-FFF2-40B4-BE49-F238E27FC236}">
                <a16:creationId xmlns:a16="http://schemas.microsoft.com/office/drawing/2014/main" id="{56EBFAE5-34E7-8543-9810-2B4E75F56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3" t="14229" r="9229" b="16526"/>
          <a:stretch/>
        </p:blipFill>
        <p:spPr>
          <a:xfrm>
            <a:off x="564777" y="2065761"/>
            <a:ext cx="1911580" cy="115796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1257362-7EC0-F94A-847A-436A20F14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37" y="5956294"/>
            <a:ext cx="2485152" cy="45478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48EECDB-4588-F04F-929E-BD36FA469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083" y="3654188"/>
            <a:ext cx="2195178" cy="908369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6AEE6BB-FBA9-A64E-8C04-CCB726EC9143}"/>
              </a:ext>
            </a:extLst>
          </p:cNvPr>
          <p:cNvCxnSpPr>
            <a:cxnSpLocks/>
          </p:cNvCxnSpPr>
          <p:nvPr/>
        </p:nvCxnSpPr>
        <p:spPr>
          <a:xfrm>
            <a:off x="8636274" y="5858359"/>
            <a:ext cx="18235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BFB4A2E-6F74-0A48-9B2C-DD6C58ED4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280" y="5248507"/>
            <a:ext cx="2472029" cy="120876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9050BEA-982B-D64E-8C4E-7A5740208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3486" y="2015327"/>
            <a:ext cx="2155009" cy="9158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D29C5FC-CC90-5544-82C9-656530F937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591" b="28160"/>
          <a:stretch/>
        </p:blipFill>
        <p:spPr>
          <a:xfrm>
            <a:off x="8716398" y="6981"/>
            <a:ext cx="2883779" cy="1477915"/>
          </a:xfrm>
          <a:prstGeom prst="rect">
            <a:avLst/>
          </a:prstGeom>
        </p:spPr>
      </p:pic>
      <p:pic>
        <p:nvPicPr>
          <p:cNvPr id="28" name="Afbeelding 27" descr="Afbeelding met tekening, voedsel&#10;&#10;Automatisch gegenereerde beschrijving">
            <a:extLst>
              <a:ext uri="{FF2B5EF4-FFF2-40B4-BE49-F238E27FC236}">
                <a16:creationId xmlns:a16="http://schemas.microsoft.com/office/drawing/2014/main" id="{FDD75210-B4F2-504E-89AF-4B35D535C3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984" y="3753819"/>
            <a:ext cx="2108200" cy="965200"/>
          </a:xfrm>
          <a:prstGeom prst="rect">
            <a:avLst/>
          </a:prstGeom>
        </p:spPr>
      </p:pic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A85DCB00-4C77-AD43-92A5-2343214C12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31" y="337661"/>
            <a:ext cx="2971480" cy="78368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6AFB013-D770-5448-AB01-1C7A66CFFD07}"/>
              </a:ext>
            </a:extLst>
          </p:cNvPr>
          <p:cNvSpPr txBox="1"/>
          <p:nvPr/>
        </p:nvSpPr>
        <p:spPr>
          <a:xfrm>
            <a:off x="-23127" y="6981"/>
            <a:ext cx="404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Innovative Process Technology Raw Materials/Energy Transition</a:t>
            </a:r>
            <a:endParaRPr lang="nl-NL" sz="1600" b="1" dirty="0"/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350D255-5A6C-6D4F-A803-A9DB212FCDEC}"/>
              </a:ext>
            </a:extLst>
          </p:cNvPr>
          <p:cNvCxnSpPr>
            <a:cxnSpLocks/>
          </p:cNvCxnSpPr>
          <p:nvPr/>
        </p:nvCxnSpPr>
        <p:spPr>
          <a:xfrm flipH="1">
            <a:off x="4128371" y="5005147"/>
            <a:ext cx="4128371" cy="0"/>
          </a:xfrm>
          <a:prstGeom prst="line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9AA2D1C3-08D3-CC44-B195-10FD6431924D}"/>
              </a:ext>
            </a:extLst>
          </p:cNvPr>
          <p:cNvCxnSpPr>
            <a:cxnSpLocks/>
          </p:cNvCxnSpPr>
          <p:nvPr/>
        </p:nvCxnSpPr>
        <p:spPr>
          <a:xfrm flipH="1">
            <a:off x="24298" y="3512355"/>
            <a:ext cx="3996982" cy="0"/>
          </a:xfrm>
          <a:prstGeom prst="line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BD64FF0-DBB5-3E40-B2A7-7B3FDF7D0C46}"/>
              </a:ext>
            </a:extLst>
          </p:cNvPr>
          <p:cNvCxnSpPr>
            <a:cxnSpLocks/>
          </p:cNvCxnSpPr>
          <p:nvPr/>
        </p:nvCxnSpPr>
        <p:spPr>
          <a:xfrm flipH="1">
            <a:off x="4182500" y="3533578"/>
            <a:ext cx="3996982" cy="0"/>
          </a:xfrm>
          <a:prstGeom prst="line">
            <a:avLst/>
          </a:prstGeom>
          <a:ln w="1016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229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RCULAR HUB 2">
      <a:dk1>
        <a:srgbClr val="000000"/>
      </a:dk1>
      <a:lt1>
        <a:srgbClr val="FFFFFF"/>
      </a:lt1>
      <a:dk2>
        <a:srgbClr val="333333"/>
      </a:dk2>
      <a:lt2>
        <a:srgbClr val="C8C8C8"/>
      </a:lt2>
      <a:accent1>
        <a:srgbClr val="5FFFB9"/>
      </a:accent1>
      <a:accent2>
        <a:srgbClr val="000000"/>
      </a:accent2>
      <a:accent3>
        <a:srgbClr val="646464"/>
      </a:accent3>
      <a:accent4>
        <a:srgbClr val="FF0000"/>
      </a:accent4>
      <a:accent5>
        <a:srgbClr val="00FFFF"/>
      </a:accent5>
      <a:accent6>
        <a:srgbClr val="FFFF00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F624ECE0B692458293AF271E52F45D" ma:contentTypeVersion="9" ma:contentTypeDescription="Create a new document." ma:contentTypeScope="" ma:versionID="3e51895ea26227e6031de608ab5c05a4">
  <xsd:schema xmlns:xsd="http://www.w3.org/2001/XMLSchema" xmlns:xs="http://www.w3.org/2001/XMLSchema" xmlns:p="http://schemas.microsoft.com/office/2006/metadata/properties" xmlns:ns2="28d6bf1b-2212-4c1a-a6be-918748c390c7" targetNamespace="http://schemas.microsoft.com/office/2006/metadata/properties" ma:root="true" ma:fieldsID="d738b56fb608a0dfba009767fd574027" ns2:_="">
    <xsd:import namespace="28d6bf1b-2212-4c1a-a6be-918748c390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d6bf1b-2212-4c1a-a6be-918748c390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59C160-4D06-4C27-836E-9A9B1278172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8d6bf1b-2212-4c1a-a6be-918748c390c7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AB3136B-08F8-4AD9-9A32-67AAB89F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d6bf1b-2212-4c1a-a6be-918748c390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6E1584-6A4B-4C3E-BBC2-7010F6938D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284</Words>
  <Application>Microsoft Macintosh PowerPoint</Application>
  <PresentationFormat>Breedbeeld</PresentationFormat>
  <Paragraphs>66</Paragraphs>
  <Slides>15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 Light</vt:lpstr>
      <vt:lpstr>Verdana</vt:lpstr>
      <vt:lpstr>Office Theme</vt:lpstr>
      <vt:lpstr>    The growth accelerator towards  a circular environment.</vt:lpstr>
      <vt:lpstr>In South Limburg we are developing the first large-scale Circular Hub in Europe</vt:lpstr>
      <vt:lpstr>PowerPoint-presentatie</vt:lpstr>
      <vt:lpstr>PowerPoint-presentatie</vt:lpstr>
      <vt:lpstr>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Integral approach cooperation across 4 pillars </vt:lpstr>
      <vt:lpstr>PowerPoint-presentatie</vt:lpstr>
      <vt:lpstr>Thank you for your attention  Lia.Voermans@Brightlands.com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 Geelen</dc:creator>
  <cp:lastModifiedBy>Voermans, Lia</cp:lastModifiedBy>
  <cp:revision>67</cp:revision>
  <dcterms:created xsi:type="dcterms:W3CDTF">2020-06-30T10:01:01Z</dcterms:created>
  <dcterms:modified xsi:type="dcterms:W3CDTF">2021-11-09T12:14:01Z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0x010100A3F624ECE0B692458293AF271E52F45D</vt:lpwstr>
  </property>
</Properties>
</file>