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12"/>
  </p:notesMasterIdLst>
  <p:sldIdLst>
    <p:sldId id="1099" r:id="rId2"/>
    <p:sldId id="1100" r:id="rId3"/>
    <p:sldId id="1038" r:id="rId4"/>
    <p:sldId id="1205" r:id="rId5"/>
    <p:sldId id="1203" r:id="rId6"/>
    <p:sldId id="1211" r:id="rId7"/>
    <p:sldId id="1212" r:id="rId8"/>
    <p:sldId id="1207" r:id="rId9"/>
    <p:sldId id="1209" r:id="rId10"/>
    <p:sldId id="121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678"/>
    <a:srgbClr val="FF8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3421" autoAdjust="0"/>
  </p:normalViewPr>
  <p:slideViewPr>
    <p:cSldViewPr snapToGrid="0">
      <p:cViewPr varScale="1">
        <p:scale>
          <a:sx n="67" d="100"/>
          <a:sy n="67" d="100"/>
        </p:scale>
        <p:origin x="14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90B65-B983-47AC-992E-E6E7084B2602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ED035-2210-45AF-B582-2657EDA78AE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241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 ultimately finding funding opportunities for members!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F3C41-63E3-438C-AB3B-7B497F1B49E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224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Our objectives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=&gt; Increase the influence of regions and their stakeholders in shaping the European circular bioeconomy including food systems, forests, bioenergy, biowaste, bio-based products etc.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Increase cooperation and develop projects between members of the WG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Information sharing </a:t>
            </a:r>
          </a:p>
          <a:p>
            <a:endParaRPr lang="fr-FR" dirty="0"/>
          </a:p>
          <a:p>
            <a:pPr algn="l"/>
            <a:endParaRPr lang="fr-FR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Programmes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Horizon Europe -cluster on natural resources and food + Missions + partnerships (BBI and its successor)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LIFE programme: not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much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of a focus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until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now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but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it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is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increasing</a:t>
            </a:r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Interreg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</a:p>
          <a:p>
            <a:r>
              <a:rPr lang="fr-FR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Policy/</a:t>
            </a:r>
            <a:r>
              <a:rPr lang="fr-FR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strategies</a:t>
            </a:r>
            <a:endParaRPr lang="fr-FR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 European Green Deal: “From farm to fork” strategy, Action plan on circular economy, mitigation and adaption plan, EU Forest Strategy 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Food 2030 agenda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Bioeconomy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Strategy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+ action plan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ED035-2210-45AF-B582-2657EDA78AE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75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Physical </a:t>
            </a:r>
            <a:r>
              <a:rPr lang="fr-FR" dirty="0" err="1"/>
              <a:t>event</a:t>
            </a:r>
            <a:r>
              <a:rPr lang="fr-FR" dirty="0"/>
              <a:t> at the time, o </a:t>
            </a:r>
            <a:r>
              <a:rPr lang="fr-FR" dirty="0" err="1"/>
              <a:t>joy</a:t>
            </a:r>
            <a:r>
              <a:rPr lang="fr-FR" dirty="0"/>
              <a:t> ! </a:t>
            </a:r>
            <a:r>
              <a:rPr lang="fr-FR" dirty="0">
                <a:sym typeface="Wingdings" panose="05000000000000000000" pitchFamily="2" charset="2"/>
              </a:rPr>
              <a:t> </a:t>
            </a:r>
          </a:p>
          <a:p>
            <a:r>
              <a:rPr lang="fr-FR" dirty="0" err="1">
                <a:sym typeface="Wingdings" panose="05000000000000000000" pitchFamily="2" charset="2"/>
              </a:rPr>
              <a:t>Mostly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meant</a:t>
            </a:r>
            <a:r>
              <a:rPr lang="fr-FR" dirty="0">
                <a:sym typeface="Wingdings" panose="05000000000000000000" pitchFamily="2" charset="2"/>
              </a:rPr>
              <a:t> for </a:t>
            </a:r>
            <a:r>
              <a:rPr lang="fr-FR" dirty="0" err="1">
                <a:sym typeface="Wingdings" panose="05000000000000000000" pitchFamily="2" charset="2"/>
              </a:rPr>
              <a:t>brussels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representatives</a:t>
            </a:r>
            <a:r>
              <a:rPr lang="fr-FR" dirty="0">
                <a:sym typeface="Wingdings" panose="05000000000000000000" pitchFamily="2" charset="2"/>
              </a:rPr>
              <a:t> at the time, </a:t>
            </a:r>
            <a:r>
              <a:rPr lang="fr-FR" dirty="0" err="1">
                <a:sym typeface="Wingdings" panose="05000000000000000000" pitchFamily="2" charset="2"/>
              </a:rPr>
              <a:t>even</a:t>
            </a:r>
            <a:r>
              <a:rPr lang="fr-FR" dirty="0">
                <a:sym typeface="Wingdings" panose="05000000000000000000" pitchFamily="2" charset="2"/>
              </a:rPr>
              <a:t> if </a:t>
            </a:r>
            <a:r>
              <a:rPr lang="fr-FR" dirty="0" err="1">
                <a:sym typeface="Wingdings" panose="05000000000000000000" pitchFamily="2" charset="2"/>
              </a:rPr>
              <a:t>we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had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sometimes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external</a:t>
            </a:r>
            <a:r>
              <a:rPr lang="fr-FR" dirty="0">
                <a:sym typeface="Wingdings" panose="05000000000000000000" pitchFamily="2" charset="2"/>
              </a:rPr>
              <a:t> speakers </a:t>
            </a:r>
            <a:r>
              <a:rPr lang="fr-FR" dirty="0" err="1">
                <a:sym typeface="Wingdings" panose="05000000000000000000" pitchFamily="2" charset="2"/>
              </a:rPr>
              <a:t>coming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from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abroad</a:t>
            </a:r>
            <a:r>
              <a:rPr lang="fr-FR" dirty="0">
                <a:sym typeface="Wingdings" panose="05000000000000000000" pitchFamily="2" charset="2"/>
              </a:rPr>
              <a:t>. One good </a:t>
            </a:r>
            <a:r>
              <a:rPr lang="fr-FR" dirty="0" err="1">
                <a:sym typeface="Wingdings" panose="05000000000000000000" pitchFamily="2" charset="2"/>
              </a:rPr>
              <a:t>thing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with</a:t>
            </a:r>
            <a:r>
              <a:rPr lang="fr-FR" dirty="0">
                <a:sym typeface="Wingdings" panose="05000000000000000000" pitchFamily="2" charset="2"/>
              </a:rPr>
              <a:t> covid: the digital meetings </a:t>
            </a:r>
            <a:r>
              <a:rPr lang="fr-FR" dirty="0" err="1">
                <a:sym typeface="Wingdings" panose="05000000000000000000" pitchFamily="2" charset="2"/>
              </a:rPr>
              <a:t>became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much</a:t>
            </a:r>
            <a:r>
              <a:rPr lang="fr-FR" dirty="0">
                <a:sym typeface="Wingdings" panose="05000000000000000000" pitchFamily="2" charset="2"/>
              </a:rPr>
              <a:t> more accessible to </a:t>
            </a:r>
            <a:r>
              <a:rPr lang="fr-FR" dirty="0" err="1">
                <a:sym typeface="Wingdings" panose="05000000000000000000" pitchFamily="2" charset="2"/>
              </a:rPr>
              <a:t>representatives</a:t>
            </a:r>
            <a:r>
              <a:rPr lang="fr-FR" dirty="0">
                <a:sym typeface="Wingdings" panose="05000000000000000000" pitchFamily="2" charset="2"/>
              </a:rPr>
              <a:t> and </a:t>
            </a:r>
            <a:r>
              <a:rPr lang="fr-FR" dirty="0" err="1">
                <a:sym typeface="Wingdings" panose="05000000000000000000" pitchFamily="2" charset="2"/>
              </a:rPr>
              <a:t>actors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based</a:t>
            </a:r>
            <a:r>
              <a:rPr lang="fr-FR" dirty="0">
                <a:sym typeface="Wingdings" panose="05000000000000000000" pitchFamily="2" charset="2"/>
              </a:rPr>
              <a:t> in the </a:t>
            </a:r>
            <a:r>
              <a:rPr lang="fr-FR" dirty="0" err="1">
                <a:sym typeface="Wingdings" panose="05000000000000000000" pitchFamily="2" charset="2"/>
              </a:rPr>
              <a:t>whole</a:t>
            </a:r>
            <a:r>
              <a:rPr lang="fr-FR" dirty="0">
                <a:sym typeface="Wingdings" panose="05000000000000000000" pitchFamily="2" charset="2"/>
              </a:rPr>
              <a:t> of Europe. Something to continue for the future ?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ED035-2210-45AF-B582-2657EDA78AE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286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More </a:t>
            </a:r>
            <a:r>
              <a:rPr lang="fr-FR" dirty="0" err="1"/>
              <a:t>details</a:t>
            </a:r>
            <a:r>
              <a:rPr lang="fr-FR" dirty="0"/>
              <a:t> on the </a:t>
            </a:r>
            <a:r>
              <a:rPr lang="fr-FR" dirty="0" err="1"/>
              <a:t>Farm</a:t>
            </a:r>
            <a:r>
              <a:rPr lang="fr-FR" dirty="0"/>
              <a:t> to fork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: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quite</a:t>
            </a:r>
            <a:r>
              <a:rPr lang="fr-FR" dirty="0"/>
              <a:t> </a:t>
            </a:r>
            <a:r>
              <a:rPr lang="fr-FR" dirty="0" err="1"/>
              <a:t>ambitious</a:t>
            </a:r>
            <a:r>
              <a:rPr lang="fr-FR" dirty="0"/>
              <a:t>, and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got</a:t>
            </a:r>
            <a:r>
              <a:rPr lang="fr-FR" dirty="0"/>
              <a:t> the full support </a:t>
            </a:r>
            <a:r>
              <a:rPr lang="fr-FR" dirty="0" err="1"/>
              <a:t>from</a:t>
            </a:r>
            <a:r>
              <a:rPr lang="fr-FR" dirty="0"/>
              <a:t> the ERRIN network,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great</a:t>
            </a:r>
            <a:r>
              <a:rPr lang="fr-FR" dirty="0"/>
              <a:t>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focused</a:t>
            </a:r>
            <a:r>
              <a:rPr lang="fr-FR" dirty="0"/>
              <a:t> on the </a:t>
            </a:r>
            <a:r>
              <a:rPr lang="fr-FR" dirty="0" err="1"/>
              <a:t>sub</a:t>
            </a:r>
            <a:r>
              <a:rPr lang="fr-FR" dirty="0"/>
              <a:t>-topic « F2F » of the Green Deal call and </a:t>
            </a:r>
            <a:r>
              <a:rPr lang="fr-FR" dirty="0" err="1"/>
              <a:t>launched</a:t>
            </a:r>
            <a:r>
              <a:rPr lang="fr-FR" dirty="0"/>
              <a:t> a call for </a:t>
            </a:r>
            <a:r>
              <a:rPr lang="fr-FR" dirty="0" err="1"/>
              <a:t>interest</a:t>
            </a:r>
            <a:r>
              <a:rPr lang="fr-FR" dirty="0"/>
              <a:t> to </a:t>
            </a:r>
            <a:r>
              <a:rPr lang="fr-FR" dirty="0" err="1"/>
              <a:t>gather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ideas</a:t>
            </a:r>
            <a:r>
              <a:rPr lang="fr-FR" dirty="0"/>
              <a:t>. 12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received</a:t>
            </a:r>
            <a:r>
              <a:rPr lang="fr-FR" dirty="0"/>
              <a:t> in total, and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got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own</a:t>
            </a:r>
            <a:r>
              <a:rPr lang="fr-FR" dirty="0"/>
              <a:t> </a:t>
            </a:r>
            <a:r>
              <a:rPr lang="fr-FR" dirty="0" err="1"/>
              <a:t>roundtable</a:t>
            </a:r>
            <a:r>
              <a:rPr lang="fr-FR" dirty="0"/>
              <a:t>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presented</a:t>
            </a:r>
            <a:r>
              <a:rPr lang="fr-FR" dirty="0"/>
              <a:t> and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interested</a:t>
            </a:r>
            <a:r>
              <a:rPr lang="fr-FR" dirty="0"/>
              <a:t> </a:t>
            </a:r>
            <a:r>
              <a:rPr lang="fr-FR" dirty="0" err="1"/>
              <a:t>partners</a:t>
            </a:r>
            <a:r>
              <a:rPr lang="fr-FR" dirty="0"/>
              <a:t>/</a:t>
            </a:r>
            <a:r>
              <a:rPr lang="fr-FR" dirty="0" err="1"/>
              <a:t>regional</a:t>
            </a:r>
            <a:r>
              <a:rPr lang="fr-FR" dirty="0"/>
              <a:t> </a:t>
            </a:r>
            <a:r>
              <a:rPr lang="fr-FR" dirty="0" err="1"/>
              <a:t>actors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interact</a:t>
            </a:r>
            <a:r>
              <a:rPr lang="fr-FR" dirty="0"/>
              <a:t>. The workshop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actually</a:t>
            </a:r>
            <a:r>
              <a:rPr lang="fr-FR" dirty="0"/>
              <a:t> </a:t>
            </a:r>
            <a:r>
              <a:rPr lang="fr-FR" dirty="0" err="1"/>
              <a:t>divided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sessions: a </a:t>
            </a:r>
            <a:r>
              <a:rPr lang="fr-FR" dirty="0" err="1"/>
              <a:t>morning</a:t>
            </a:r>
            <a:r>
              <a:rPr lang="fr-FR" dirty="0"/>
              <a:t> one to </a:t>
            </a:r>
            <a:r>
              <a:rPr lang="fr-FR" dirty="0" err="1"/>
              <a:t>present</a:t>
            </a:r>
            <a:r>
              <a:rPr lang="fr-FR" dirty="0"/>
              <a:t> the </a:t>
            </a:r>
            <a:r>
              <a:rPr lang="fr-FR" dirty="0" err="1"/>
              <a:t>European</a:t>
            </a:r>
            <a:r>
              <a:rPr lang="fr-FR" dirty="0"/>
              <a:t> vision on F2F (</a:t>
            </a:r>
            <a:r>
              <a:rPr lang="fr-FR" dirty="0" err="1"/>
              <a:t>policy</a:t>
            </a:r>
            <a:r>
              <a:rPr lang="fr-FR" dirty="0"/>
              <a:t> and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wise</a:t>
            </a:r>
            <a:r>
              <a:rPr lang="fr-FR" dirty="0"/>
              <a:t>),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best practices </a:t>
            </a:r>
            <a:r>
              <a:rPr lang="fr-FR" dirty="0" err="1"/>
              <a:t>coming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(</a:t>
            </a:r>
            <a:r>
              <a:rPr lang="fr-FR" dirty="0" err="1"/>
              <a:t>Mid-Norway</a:t>
            </a:r>
            <a:r>
              <a:rPr lang="fr-FR" dirty="0"/>
              <a:t>, </a:t>
            </a:r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Silesia</a:t>
            </a:r>
            <a:r>
              <a:rPr lang="fr-FR" dirty="0"/>
              <a:t> and the </a:t>
            </a:r>
            <a:r>
              <a:rPr lang="fr-FR" dirty="0" err="1"/>
              <a:t>University</a:t>
            </a:r>
            <a:r>
              <a:rPr lang="fr-FR" dirty="0"/>
              <a:t> of Turku).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ED035-2210-45AF-B582-2657EDA78AE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929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2355E-EB17-4932-90E4-C4340A90D9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120" y="1144441"/>
            <a:ext cx="4803612" cy="238760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F974B9-CAD6-4D24-A6EB-26E77C7BF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120" y="3669492"/>
            <a:ext cx="4811666" cy="99830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DD0D6-45B6-44FB-8661-322CDBBE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60F3A-499A-4D39-A732-B4E50E09997D}" type="slidenum">
              <a:rPr lang="en-GB" smtClean="0"/>
              <a:t>‹N°›</a:t>
            </a:fld>
            <a:endParaRPr lang="en-GB"/>
          </a:p>
        </p:txBody>
      </p:sp>
      <p:pic>
        <p:nvPicPr>
          <p:cNvPr id="9" name="Picture 8" descr="A picture containing building, outdoor, fence&#10;&#10;Description generated with very high confidence">
            <a:extLst>
              <a:ext uri="{FF2B5EF4-FFF2-40B4-BE49-F238E27FC236}">
                <a16:creationId xmlns:a16="http://schemas.microsoft.com/office/drawing/2014/main" id="{A9D34638-F808-415D-A9CE-CD96048AAB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99" t="-1" r="18912" b="-1"/>
          <a:stretch/>
        </p:blipFill>
        <p:spPr>
          <a:xfrm>
            <a:off x="6096000" y="0"/>
            <a:ext cx="609600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24D4E9-1604-48D6-ABC6-3D82F820209B}"/>
              </a:ext>
            </a:extLst>
          </p:cNvPr>
          <p:cNvSpPr/>
          <p:nvPr userDrawn="1"/>
        </p:nvSpPr>
        <p:spPr>
          <a:xfrm>
            <a:off x="613119" y="6222327"/>
            <a:ext cx="10965763" cy="158400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592A95-8634-4722-AC66-0063E12C75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8" y="4636346"/>
            <a:ext cx="3797960" cy="151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57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reak slide - offic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E299EA94-864F-4BAB-AA8F-E27325DDD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66000"/>
            <a:duotone>
              <a:prstClr val="black"/>
              <a:srgbClr val="1E46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92A4AE2-A5D7-46B8-B235-057539B49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2108"/>
            <a:ext cx="12192000" cy="1350962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1E1D9FA-9881-469D-9E07-BCD3E2B0E6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70811"/>
            <a:ext cx="12192000" cy="418012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648EE57-0793-4D2C-BA45-EE8209F198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266564"/>
            <a:ext cx="12192000" cy="41801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459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reak slide - building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tall building&#10;&#10;Description automatically generated">
            <a:extLst>
              <a:ext uri="{FF2B5EF4-FFF2-40B4-BE49-F238E27FC236}">
                <a16:creationId xmlns:a16="http://schemas.microsoft.com/office/drawing/2014/main" id="{2BF4C711-2F95-4E57-AA1F-CE702EC08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66000"/>
            <a:duotone>
              <a:prstClr val="black"/>
              <a:srgbClr val="1E46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92A4AE2-A5D7-46B8-B235-057539B49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2108"/>
            <a:ext cx="12192000" cy="1350962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006B33E-6DFE-4C75-BB36-EFCB970E11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70811"/>
            <a:ext cx="12192000" cy="418012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E37431-4244-4D62-A1F0-E507C56BA1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266564"/>
            <a:ext cx="12192000" cy="41801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3212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reak slide - peop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E363D434-6A5E-4937-965F-958BC0031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66000"/>
            <a:duotone>
              <a:prstClr val="black"/>
              <a:srgbClr val="1E46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92A4AE2-A5D7-46B8-B235-057539B49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2108"/>
            <a:ext cx="12192000" cy="1350962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B2D0C87-8E55-475B-B53E-2CB9AD5AD4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70811"/>
            <a:ext cx="12192000" cy="418012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9E87193-20BC-492A-A0DD-BBB5E4CBD0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266564"/>
            <a:ext cx="12192000" cy="41801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8627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reak slide - mountai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ew of a mountain&#10;&#10;Description automatically generated">
            <a:extLst>
              <a:ext uri="{FF2B5EF4-FFF2-40B4-BE49-F238E27FC236}">
                <a16:creationId xmlns:a16="http://schemas.microsoft.com/office/drawing/2014/main" id="{72150CED-195D-406F-B049-BEE92AD79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66000"/>
            <a:duotone>
              <a:prstClr val="black"/>
              <a:srgbClr val="1E46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92A4AE2-A5D7-46B8-B235-057539B49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2108"/>
            <a:ext cx="12192000" cy="1350962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1B7E026-A959-4276-86E9-C5F0E52BA3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70811"/>
            <a:ext cx="12192000" cy="418012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5CEE4C-1F6F-4007-A3D1-364A3CC777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266564"/>
            <a:ext cx="12192000" cy="41801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5370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reak slide - natur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lant&#10;&#10;Description automatically generated">
            <a:extLst>
              <a:ext uri="{FF2B5EF4-FFF2-40B4-BE49-F238E27FC236}">
                <a16:creationId xmlns:a16="http://schemas.microsoft.com/office/drawing/2014/main" id="{94D2285F-9641-463A-9FAF-3A77DAF3F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66000"/>
            <a:duotone>
              <a:prstClr val="black"/>
              <a:srgbClr val="1E46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92A4AE2-A5D7-46B8-B235-057539B49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2108"/>
            <a:ext cx="12192000" cy="1350962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532D171-EA87-4225-AAA9-582247557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70811"/>
            <a:ext cx="12192000" cy="418012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DE5BCD-BA85-447C-9E4B-8A454802F7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266564"/>
            <a:ext cx="12192000" cy="41801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3830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B1EE7-1D80-4FAC-9330-0FE789A60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E708-40E1-481F-ACBE-B4359EEFDF49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EF7D7-9AA9-4209-BD0E-05D155404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7CC35-7E69-42C6-A084-63BFCC32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7D999-FAE6-4448-A08A-B20313E7C5D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212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A7A35-1DAA-4D3F-813D-D50A0CA61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B77D3B-94DC-418E-A567-FB1604D13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476F7-17A8-436F-8BBB-C57EC7B5F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7299E-4316-4325-B92B-1EBA21D5798F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3C91E-B520-462C-B92E-E732180DE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40861-C301-42C6-8801-21B979121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82626-C97A-4925-853A-D50D7654487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569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B461C37-6BA5-4624-9668-3D8E8E2176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2355E-EB17-4932-90E4-C4340A90D9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120" y="1144441"/>
            <a:ext cx="4803612" cy="238760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F974B9-CAD6-4D24-A6EB-26E77C7BFE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120" y="3669492"/>
            <a:ext cx="4811666" cy="99830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</a:t>
            </a:r>
            <a:r>
              <a:rPr lang="en-GB" sz="2000" dirty="0">
                <a:latin typeface="Century Gothic" panose="020B0502020202020204" pitchFamily="34" charset="0"/>
              </a:rPr>
              <a:t>|</a:t>
            </a:r>
            <a:r>
              <a:rPr lang="en-US" sz="2000" dirty="0">
                <a:latin typeface="Century Gothic" panose="020B0502020202020204" pitchFamily="34" charset="0"/>
              </a:rPr>
              <a:t> Time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24D4E9-1604-48D6-ABC6-3D82F820209B}"/>
              </a:ext>
            </a:extLst>
          </p:cNvPr>
          <p:cNvSpPr/>
          <p:nvPr userDrawn="1"/>
        </p:nvSpPr>
        <p:spPr>
          <a:xfrm>
            <a:off x="613119" y="6222327"/>
            <a:ext cx="10965763" cy="158400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592A95-8634-4722-AC66-0063E12C75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8" y="4636346"/>
            <a:ext cx="3797960" cy="151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7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73DD-B2A4-413E-BCB4-22D7FDD58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533" y="365126"/>
            <a:ext cx="10804267" cy="82908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A4653-7274-400F-BA19-44588897A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45988-7120-4BF1-818A-774CC0D3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60F3A-499A-4D39-A732-B4E50E09997D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E80641-928B-454E-9DDF-253E6944B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6"/>
          <a:stretch/>
        </p:blipFill>
        <p:spPr>
          <a:xfrm>
            <a:off x="709617" y="6256496"/>
            <a:ext cx="1800000" cy="6015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2D091C-86A3-496F-81CF-98147B2D564F}"/>
              </a:ext>
            </a:extLst>
          </p:cNvPr>
          <p:cNvSpPr/>
          <p:nvPr userDrawn="1"/>
        </p:nvSpPr>
        <p:spPr>
          <a:xfrm>
            <a:off x="551121" y="2724912"/>
            <a:ext cx="158496" cy="4133088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EAD8B9-CC77-47B9-BB35-A288017625DF}"/>
              </a:ext>
            </a:extLst>
          </p:cNvPr>
          <p:cNvSpPr/>
          <p:nvPr userDrawn="1"/>
        </p:nvSpPr>
        <p:spPr>
          <a:xfrm>
            <a:off x="11482150" y="810768"/>
            <a:ext cx="158496" cy="4133088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988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73DD-B2A4-413E-BCB4-22D7FDD58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533" y="365126"/>
            <a:ext cx="10641435" cy="82908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A4653-7274-400F-BA19-44588897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619762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45988-7120-4BF1-818A-774CC0D3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60F3A-499A-4D39-A732-B4E50E09997D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E80641-928B-454E-9DDF-253E6944B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6"/>
          <a:stretch/>
        </p:blipFill>
        <p:spPr>
          <a:xfrm>
            <a:off x="709617" y="6256496"/>
            <a:ext cx="1800000" cy="6015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2D091C-86A3-496F-81CF-98147B2D564F}"/>
              </a:ext>
            </a:extLst>
          </p:cNvPr>
          <p:cNvSpPr/>
          <p:nvPr userDrawn="1"/>
        </p:nvSpPr>
        <p:spPr>
          <a:xfrm>
            <a:off x="551121" y="2724912"/>
            <a:ext cx="158496" cy="4133088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EAD8B9-CC77-47B9-BB35-A288017625DF}"/>
              </a:ext>
            </a:extLst>
          </p:cNvPr>
          <p:cNvSpPr/>
          <p:nvPr userDrawn="1"/>
        </p:nvSpPr>
        <p:spPr>
          <a:xfrm>
            <a:off x="11482150" y="810768"/>
            <a:ext cx="158496" cy="4133088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D363E-56BA-4882-A7F3-DD3FE546F9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143" y="1825625"/>
            <a:ext cx="4441825" cy="43513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626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D363E-56BA-4882-A7F3-DD3FE546F9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50175" y="1"/>
            <a:ext cx="4441825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973DD-B2A4-413E-BCB4-22D7FDD58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533" y="365126"/>
            <a:ext cx="6861461" cy="829082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A4653-7274-400F-BA19-44588897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6572795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45988-7120-4BF1-818A-774CC0D3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60F3A-499A-4D39-A732-B4E50E09997D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E80641-928B-454E-9DDF-253E6944B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6"/>
          <a:stretch/>
        </p:blipFill>
        <p:spPr>
          <a:xfrm>
            <a:off x="709617" y="6256496"/>
            <a:ext cx="1800000" cy="6015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2D091C-86A3-496F-81CF-98147B2D564F}"/>
              </a:ext>
            </a:extLst>
          </p:cNvPr>
          <p:cNvSpPr/>
          <p:nvPr userDrawn="1"/>
        </p:nvSpPr>
        <p:spPr>
          <a:xfrm>
            <a:off x="551121" y="2724912"/>
            <a:ext cx="158496" cy="4133088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795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D363E-56BA-4882-A7F3-DD3FE546F9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41825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973DD-B2A4-413E-BCB4-22D7FDD58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4150" y="315506"/>
            <a:ext cx="6373781" cy="829082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A4653-7274-400F-BA19-44588897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150" y="1782082"/>
            <a:ext cx="6373781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45988-7120-4BF1-818A-774CC0D3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60F3A-499A-4D39-A732-B4E50E09997D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E80641-928B-454E-9DDF-253E6944B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6"/>
          <a:stretch/>
        </p:blipFill>
        <p:spPr>
          <a:xfrm>
            <a:off x="4507929" y="6256496"/>
            <a:ext cx="1800000" cy="6015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4CC02E-10A1-451B-B245-733481D4E419}"/>
              </a:ext>
            </a:extLst>
          </p:cNvPr>
          <p:cNvSpPr/>
          <p:nvPr userDrawn="1"/>
        </p:nvSpPr>
        <p:spPr>
          <a:xfrm>
            <a:off x="11482150" y="810768"/>
            <a:ext cx="158496" cy="4133088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34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C00C3-553C-4BD6-8379-CEFF6604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60F3A-499A-4D39-A732-B4E50E09997D}" type="slidenum">
              <a:rPr lang="en-GB" smtClean="0"/>
              <a:t>‹N°›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6034F37-F14F-465B-A68C-188A84119759}"/>
              </a:ext>
            </a:extLst>
          </p:cNvPr>
          <p:cNvSpPr txBox="1">
            <a:spLocks/>
          </p:cNvSpPr>
          <p:nvPr userDrawn="1"/>
        </p:nvSpPr>
        <p:spPr>
          <a:xfrm>
            <a:off x="549533" y="365126"/>
            <a:ext cx="10641435" cy="829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220205-6317-4F85-9705-0ACF020A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6"/>
          <a:stretch/>
        </p:blipFill>
        <p:spPr>
          <a:xfrm>
            <a:off x="709617" y="6256496"/>
            <a:ext cx="1800000" cy="6015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74C97D-B030-4836-BB12-179E990B9C8C}"/>
              </a:ext>
            </a:extLst>
          </p:cNvPr>
          <p:cNvSpPr/>
          <p:nvPr userDrawn="1"/>
        </p:nvSpPr>
        <p:spPr>
          <a:xfrm>
            <a:off x="551121" y="2724912"/>
            <a:ext cx="158496" cy="4133088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8D33EB-9C98-490A-91AF-2C78B64DCF83}"/>
              </a:ext>
            </a:extLst>
          </p:cNvPr>
          <p:cNvSpPr/>
          <p:nvPr userDrawn="1"/>
        </p:nvSpPr>
        <p:spPr>
          <a:xfrm>
            <a:off x="11482150" y="810768"/>
            <a:ext cx="158496" cy="4133088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4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eak slide - BXL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vintage photo of a large city&#10;&#10;Description automatically generated">
            <a:extLst>
              <a:ext uri="{FF2B5EF4-FFF2-40B4-BE49-F238E27FC236}">
                <a16:creationId xmlns:a16="http://schemas.microsoft.com/office/drawing/2014/main" id="{21AD2244-5649-413E-BE01-94B84AB096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6"/>
            <a:ext cx="12192000" cy="68607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53A2F1-2830-4FC2-AEEC-1ED8FC04D2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4678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92A4AE2-A5D7-46B8-B235-057539B49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2108"/>
            <a:ext cx="12192000" cy="1350962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06C1E2-C0D7-4D13-9C95-822F8A2C76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70811"/>
            <a:ext cx="12192000" cy="418012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1A3E237-A300-49CA-876B-A7C7C5815F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266564"/>
            <a:ext cx="12192000" cy="41801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3446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 slide - pe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device&#10;&#10;Description automatically generated">
            <a:extLst>
              <a:ext uri="{FF2B5EF4-FFF2-40B4-BE49-F238E27FC236}">
                <a16:creationId xmlns:a16="http://schemas.microsoft.com/office/drawing/2014/main" id="{4E57067D-7D29-417F-A638-7B75AE383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66000"/>
            <a:duotone>
              <a:prstClr val="black"/>
              <a:srgbClr val="1E46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92A4AE2-A5D7-46B8-B235-057539B494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42108"/>
            <a:ext cx="12192000" cy="1350962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356EFF7-6AB7-4D04-AE70-2E421DB83F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70811"/>
            <a:ext cx="12192000" cy="418012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EA596E-DD25-4BFB-AA9B-C29106AF61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266564"/>
            <a:ext cx="12192000" cy="418012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2875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9F1620-1165-4CFF-82FC-94F8254C6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9013A-AA0C-4038-B718-2410C2184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D8AB8-A3FC-4A39-8861-194A30884D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BA35F-9674-4424-886D-05FA8994C012}" type="datetimeFigureOut">
              <a:rPr lang="en-GB" smtClean="0"/>
              <a:t>23/03/2021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3F325-6210-441E-8675-C538C8069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AE8DB-8665-4121-A610-7D0065DF8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60F3A-499A-4D39-A732-B4E50E09997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25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errin" TargetMode="External"/><Relationship Id="rId13" Type="http://schemas.openxmlformats.org/officeDocument/2006/relationships/image" Target="../media/image36.svg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hyperlink" Target="https://www.errin.eu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witter.com/ERRINNetwork" TargetMode="External"/><Relationship Id="rId11" Type="http://schemas.openxmlformats.org/officeDocument/2006/relationships/hyperlink" Target="https://errin.eu/" TargetMode="External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sv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C87A0-2A99-452A-99FE-6A5149B51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673" y="317571"/>
            <a:ext cx="6622363" cy="3091366"/>
          </a:xfrm>
          <a:noFill/>
        </p:spPr>
        <p:txBody>
          <a:bodyPr>
            <a:normAutofit/>
          </a:bodyPr>
          <a:lstStyle/>
          <a:p>
            <a:pPr algn="l"/>
            <a:r>
              <a:rPr lang="fr-F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EUROPEAN REGIONS RESEARCH AND INNOVATION NETWORK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E0EFC-2AB4-41B2-835D-4D2DD9B22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673" y="3886200"/>
            <a:ext cx="4980646" cy="1858864"/>
          </a:xfrm>
          <a:noFill/>
        </p:spPr>
        <p:txBody>
          <a:bodyPr>
            <a:normAutofit/>
          </a:bodyPr>
          <a:lstStyle/>
          <a:p>
            <a:pPr algn="l"/>
            <a:r>
              <a:rPr lang="en-GB" sz="2000" dirty="0" err="1">
                <a:latin typeface="Century Gothic" panose="020B0502020202020204" pitchFamily="34" charset="0"/>
              </a:rPr>
              <a:t>Angèle</a:t>
            </a:r>
            <a:r>
              <a:rPr lang="en-GB" sz="2000" dirty="0">
                <a:latin typeface="Century Gothic" panose="020B0502020202020204" pitchFamily="34" charset="0"/>
              </a:rPr>
              <a:t> Liaigre</a:t>
            </a:r>
          </a:p>
          <a:p>
            <a:pPr algn="l"/>
            <a:r>
              <a:rPr lang="en-GB" sz="2000" dirty="0">
                <a:latin typeface="Century Gothic" panose="020B0502020202020204" pitchFamily="34" charset="0"/>
              </a:rPr>
              <a:t>Policy Officer, Pays de la Loire Region</a:t>
            </a:r>
          </a:p>
        </p:txBody>
      </p:sp>
      <p:pic>
        <p:nvPicPr>
          <p:cNvPr id="8" name="Picture 7" descr="A picture containing building, outdoor, fence&#10;&#10;Description generated with very high confidence">
            <a:extLst>
              <a:ext uri="{FF2B5EF4-FFF2-40B4-BE49-F238E27FC236}">
                <a16:creationId xmlns:a16="http://schemas.microsoft.com/office/drawing/2014/main" id="{EC682D63-3488-493A-A620-9F286B3EC3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7549345" y="0"/>
            <a:ext cx="4642655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B2071A-E516-43A7-91D7-FBA4ECA79186}"/>
              </a:ext>
            </a:extLst>
          </p:cNvPr>
          <p:cNvSpPr/>
          <p:nvPr/>
        </p:nvSpPr>
        <p:spPr>
          <a:xfrm>
            <a:off x="613119" y="6222327"/>
            <a:ext cx="10965763" cy="158400"/>
          </a:xfrm>
          <a:prstGeom prst="rect">
            <a:avLst/>
          </a:prstGeom>
          <a:solidFill>
            <a:srgbClr val="1E4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080F43-1198-4A96-BCC0-F4131259BF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13" y="4640495"/>
            <a:ext cx="3797960" cy="151897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2BF0B-1023-4930-B7F3-CB17679F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11A1-E05B-468D-9928-5DAD43106DF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374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47F66D-3B61-40DC-A9FF-5CE4926D6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-956928" y="956927"/>
            <a:ext cx="6858000" cy="4944143"/>
          </a:xfrm>
          <a:prstGeom prst="rect">
            <a:avLst/>
          </a:prstGeom>
          <a:solidFill>
            <a:srgbClr val="1E4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hlinkClick r:id="rId2"/>
            <a:extLst>
              <a:ext uri="{FF2B5EF4-FFF2-40B4-BE49-F238E27FC236}">
                <a16:creationId xmlns:a16="http://schemas.microsoft.com/office/drawing/2014/main" id="{308977CC-B493-4E55-B9F4-F95EB731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40" b="8505"/>
          <a:stretch/>
        </p:blipFill>
        <p:spPr>
          <a:xfrm>
            <a:off x="983436" y="4322407"/>
            <a:ext cx="2597988" cy="855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9DE1A4-33C6-47CA-B4AB-496AB4C237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371" t="22246" r="16280" b="13248"/>
          <a:stretch/>
        </p:blipFill>
        <p:spPr>
          <a:xfrm>
            <a:off x="4944145" y="0"/>
            <a:ext cx="7247856" cy="6858000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D36BE2B9-4B44-4B10-B15F-1672B0D18270}"/>
              </a:ext>
            </a:extLst>
          </p:cNvPr>
          <p:cNvSpPr/>
          <p:nvPr/>
        </p:nvSpPr>
        <p:spPr>
          <a:xfrm>
            <a:off x="595423" y="1265547"/>
            <a:ext cx="4944144" cy="4326903"/>
          </a:xfrm>
          <a:prstGeom prst="frame">
            <a:avLst>
              <a:gd name="adj1" fmla="val 38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DD6D10-2E0C-4D7B-A2FB-6B72078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37A8-4B5D-4907-8D23-DBC0AAA425AA}" type="slidenum">
              <a:rPr lang="en-GB" smtClean="0"/>
              <a:t>10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E91C31-7427-45DF-969F-75DDEEF49D83}"/>
              </a:ext>
            </a:extLst>
          </p:cNvPr>
          <p:cNvGrpSpPr/>
          <p:nvPr/>
        </p:nvGrpSpPr>
        <p:grpSpPr>
          <a:xfrm>
            <a:off x="1079089" y="2613977"/>
            <a:ext cx="379659" cy="1172774"/>
            <a:chOff x="4755224" y="5309771"/>
            <a:chExt cx="379659" cy="1172774"/>
          </a:xfrm>
        </p:grpSpPr>
        <p:pic>
          <p:nvPicPr>
            <p:cNvPr id="19" name="Picture 19">
              <a:hlinkClick r:id="rId6"/>
              <a:extLst>
                <a:ext uri="{FF2B5EF4-FFF2-40B4-BE49-F238E27FC236}">
                  <a16:creationId xmlns:a16="http://schemas.microsoft.com/office/drawing/2014/main" id="{74AA1B9E-D486-474B-B152-DB65D9F1CC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8" t="13118" r="11801" b="13786"/>
            <a:stretch>
              <a:fillRect/>
            </a:stretch>
          </p:blipFill>
          <p:spPr bwMode="auto">
            <a:xfrm>
              <a:off x="4755224" y="6122545"/>
              <a:ext cx="379659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Billedresultat for linkedin logo">
              <a:hlinkClick r:id="rId8"/>
              <a:extLst>
                <a:ext uri="{FF2B5EF4-FFF2-40B4-BE49-F238E27FC236}">
                  <a16:creationId xmlns:a16="http://schemas.microsoft.com/office/drawing/2014/main" id="{52E08053-6918-48FF-A09F-A02A2D5FFF85}"/>
                </a:ext>
              </a:extLst>
            </p:cNvPr>
            <p:cNvPicPr/>
            <p:nvPr/>
          </p:nvPicPr>
          <p:blipFill>
            <a:blip r:embed="rId9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4883" y="5309771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ve="http://schemas.openxmlformats.org/markup-compatibility/2006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ve="http://schemas.openxmlformats.org/markup-compatibility/2006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Graphic 17" descr="Internet">
            <a:hlinkClick r:id="rId11"/>
            <a:extLst>
              <a:ext uri="{FF2B5EF4-FFF2-40B4-BE49-F238E27FC236}">
                <a16:creationId xmlns:a16="http://schemas.microsoft.com/office/drawing/2014/main" id="{A845F3DC-CEBC-4334-A423-0EB0244A15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3436" y="1729589"/>
            <a:ext cx="590624" cy="5906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90339B-31E8-4D1C-BE97-B5FD303E58D1}"/>
              </a:ext>
            </a:extLst>
          </p:cNvPr>
          <p:cNvSpPr txBox="1"/>
          <p:nvPr/>
        </p:nvSpPr>
        <p:spPr>
          <a:xfrm>
            <a:off x="1690255" y="1840235"/>
            <a:ext cx="220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+mj-lt"/>
              </a:rPr>
              <a:t>www.errin.eu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E7BF6-DA55-4C28-9D41-21970214150F}"/>
              </a:ext>
            </a:extLst>
          </p:cNvPr>
          <p:cNvSpPr txBox="1"/>
          <p:nvPr/>
        </p:nvSpPr>
        <p:spPr>
          <a:xfrm>
            <a:off x="1690255" y="2609311"/>
            <a:ext cx="220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+mj-lt"/>
              </a:rPr>
              <a:t>ERRIN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4CF247-21F6-4C56-A57E-68D1979BD365}"/>
              </a:ext>
            </a:extLst>
          </p:cNvPr>
          <p:cNvSpPr txBox="1"/>
          <p:nvPr/>
        </p:nvSpPr>
        <p:spPr>
          <a:xfrm>
            <a:off x="1665779" y="3378387"/>
            <a:ext cx="220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+mj-lt"/>
              </a:rPr>
              <a:t>@ERRINNetwork</a:t>
            </a:r>
          </a:p>
        </p:txBody>
      </p:sp>
    </p:spTree>
    <p:extLst>
      <p:ext uri="{BB962C8B-B14F-4D97-AF65-F5344CB8AC3E}">
        <p14:creationId xmlns:p14="http://schemas.microsoft.com/office/powerpoint/2010/main" val="3261185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B80404BB-E7E1-475E-A69E-5A511CE7A8EC}"/>
              </a:ext>
            </a:extLst>
          </p:cNvPr>
          <p:cNvGrpSpPr/>
          <p:nvPr/>
        </p:nvGrpSpPr>
        <p:grpSpPr>
          <a:xfrm>
            <a:off x="215353" y="3535293"/>
            <a:ext cx="3816000" cy="3118002"/>
            <a:chOff x="206658" y="216869"/>
            <a:chExt cx="3816000" cy="31180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01CC29-1C3F-4391-AACF-1ED88E89F971}"/>
                </a:ext>
              </a:extLst>
            </p:cNvPr>
            <p:cNvSpPr/>
            <p:nvPr/>
          </p:nvSpPr>
          <p:spPr>
            <a:xfrm>
              <a:off x="206658" y="216869"/>
              <a:ext cx="3816000" cy="3118002"/>
            </a:xfrm>
            <a:prstGeom prst="rect">
              <a:avLst/>
            </a:prstGeom>
            <a:solidFill>
              <a:srgbClr val="1E4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541B5C-45ED-4C62-8654-C801B3DB3164}"/>
                </a:ext>
              </a:extLst>
            </p:cNvPr>
            <p:cNvSpPr/>
            <p:nvPr/>
          </p:nvSpPr>
          <p:spPr>
            <a:xfrm>
              <a:off x="364015" y="518603"/>
              <a:ext cx="3476849" cy="2492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600" b="1" dirty="0">
                  <a:solidFill>
                    <a:schemeClr val="bg1"/>
                  </a:solidFill>
                  <a:latin typeface="+mj-lt"/>
                </a:rPr>
                <a:t>Brussels-based network of regional and local representations focusing on research and innovation policy and programmes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28DD14-2DB2-4AB6-BD93-10E599B3B9C5}"/>
              </a:ext>
            </a:extLst>
          </p:cNvPr>
          <p:cNvGrpSpPr/>
          <p:nvPr/>
        </p:nvGrpSpPr>
        <p:grpSpPr>
          <a:xfrm>
            <a:off x="4166870" y="3535293"/>
            <a:ext cx="3816000" cy="3118002"/>
            <a:chOff x="4365774" y="3552639"/>
            <a:chExt cx="3816000" cy="311800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FA6CEF-6244-4E31-AE90-6765DE1E74F7}"/>
                </a:ext>
              </a:extLst>
            </p:cNvPr>
            <p:cNvSpPr/>
            <p:nvPr/>
          </p:nvSpPr>
          <p:spPr>
            <a:xfrm>
              <a:off x="4365774" y="3552639"/>
              <a:ext cx="3816000" cy="3118002"/>
            </a:xfrm>
            <a:prstGeom prst="rect">
              <a:avLst/>
            </a:prstGeom>
            <a:solidFill>
              <a:srgbClr val="1E4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FB24E3-290B-4196-9F0A-D9BFA3842504}"/>
                </a:ext>
              </a:extLst>
            </p:cNvPr>
            <p:cNvSpPr/>
            <p:nvPr/>
          </p:nvSpPr>
          <p:spPr>
            <a:xfrm>
              <a:off x="4514223" y="3954731"/>
              <a:ext cx="3476847" cy="2492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600" b="1" dirty="0">
                  <a:solidFill>
                    <a:schemeClr val="bg1"/>
                  </a:solidFill>
                  <a:latin typeface="+mj-lt"/>
                </a:rPr>
                <a:t>Support the development of regional and local innovation ecosystems and enhance research and innovation capacities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68C920-AD16-4A2D-B9A1-0E51C1F5A2A2}"/>
              </a:ext>
            </a:extLst>
          </p:cNvPr>
          <p:cNvGrpSpPr/>
          <p:nvPr/>
        </p:nvGrpSpPr>
        <p:grpSpPr>
          <a:xfrm>
            <a:off x="8160649" y="3526846"/>
            <a:ext cx="3816000" cy="3126449"/>
            <a:chOff x="8181774" y="3526846"/>
            <a:chExt cx="3816000" cy="312644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D81C1B-A782-45D3-B546-193FC5D2C984}"/>
                </a:ext>
              </a:extLst>
            </p:cNvPr>
            <p:cNvSpPr/>
            <p:nvPr/>
          </p:nvSpPr>
          <p:spPr>
            <a:xfrm>
              <a:off x="8181774" y="3526846"/>
              <a:ext cx="3816000" cy="3126449"/>
            </a:xfrm>
            <a:prstGeom prst="rect">
              <a:avLst/>
            </a:prstGeom>
            <a:solidFill>
              <a:srgbClr val="1E4E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40A63D6-0015-4C18-A075-4F4993A3A458}"/>
                </a:ext>
              </a:extLst>
            </p:cNvPr>
            <p:cNvGrpSpPr/>
            <p:nvPr/>
          </p:nvGrpSpPr>
          <p:grpSpPr>
            <a:xfrm>
              <a:off x="8559884" y="3910916"/>
              <a:ext cx="3416763" cy="2342430"/>
              <a:chOff x="8411434" y="3827538"/>
              <a:chExt cx="3416763" cy="234243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3A31089-3403-4D34-8883-7D0CBC4FFA84}"/>
                  </a:ext>
                </a:extLst>
              </p:cNvPr>
              <p:cNvGrpSpPr/>
              <p:nvPr/>
            </p:nvGrpSpPr>
            <p:grpSpPr>
              <a:xfrm>
                <a:off x="8411434" y="3827538"/>
                <a:ext cx="3416763" cy="615600"/>
                <a:chOff x="8411434" y="3827538"/>
                <a:chExt cx="3416763" cy="615600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9CA23739-4829-4E3F-A324-97A4F19FBADD}"/>
                    </a:ext>
                  </a:extLst>
                </p:cNvPr>
                <p:cNvSpPr/>
                <p:nvPr/>
              </p:nvSpPr>
              <p:spPr>
                <a:xfrm>
                  <a:off x="9146196" y="3925222"/>
                  <a:ext cx="2682001" cy="430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2200" b="1" dirty="0">
                      <a:solidFill>
                        <a:schemeClr val="bg1"/>
                      </a:solidFill>
                      <a:latin typeface="+mj-lt"/>
                    </a:rPr>
                    <a:t>Working Groups</a:t>
                  </a:r>
                </a:p>
              </p:txBody>
            </p:sp>
            <p:pic>
              <p:nvPicPr>
                <p:cNvPr id="10" name="Graphic 9" descr="Users">
                  <a:extLst>
                    <a:ext uri="{FF2B5EF4-FFF2-40B4-BE49-F238E27FC236}">
                      <a16:creationId xmlns:a16="http://schemas.microsoft.com/office/drawing/2014/main" id="{75380F13-A1F5-4D51-AAC9-D9359D17A2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11434" y="3827538"/>
                  <a:ext cx="615600" cy="615600"/>
                </a:xfrm>
                <a:prstGeom prst="rect">
                  <a:avLst/>
                </a:prstGeom>
              </p:spPr>
            </p:pic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B704FAC-70A3-44CC-BA94-560C7D564E8E}"/>
                  </a:ext>
                </a:extLst>
              </p:cNvPr>
              <p:cNvGrpSpPr/>
              <p:nvPr/>
            </p:nvGrpSpPr>
            <p:grpSpPr>
              <a:xfrm>
                <a:off x="8412634" y="4398370"/>
                <a:ext cx="3415563" cy="614400"/>
                <a:chOff x="8412634" y="4398370"/>
                <a:chExt cx="3415563" cy="614400"/>
              </a:xfrm>
            </p:grpSpPr>
            <p:pic>
              <p:nvPicPr>
                <p:cNvPr id="24" name="Graphic 23" descr="Image">
                  <a:extLst>
                    <a:ext uri="{FF2B5EF4-FFF2-40B4-BE49-F238E27FC236}">
                      <a16:creationId xmlns:a16="http://schemas.microsoft.com/office/drawing/2014/main" id="{5FD47344-B4A6-42FB-819F-CC11A77794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12634" y="4398370"/>
                  <a:ext cx="614400" cy="614400"/>
                </a:xfrm>
                <a:prstGeom prst="rect">
                  <a:avLst/>
                </a:prstGeom>
              </p:spPr>
            </p:pic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8C0AC01-0F81-48E6-ABA8-B24FC5F7D930}"/>
                    </a:ext>
                  </a:extLst>
                </p:cNvPr>
                <p:cNvSpPr/>
                <p:nvPr/>
              </p:nvSpPr>
              <p:spPr>
                <a:xfrm>
                  <a:off x="9146196" y="4493178"/>
                  <a:ext cx="2682001" cy="430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2200" b="1" dirty="0">
                      <a:solidFill>
                        <a:schemeClr val="bg1"/>
                      </a:solidFill>
                      <a:latin typeface="+mj-lt"/>
                    </a:rPr>
                    <a:t>Project development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7B6F371-38A2-4BCA-8215-5C19265D2527}"/>
                  </a:ext>
                </a:extLst>
              </p:cNvPr>
              <p:cNvGrpSpPr/>
              <p:nvPr/>
            </p:nvGrpSpPr>
            <p:grpSpPr>
              <a:xfrm>
                <a:off x="8411434" y="4984736"/>
                <a:ext cx="3416762" cy="615600"/>
                <a:chOff x="8411434" y="4984736"/>
                <a:chExt cx="3416762" cy="615600"/>
              </a:xfrm>
            </p:grpSpPr>
            <p:pic>
              <p:nvPicPr>
                <p:cNvPr id="22" name="Graphic 21" descr="Open folder">
                  <a:extLst>
                    <a:ext uri="{FF2B5EF4-FFF2-40B4-BE49-F238E27FC236}">
                      <a16:creationId xmlns:a16="http://schemas.microsoft.com/office/drawing/2014/main" id="{C31C90F1-964C-48F7-855F-20A5E9F3A3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11434" y="4984736"/>
                  <a:ext cx="615600" cy="615600"/>
                </a:xfrm>
                <a:prstGeom prst="rect">
                  <a:avLst/>
                </a:prstGeom>
              </p:spPr>
            </p:pic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D40D705-E477-41A4-8C4D-13040EEA98A4}"/>
                    </a:ext>
                  </a:extLst>
                </p:cNvPr>
                <p:cNvSpPr/>
                <p:nvPr/>
              </p:nvSpPr>
              <p:spPr>
                <a:xfrm>
                  <a:off x="9146195" y="5073516"/>
                  <a:ext cx="2682001" cy="430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2200" b="1" dirty="0">
                      <a:solidFill>
                        <a:schemeClr val="bg1"/>
                      </a:solidFill>
                      <a:latin typeface="+mj-lt"/>
                    </a:rPr>
                    <a:t>Policy</a:t>
                  </a: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3110FD71-4675-4BF2-8556-F78B93C19027}"/>
                  </a:ext>
                </a:extLst>
              </p:cNvPr>
              <p:cNvGrpSpPr/>
              <p:nvPr/>
            </p:nvGrpSpPr>
            <p:grpSpPr>
              <a:xfrm>
                <a:off x="8411434" y="5554368"/>
                <a:ext cx="3416761" cy="615600"/>
                <a:chOff x="8411434" y="5613138"/>
                <a:chExt cx="3416761" cy="615600"/>
              </a:xfrm>
            </p:grpSpPr>
            <p:pic>
              <p:nvPicPr>
                <p:cNvPr id="20" name="Graphic 19" descr="Handshake">
                  <a:extLst>
                    <a:ext uri="{FF2B5EF4-FFF2-40B4-BE49-F238E27FC236}">
                      <a16:creationId xmlns:a16="http://schemas.microsoft.com/office/drawing/2014/main" id="{F2C707DD-3A41-4DBF-A847-F2CA4E4313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11434" y="5613138"/>
                  <a:ext cx="615600" cy="615600"/>
                </a:xfrm>
                <a:prstGeom prst="rect">
                  <a:avLst/>
                </a:prstGeom>
              </p:spPr>
            </p:pic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D557530-DFF3-4790-B54E-CCDDC3622D7C}"/>
                    </a:ext>
                  </a:extLst>
                </p:cNvPr>
                <p:cNvSpPr/>
                <p:nvPr/>
              </p:nvSpPr>
              <p:spPr>
                <a:xfrm>
                  <a:off x="9146194" y="5705495"/>
                  <a:ext cx="2682001" cy="430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sz="2200" b="1" dirty="0">
                      <a:solidFill>
                        <a:schemeClr val="bg1"/>
                      </a:solidFill>
                      <a:latin typeface="+mj-lt"/>
                    </a:rPr>
                    <a:t>Cooperation</a:t>
                  </a:r>
                </a:p>
              </p:txBody>
            </p:sp>
          </p:grpSp>
        </p:grpSp>
      </p:grpSp>
      <p:pic>
        <p:nvPicPr>
          <p:cNvPr id="13" name="Picture 12" descr="A picture containing floor, indoor, table&#10;&#10;Description automatically generated">
            <a:extLst>
              <a:ext uri="{FF2B5EF4-FFF2-40B4-BE49-F238E27FC236}">
                <a16:creationId xmlns:a16="http://schemas.microsoft.com/office/drawing/2014/main" id="{927B906A-A42B-4CC9-A28E-9570DD35DF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t="13076" r="27726" b="35376"/>
          <a:stretch/>
        </p:blipFill>
        <p:spPr>
          <a:xfrm>
            <a:off x="202183" y="227701"/>
            <a:ext cx="7767517" cy="3117600"/>
          </a:xfrm>
          <a:prstGeom prst="rect">
            <a:avLst/>
          </a:prstGeom>
        </p:spPr>
      </p:pic>
      <p:pic>
        <p:nvPicPr>
          <p:cNvPr id="40" name="Picture 3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96D22F3-B4F0-4220-9B0A-9C939C4B79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49" y="1017634"/>
            <a:ext cx="3829170" cy="152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19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A47751-149E-48D2-8F61-FD4186B9A71D}"/>
              </a:ext>
            </a:extLst>
          </p:cNvPr>
          <p:cNvSpPr txBox="1"/>
          <p:nvPr/>
        </p:nvSpPr>
        <p:spPr>
          <a:xfrm>
            <a:off x="8281574" y="1506730"/>
            <a:ext cx="3391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+mj-lt"/>
              </a:rPr>
              <a:t>120 members</a:t>
            </a:r>
          </a:p>
          <a:p>
            <a:pPr algn="ctr"/>
            <a:r>
              <a:rPr lang="en-GB" sz="2400" b="1" dirty="0">
                <a:latin typeface="+mj-lt"/>
              </a:rPr>
              <a:t>-</a:t>
            </a:r>
          </a:p>
          <a:p>
            <a:pPr algn="ctr"/>
            <a:r>
              <a:rPr lang="en-GB" sz="2400" b="1" dirty="0">
                <a:latin typeface="+mj-lt"/>
              </a:rPr>
              <a:t>20+ countries</a:t>
            </a:r>
          </a:p>
          <a:p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69118A-8F62-4C77-8811-215F78FCCCCE}"/>
              </a:ext>
            </a:extLst>
          </p:cNvPr>
          <p:cNvSpPr txBox="1"/>
          <p:nvPr/>
        </p:nvSpPr>
        <p:spPr>
          <a:xfrm>
            <a:off x="8281575" y="3277158"/>
            <a:ext cx="33915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+mj-lt"/>
              </a:rPr>
              <a:t>Regional and local authorities</a:t>
            </a:r>
          </a:p>
          <a:p>
            <a:pPr algn="ctr"/>
            <a:r>
              <a:rPr lang="en-GB" sz="2400" b="1" dirty="0">
                <a:latin typeface="+mj-lt"/>
              </a:rPr>
              <a:t>-</a:t>
            </a:r>
          </a:p>
          <a:p>
            <a:pPr algn="ctr"/>
            <a:r>
              <a:rPr lang="en-GB" sz="2400" b="1" dirty="0">
                <a:latin typeface="+mj-lt"/>
              </a:rPr>
              <a:t>Universities</a:t>
            </a:r>
          </a:p>
          <a:p>
            <a:pPr algn="ctr"/>
            <a:r>
              <a:rPr lang="en-GB" sz="2400" b="1" dirty="0">
                <a:latin typeface="+mj-lt"/>
              </a:rPr>
              <a:t>-</a:t>
            </a:r>
          </a:p>
          <a:p>
            <a:pPr algn="ctr"/>
            <a:r>
              <a:rPr lang="en-GB" sz="2400" b="1" dirty="0">
                <a:latin typeface="+mj-lt"/>
              </a:rPr>
              <a:t>Chambers of commerce</a:t>
            </a:r>
          </a:p>
          <a:p>
            <a:pPr algn="ctr"/>
            <a:endParaRPr lang="en-GB" sz="2400" b="1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05E46A-19EA-43F3-A21F-E466DE2C7FC0}"/>
              </a:ext>
            </a:extLst>
          </p:cNvPr>
          <p:cNvSpPr/>
          <p:nvPr/>
        </p:nvSpPr>
        <p:spPr>
          <a:xfrm rot="16200000">
            <a:off x="9941361" y="1308603"/>
            <a:ext cx="72000" cy="3391574"/>
          </a:xfrm>
          <a:prstGeom prst="rect">
            <a:avLst/>
          </a:prstGeom>
          <a:solidFill>
            <a:srgbClr val="1E4E78"/>
          </a:solidFill>
          <a:ln>
            <a:solidFill>
              <a:srgbClr val="1E4E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5D35F5-ACE0-4826-897D-5A29B509F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DF111-4B63-493E-9F46-C93A16B839A9}" type="slidenum">
              <a:rPr lang="en-GB" smtClean="0"/>
              <a:t>3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BA461-9F0A-474E-BD1D-2BDD9777A6F1}"/>
              </a:ext>
            </a:extLst>
          </p:cNvPr>
          <p:cNvSpPr txBox="1"/>
          <p:nvPr/>
        </p:nvSpPr>
        <p:spPr>
          <a:xfrm>
            <a:off x="8281575" y="354160"/>
            <a:ext cx="339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MEMBERS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048C39F-1D2C-4FF5-9DD7-123EA242B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1E4E7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9877" r="6651"/>
          <a:stretch/>
        </p:blipFill>
        <p:spPr bwMode="auto">
          <a:xfrm>
            <a:off x="0" y="0"/>
            <a:ext cx="79335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077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FD6A-33B8-400E-9821-AE667652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&amp; INNOVATION POLICY</a:t>
            </a:r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3040A6-8BE9-4F5C-816A-2E3DF2EEBD72}"/>
              </a:ext>
            </a:extLst>
          </p:cNvPr>
          <p:cNvGrpSpPr/>
          <p:nvPr/>
        </p:nvGrpSpPr>
        <p:grpSpPr>
          <a:xfrm>
            <a:off x="1691409" y="2070718"/>
            <a:ext cx="8520514" cy="3179049"/>
            <a:chOff x="1723290" y="1710233"/>
            <a:chExt cx="8520514" cy="3179049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3B3F3F06-AB30-4A75-BD69-C02E7764F55C}"/>
                </a:ext>
              </a:extLst>
            </p:cNvPr>
            <p:cNvSpPr/>
            <p:nvPr/>
          </p:nvSpPr>
          <p:spPr>
            <a:xfrm>
              <a:off x="1723290" y="2189282"/>
              <a:ext cx="2700000" cy="2700000"/>
            </a:xfrm>
            <a:prstGeom prst="teardrop">
              <a:avLst/>
            </a:prstGeom>
            <a:solidFill>
              <a:srgbClr val="1E467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6D60D963-8E97-4F79-80EE-88D0C6031298}"/>
                </a:ext>
              </a:extLst>
            </p:cNvPr>
            <p:cNvSpPr/>
            <p:nvPr/>
          </p:nvSpPr>
          <p:spPr>
            <a:xfrm>
              <a:off x="4633547" y="2189282"/>
              <a:ext cx="2700000" cy="2700000"/>
            </a:xfrm>
            <a:prstGeom prst="teardrop">
              <a:avLst/>
            </a:prstGeom>
            <a:solidFill>
              <a:srgbClr val="1E467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9D32BE06-4193-4259-8436-05507FC32D5C}"/>
                </a:ext>
              </a:extLst>
            </p:cNvPr>
            <p:cNvSpPr/>
            <p:nvPr/>
          </p:nvSpPr>
          <p:spPr>
            <a:xfrm>
              <a:off x="7543803" y="2189282"/>
              <a:ext cx="2700000" cy="2700000"/>
            </a:xfrm>
            <a:prstGeom prst="teardrop">
              <a:avLst/>
            </a:prstGeom>
            <a:solidFill>
              <a:srgbClr val="1E467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C4CFC9-A93C-499F-AA4B-8939B2822100}"/>
                </a:ext>
              </a:extLst>
            </p:cNvPr>
            <p:cNvSpPr txBox="1"/>
            <p:nvPr/>
          </p:nvSpPr>
          <p:spPr>
            <a:xfrm>
              <a:off x="1941631" y="2877562"/>
              <a:ext cx="22633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Specific local conditions</a:t>
              </a:r>
            </a:p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make R&amp;I ecosystems flourish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0437A8-C1EA-423B-9A41-A43CB57166D2}"/>
                </a:ext>
              </a:extLst>
            </p:cNvPr>
            <p:cNvSpPr txBox="1"/>
            <p:nvPr/>
          </p:nvSpPr>
          <p:spPr>
            <a:xfrm>
              <a:off x="4858131" y="2767280"/>
              <a:ext cx="225083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bg1"/>
                  </a:solidFill>
                </a:rPr>
                <a:t>Multi-</a:t>
              </a:r>
              <a:r>
                <a:rPr lang="de-DE" sz="2000" dirty="0" err="1">
                  <a:solidFill>
                    <a:schemeClr val="bg1"/>
                  </a:solidFill>
                </a:rPr>
                <a:t>actor</a:t>
              </a:r>
              <a:r>
                <a:rPr lang="de-DE" sz="2000" dirty="0">
                  <a:solidFill>
                    <a:schemeClr val="bg1"/>
                  </a:solidFill>
                </a:rPr>
                <a:t> and </a:t>
              </a:r>
              <a:r>
                <a:rPr lang="de-DE" sz="2000" dirty="0" err="1">
                  <a:solidFill>
                    <a:schemeClr val="bg1"/>
                  </a:solidFill>
                </a:rPr>
                <a:t>cross-sector</a:t>
              </a:r>
              <a:r>
                <a:rPr lang="de-DE" sz="2000" dirty="0">
                  <a:solidFill>
                    <a:schemeClr val="bg1"/>
                  </a:solidFill>
                </a:rPr>
                <a:t> </a:t>
              </a:r>
              <a:r>
                <a:rPr lang="en-GB" sz="2000" dirty="0">
                  <a:solidFill>
                    <a:schemeClr val="bg1"/>
                  </a:solidFill>
                </a:rPr>
                <a:t>collaboration for increased impact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0D5786-F0AF-4653-81D4-0F93946FD8DA}"/>
                </a:ext>
              </a:extLst>
            </p:cNvPr>
            <p:cNvSpPr txBox="1"/>
            <p:nvPr/>
          </p:nvSpPr>
          <p:spPr>
            <a:xfrm>
              <a:off x="7834329" y="2569785"/>
              <a:ext cx="225962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Coordination and complementarities between EU, national, and regional agendas and funding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65A1DA-B3B4-4FFE-849A-81AAD11280AD}"/>
                </a:ext>
              </a:extLst>
            </p:cNvPr>
            <p:cNvSpPr txBox="1"/>
            <p:nvPr/>
          </p:nvSpPr>
          <p:spPr>
            <a:xfrm>
              <a:off x="2576145" y="1727617"/>
              <a:ext cx="184714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2400" b="1" dirty="0">
                  <a:solidFill>
                    <a:srgbClr val="1E4678"/>
                  </a:solidFill>
                  <a:latin typeface="+mj-lt"/>
                </a:rPr>
                <a:t>PLACE-BASED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7558EB-3665-426F-8940-679434CB0E0D}"/>
                </a:ext>
              </a:extLst>
            </p:cNvPr>
            <p:cNvSpPr txBox="1"/>
            <p:nvPr/>
          </p:nvSpPr>
          <p:spPr>
            <a:xfrm>
              <a:off x="5495194" y="1727617"/>
              <a:ext cx="18383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2400" b="1" dirty="0">
                  <a:solidFill>
                    <a:srgbClr val="1E4678"/>
                  </a:solidFill>
                  <a:latin typeface="+mj-lt"/>
                </a:rPr>
                <a:t>ECOSYSTEM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48BFC4A-D052-458C-9779-27F3DD2CCF06}"/>
                </a:ext>
              </a:extLst>
            </p:cNvPr>
            <p:cNvSpPr txBox="1"/>
            <p:nvPr/>
          </p:nvSpPr>
          <p:spPr>
            <a:xfrm>
              <a:off x="8326315" y="1710233"/>
              <a:ext cx="191748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2400" b="1" dirty="0">
                  <a:solidFill>
                    <a:srgbClr val="1E4678"/>
                  </a:solidFill>
                  <a:latin typeface="+mj-lt"/>
                </a:rPr>
                <a:t>GOVERNANCE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8121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in a garden&#10;&#10;Description automatically generated">
            <a:extLst>
              <a:ext uri="{FF2B5EF4-FFF2-40B4-BE49-F238E27FC236}">
                <a16:creationId xmlns:a16="http://schemas.microsoft.com/office/drawing/2014/main" id="{39E31B16-436E-4A03-936F-CDC45701C4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r="2841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A5BD59A-77BB-4E13-BE92-C3E0B0718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BIOECONOMY</a:t>
            </a:r>
            <a:br>
              <a:rPr lang="de-DE" dirty="0"/>
            </a:br>
            <a:r>
              <a:rPr lang="de-DE" sz="2800" b="0" dirty="0"/>
              <a:t>WORKING GROUP</a:t>
            </a:r>
            <a:endParaRPr lang="en-GB" b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2E986-E08E-4CB1-986F-28A3C6978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02" y="1490326"/>
            <a:ext cx="6673592" cy="4865914"/>
          </a:xfrm>
        </p:spPr>
        <p:txBody>
          <a:bodyPr>
            <a:normAutofit fontScale="92500" lnSpcReduction="20000"/>
          </a:bodyPr>
          <a:lstStyle/>
          <a:p>
            <a:r>
              <a:rPr lang="en-GB" sz="2400" b="1" dirty="0"/>
              <a:t>Focus</a:t>
            </a:r>
          </a:p>
          <a:p>
            <a:pPr lvl="1"/>
            <a:r>
              <a:rPr lang="en-GB" sz="2000" dirty="0"/>
              <a:t>Circular bioeconomy</a:t>
            </a:r>
          </a:p>
          <a:p>
            <a:pPr lvl="1"/>
            <a:r>
              <a:rPr lang="en-GB" sz="2000" dirty="0"/>
              <a:t>Ecological sustainability of solutions</a:t>
            </a:r>
          </a:p>
          <a:p>
            <a:pPr marL="457200" lvl="1" indent="0">
              <a:buNone/>
            </a:pPr>
            <a:r>
              <a:rPr lang="en-GB" sz="2000" dirty="0"/>
              <a:t>=&gt; Aligned with the Green Deal dynamic</a:t>
            </a:r>
            <a:br>
              <a:rPr lang="en-GB" sz="2000" dirty="0"/>
            </a:br>
            <a:endParaRPr lang="en-GB" sz="2000" dirty="0"/>
          </a:p>
          <a:p>
            <a:r>
              <a:rPr lang="en-GB" sz="2400" b="1" dirty="0"/>
              <a:t>Co-leaders</a:t>
            </a:r>
          </a:p>
          <a:p>
            <a:pPr lvl="1"/>
            <a:r>
              <a:rPr lang="en-GB" sz="2000" dirty="0"/>
              <a:t>Navarra (ES), Pays de la Loire (FR), </a:t>
            </a:r>
            <a:r>
              <a:rPr lang="en-GB" sz="2000" dirty="0" err="1"/>
              <a:t>Småland</a:t>
            </a:r>
            <a:r>
              <a:rPr lang="en-GB" sz="2000" dirty="0"/>
              <a:t> Blekinge </a:t>
            </a:r>
            <a:r>
              <a:rPr lang="en-GB" sz="2000" dirty="0" err="1"/>
              <a:t>Halland</a:t>
            </a:r>
            <a:r>
              <a:rPr lang="en-GB" sz="2000" dirty="0"/>
              <a:t> (SE)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b="1" dirty="0"/>
              <a:t>Annual Work Plan</a:t>
            </a:r>
          </a:p>
          <a:p>
            <a:pPr lvl="1"/>
            <a:r>
              <a:rPr lang="en-GB" sz="2000" dirty="0"/>
              <a:t>WG priorities, key topics and planned activities</a:t>
            </a:r>
            <a:br>
              <a:rPr lang="en-GB" sz="2000" dirty="0"/>
            </a:br>
            <a:endParaRPr lang="en-GB" sz="2000" dirty="0"/>
          </a:p>
          <a:p>
            <a:r>
              <a:rPr lang="en-GB" sz="2400" b="1" dirty="0"/>
              <a:t>Type of activities</a:t>
            </a:r>
          </a:p>
          <a:p>
            <a:pPr lvl="1"/>
            <a:r>
              <a:rPr lang="en-GB" sz="2000" dirty="0"/>
              <a:t>Information sessions</a:t>
            </a:r>
          </a:p>
          <a:p>
            <a:pPr lvl="1"/>
            <a:r>
              <a:rPr lang="en-GB" sz="2000" dirty="0"/>
              <a:t>Sharing of best practices</a:t>
            </a:r>
          </a:p>
          <a:p>
            <a:pPr lvl="1"/>
            <a:r>
              <a:rPr lang="en-GB" sz="2000" dirty="0"/>
              <a:t>Project development</a:t>
            </a:r>
          </a:p>
          <a:p>
            <a:pPr lvl="1"/>
            <a:r>
              <a:rPr lang="en-GB" sz="2000" dirty="0"/>
              <a:t>Position papers to influence EU policy initiatives</a:t>
            </a:r>
          </a:p>
        </p:txBody>
      </p:sp>
    </p:spTree>
    <p:extLst>
      <p:ext uri="{BB962C8B-B14F-4D97-AF65-F5344CB8AC3E}">
        <p14:creationId xmlns:p14="http://schemas.microsoft.com/office/powerpoint/2010/main" val="100015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FD6A-33B8-400E-9821-AE667652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33" y="419554"/>
            <a:ext cx="10804267" cy="829082"/>
          </a:xfrm>
        </p:spPr>
        <p:txBody>
          <a:bodyPr>
            <a:normAutofit/>
          </a:bodyPr>
          <a:lstStyle/>
          <a:p>
            <a:r>
              <a:rPr lang="de-DE" dirty="0"/>
              <a:t>WORKING GROUP MEETINGS</a:t>
            </a:r>
            <a:endParaRPr lang="en-GB" b="0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CC87BB0-C45F-4075-89D0-98CB0D081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9412"/>
            <a:ext cx="6999516" cy="4467906"/>
          </a:xfrm>
        </p:spPr>
        <p:txBody>
          <a:bodyPr>
            <a:normAutofit/>
          </a:bodyPr>
          <a:lstStyle/>
          <a:p>
            <a:r>
              <a:rPr lang="en-GB" sz="2400" b="1" dirty="0"/>
              <a:t>Bioeconomy WG meetings</a:t>
            </a:r>
          </a:p>
          <a:p>
            <a:pPr lvl="1"/>
            <a:r>
              <a:rPr lang="en-GB" sz="2000" dirty="0"/>
              <a:t>Information sessions with institutional representatives</a:t>
            </a:r>
          </a:p>
          <a:p>
            <a:pPr lvl="2"/>
            <a:r>
              <a:rPr lang="en-GB" sz="1600" dirty="0"/>
              <a:t>February 2021: State of play of the Mission on Soil Health and Food</a:t>
            </a:r>
          </a:p>
          <a:p>
            <a:pPr lvl="1"/>
            <a:r>
              <a:rPr lang="en-GB" sz="2000" dirty="0"/>
              <a:t>Sharing of best practices from member regions</a:t>
            </a:r>
          </a:p>
          <a:p>
            <a:pPr lvl="2"/>
            <a:r>
              <a:rPr lang="en-GB" sz="1600" dirty="0"/>
              <a:t>November 2020: Regional strategies related to the circular bioeconomy</a:t>
            </a:r>
          </a:p>
          <a:p>
            <a:pPr lvl="1"/>
            <a:endParaRPr lang="en-GB" sz="2000" dirty="0"/>
          </a:p>
          <a:p>
            <a:r>
              <a:rPr lang="en-GB" sz="2400" b="1" dirty="0"/>
              <a:t>Topics for 2021</a:t>
            </a:r>
          </a:p>
          <a:p>
            <a:pPr lvl="1"/>
            <a:r>
              <a:rPr lang="en-GB" sz="2000" dirty="0"/>
              <a:t>Mission on Soil Health and Food</a:t>
            </a:r>
          </a:p>
          <a:p>
            <a:pPr lvl="1"/>
            <a:r>
              <a:rPr lang="en-GB" sz="2000" dirty="0"/>
              <a:t>Bio-based materials for buildings</a:t>
            </a:r>
          </a:p>
          <a:p>
            <a:pPr lvl="1"/>
            <a:r>
              <a:rPr lang="en-GB" sz="2000" dirty="0"/>
              <a:t>Innovations for food waste</a:t>
            </a:r>
          </a:p>
          <a:p>
            <a:pPr lvl="1"/>
            <a:r>
              <a:rPr lang="en-GB" sz="2000" dirty="0"/>
              <a:t>Green Digital Innovation Hubs</a:t>
            </a:r>
          </a:p>
        </p:txBody>
      </p:sp>
      <p:pic>
        <p:nvPicPr>
          <p:cNvPr id="4" name="Picture 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4C58EC58-FE82-4CF9-ABA1-C1641C7E3D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2"/>
          <a:stretch/>
        </p:blipFill>
        <p:spPr>
          <a:xfrm>
            <a:off x="7799520" y="1649412"/>
            <a:ext cx="3472638" cy="2312988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2F71DFD-5DF1-479E-ACDC-41635AE2E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4363176"/>
            <a:ext cx="3902528" cy="195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36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FD6A-33B8-400E-9821-AE667652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33" y="419554"/>
            <a:ext cx="10804267" cy="829082"/>
          </a:xfrm>
        </p:spPr>
        <p:txBody>
          <a:bodyPr>
            <a:normAutofit/>
          </a:bodyPr>
          <a:lstStyle/>
          <a:p>
            <a:r>
              <a:rPr lang="de-DE" dirty="0"/>
              <a:t>WORKING GROUP MEETINGS - </a:t>
            </a:r>
            <a:r>
              <a:rPr lang="de-DE" dirty="0" err="1"/>
              <a:t>Example</a:t>
            </a:r>
            <a:endParaRPr lang="en-GB" b="0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CC87BB0-C45F-4075-89D0-98CB0D081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9412"/>
            <a:ext cx="6162676" cy="4467906"/>
          </a:xfrm>
        </p:spPr>
        <p:txBody>
          <a:bodyPr>
            <a:normAutofit/>
          </a:bodyPr>
          <a:lstStyle/>
          <a:p>
            <a:r>
              <a:rPr lang="en-GB" sz="2400" b="1" dirty="0"/>
              <a:t>6</a:t>
            </a:r>
            <a:r>
              <a:rPr lang="en-GB" sz="2400" b="1" baseline="30000" dirty="0"/>
              <a:t>th</a:t>
            </a:r>
            <a:r>
              <a:rPr lang="en-GB" sz="2400" b="1" dirty="0"/>
              <a:t> February 2020: “Future prospects of Algae cultivation: for a greener and more sustainable society”</a:t>
            </a:r>
          </a:p>
          <a:p>
            <a:pPr lvl="1"/>
            <a:r>
              <a:rPr lang="en-GB" sz="2000" dirty="0"/>
              <a:t>Rich agenda, with interventions from DG MARE and the EABA</a:t>
            </a:r>
          </a:p>
          <a:p>
            <a:pPr lvl="1"/>
            <a:r>
              <a:rPr lang="en-GB" sz="2000" dirty="0"/>
              <a:t>Best practices from Pays de la Loire, Saxony-Anhalt and Flanders</a:t>
            </a:r>
          </a:p>
          <a:p>
            <a:pPr algn="just"/>
            <a:r>
              <a:rPr lang="en-GB" sz="2400" b="1" dirty="0"/>
              <a:t>In brief</a:t>
            </a:r>
            <a:r>
              <a:rPr lang="en-GB" sz="2400" dirty="0"/>
              <a:t>: opportunity to network, state-of-play on the European vision, great inputs from regional actors and identification of interests among participants</a:t>
            </a:r>
          </a:p>
          <a:p>
            <a:pPr lvl="1"/>
            <a:endParaRPr lang="en-GB" sz="1600" dirty="0"/>
          </a:p>
        </p:txBody>
      </p:sp>
      <p:pic>
        <p:nvPicPr>
          <p:cNvPr id="5" name="Image 4" descr="Une image contenant texte, personne, intérieur, plafond&#10;&#10;Description générée automatiquement">
            <a:extLst>
              <a:ext uri="{FF2B5EF4-FFF2-40B4-BE49-F238E27FC236}">
                <a16:creationId xmlns:a16="http://schemas.microsoft.com/office/drawing/2014/main" id="{04AC0729-6924-4537-B7F2-16AFE206C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01" y="4043363"/>
            <a:ext cx="5003799" cy="28146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E192BC6-074C-48E5-970C-9B66F628F2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0" t="22876" r="63438" b="3651"/>
          <a:stretch/>
        </p:blipFill>
        <p:spPr>
          <a:xfrm>
            <a:off x="7188201" y="1248636"/>
            <a:ext cx="3605388" cy="265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03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FD6A-33B8-400E-9821-AE667652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33" y="419554"/>
            <a:ext cx="10804267" cy="829082"/>
          </a:xfrm>
        </p:spPr>
        <p:txBody>
          <a:bodyPr>
            <a:normAutofit/>
          </a:bodyPr>
          <a:lstStyle/>
          <a:p>
            <a:r>
              <a:rPr lang="de-DE" dirty="0"/>
              <a:t>PROJECT DEVELOPMENT</a:t>
            </a:r>
            <a:endParaRPr lang="en-GB" b="0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32E752E-2FF5-49E4-93F0-369DEAD7D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751" y="1248636"/>
            <a:ext cx="1981535" cy="1827796"/>
          </a:xfrm>
          <a:prstGeom prst="rect">
            <a:avLst/>
          </a:prstGeom>
        </p:spPr>
      </p:pic>
      <p:pic>
        <p:nvPicPr>
          <p:cNvPr id="10" name="Picture 9" descr="Diagram, venn diagram&#10;&#10;Description automatically generated">
            <a:extLst>
              <a:ext uri="{FF2B5EF4-FFF2-40B4-BE49-F238E27FC236}">
                <a16:creationId xmlns:a16="http://schemas.microsoft.com/office/drawing/2014/main" id="{5BCE7413-DF40-470F-9C2F-3A0A925F2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609" y="3470479"/>
            <a:ext cx="2370091" cy="2370091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CC87BB0-C45F-4075-89D0-98CB0D081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1733988"/>
            <a:ext cx="8175173" cy="4500629"/>
          </a:xfrm>
        </p:spPr>
        <p:txBody>
          <a:bodyPr>
            <a:normAutofit/>
          </a:bodyPr>
          <a:lstStyle/>
          <a:p>
            <a:r>
              <a:rPr lang="en-GB" sz="2400" b="1" dirty="0"/>
              <a:t>BBI JU project development workshop – June 2020</a:t>
            </a:r>
          </a:p>
          <a:p>
            <a:pPr lvl="1"/>
            <a:r>
              <a:rPr lang="en-GB" sz="2000" dirty="0"/>
              <a:t>5 project ideas </a:t>
            </a:r>
          </a:p>
          <a:p>
            <a:pPr lvl="1"/>
            <a:r>
              <a:rPr lang="en-GB" sz="2000" dirty="0"/>
              <a:t>More than 30 participants</a:t>
            </a:r>
          </a:p>
          <a:p>
            <a:pPr lvl="1"/>
            <a:endParaRPr lang="en-GB" sz="2000" dirty="0"/>
          </a:p>
          <a:p>
            <a:r>
              <a:rPr lang="en-GB" sz="2400" b="1" dirty="0"/>
              <a:t>Farm to Fork project development workshop (Green Deal calls )– September 2020</a:t>
            </a:r>
          </a:p>
          <a:p>
            <a:pPr lvl="1"/>
            <a:r>
              <a:rPr lang="en-GB" sz="2000" dirty="0"/>
              <a:t>12 project ideas</a:t>
            </a:r>
          </a:p>
          <a:p>
            <a:pPr lvl="1"/>
            <a:r>
              <a:rPr lang="en-GB" sz="2000" dirty="0"/>
              <a:t>More than 60 participants</a:t>
            </a:r>
          </a:p>
          <a:p>
            <a:pPr marL="0" indent="0">
              <a:buNone/>
            </a:pPr>
            <a:endParaRPr lang="en-GB" sz="2000" b="1" dirty="0"/>
          </a:p>
          <a:p>
            <a:r>
              <a:rPr lang="en-GB" sz="2400" b="1" dirty="0"/>
              <a:t>Upcoming: </a:t>
            </a:r>
            <a:r>
              <a:rPr lang="en-GB" sz="2400" dirty="0"/>
              <a:t>Project development around the Horizon Europe Cluster 5 &amp; 6 calls</a:t>
            </a:r>
          </a:p>
        </p:txBody>
      </p:sp>
    </p:spTree>
    <p:extLst>
      <p:ext uri="{BB962C8B-B14F-4D97-AF65-F5344CB8AC3E}">
        <p14:creationId xmlns:p14="http://schemas.microsoft.com/office/powerpoint/2010/main" val="752307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9EAB08A-6E3F-4A50-AD00-0B43124D3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26" y="1714500"/>
            <a:ext cx="6232074" cy="4321629"/>
          </a:xfrm>
        </p:spPr>
        <p:txBody>
          <a:bodyPr>
            <a:normAutofit/>
          </a:bodyPr>
          <a:lstStyle/>
          <a:p>
            <a:r>
              <a:rPr lang="en-GB" sz="2400" b="1" dirty="0"/>
              <a:t>Position paper “A regional and local perspective on a future EU Algae Strategy” </a:t>
            </a:r>
          </a:p>
          <a:p>
            <a:pPr lvl="1" algn="just"/>
            <a:r>
              <a:rPr lang="en-GB" sz="2000" dirty="0"/>
              <a:t>Produced by a drafting group of six people with input from the wider ERRIN membership</a:t>
            </a:r>
          </a:p>
          <a:p>
            <a:pPr lvl="1" algn="just"/>
            <a:r>
              <a:rPr lang="en-GB" sz="2000" dirty="0"/>
              <a:t>Jointly led by the Bioeconomy and Blue Growth Working Groups</a:t>
            </a:r>
          </a:p>
          <a:p>
            <a:pPr lvl="1" algn="just"/>
            <a:r>
              <a:rPr lang="en-GB" sz="2000" dirty="0"/>
              <a:t>Basis for ERRIN’s response to the EU roadmap consultation “Blue bioeconomy – towards a strong and sustainable EU algae sector”</a:t>
            </a:r>
          </a:p>
          <a:p>
            <a:pPr lvl="1" algn="just"/>
            <a:endParaRPr lang="en-GB" sz="2000" dirty="0"/>
          </a:p>
          <a:p>
            <a:pPr algn="just"/>
            <a:r>
              <a:rPr lang="en-GB" sz="2400" b="1" dirty="0"/>
              <a:t>Under consideration</a:t>
            </a:r>
            <a:r>
              <a:rPr lang="en-GB" sz="2400" dirty="0"/>
              <a:t>: collaboration with the </a:t>
            </a:r>
            <a:r>
              <a:rPr lang="en-GB" sz="2400" dirty="0" err="1"/>
              <a:t>CofR</a:t>
            </a:r>
            <a:r>
              <a:rPr lang="en-GB" sz="2400" dirty="0"/>
              <a:t> for the “European Bioeconomy Policy Forum”</a:t>
            </a:r>
            <a:endParaRPr lang="en-GB" sz="2400" b="1" dirty="0"/>
          </a:p>
          <a:p>
            <a:pPr lvl="1"/>
            <a:endParaRPr lang="en-GB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8C2E8A-EE0B-4AF2-8819-DC9DFE588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33" y="419554"/>
            <a:ext cx="10804267" cy="829082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POLICY WORK</a:t>
            </a:r>
            <a:br>
              <a:rPr lang="de-DE" dirty="0"/>
            </a:br>
            <a:endParaRPr lang="en-GB" b="0" dirty="0"/>
          </a:p>
        </p:txBody>
      </p:sp>
      <p:pic>
        <p:nvPicPr>
          <p:cNvPr id="19" name="Picture Placeholder 18" descr="A tall building&#10;&#10;Description automatically generated">
            <a:extLst>
              <a:ext uri="{FF2B5EF4-FFF2-40B4-BE49-F238E27FC236}">
                <a16:creationId xmlns:a16="http://schemas.microsoft.com/office/drawing/2014/main" id="{57282579-1E3A-4C59-9EB5-2BD1D3C9C3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4" r="242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1692057"/>
      </p:ext>
    </p:extLst>
  </p:cSld>
  <p:clrMapOvr>
    <a:masterClrMapping/>
  </p:clrMapOvr>
</p:sld>
</file>

<file path=ppt/theme/theme1.xml><?xml version="1.0" encoding="utf-8"?>
<a:theme xmlns:a="http://schemas.openxmlformats.org/drawingml/2006/main" name="ERRIN -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RIN presentation - template" id="{FB8D7001-F784-4ACC-BDAA-FF049437D104}" vid="{B3B4DB6F-B80B-4C73-B54A-CBFC166074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ERRIN presentation - template</Template>
  <TotalTime>64</TotalTime>
  <Words>770</Words>
  <Application>Microsoft Office PowerPoint</Application>
  <PresentationFormat>Grand écran</PresentationFormat>
  <Paragraphs>105</Paragraphs>
  <Slides>10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ERRIN - blue</vt:lpstr>
      <vt:lpstr>EUROPEAN REGIONS RESEARCH AND INNOVATION NETWORK</vt:lpstr>
      <vt:lpstr>Présentation PowerPoint</vt:lpstr>
      <vt:lpstr>Présentation PowerPoint</vt:lpstr>
      <vt:lpstr>RESEARCH &amp; INNOVATION POLICY</vt:lpstr>
      <vt:lpstr>BIOECONOMY WORKING GROUP</vt:lpstr>
      <vt:lpstr>WORKING GROUP MEETINGS</vt:lpstr>
      <vt:lpstr>WORKING GROUP MEETINGS - Example</vt:lpstr>
      <vt:lpstr>PROJECT DEVELOPMENT</vt:lpstr>
      <vt:lpstr> POLICY WORK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Tranberg</dc:creator>
  <cp:lastModifiedBy>Angele Liaigre</cp:lastModifiedBy>
  <cp:revision>51</cp:revision>
  <dcterms:created xsi:type="dcterms:W3CDTF">2020-10-21T14:10:35Z</dcterms:created>
  <dcterms:modified xsi:type="dcterms:W3CDTF">2021-03-23T09:41:48Z</dcterms:modified>
</cp:coreProperties>
</file>