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5" r:id="rId5"/>
    <p:sldMasterId id="2147483681" r:id="rId6"/>
    <p:sldMasterId id="2147483675" r:id="rId7"/>
    <p:sldMasterId id="2147483871" r:id="rId8"/>
    <p:sldMasterId id="2147483857" r:id="rId9"/>
    <p:sldMasterId id="2147483993" r:id="rId10"/>
  </p:sldMasterIdLst>
  <p:notesMasterIdLst>
    <p:notesMasterId r:id="rId22"/>
  </p:notesMasterIdLst>
  <p:handoutMasterIdLst>
    <p:handoutMasterId r:id="rId23"/>
  </p:handoutMasterIdLst>
  <p:sldIdLst>
    <p:sldId id="263" r:id="rId11"/>
    <p:sldId id="345" r:id="rId12"/>
    <p:sldId id="343" r:id="rId13"/>
    <p:sldId id="339" r:id="rId14"/>
    <p:sldId id="340" r:id="rId15"/>
    <p:sldId id="348" r:id="rId16"/>
    <p:sldId id="346" r:id="rId17"/>
    <p:sldId id="347" r:id="rId18"/>
    <p:sldId id="350" r:id="rId19"/>
    <p:sldId id="338" r:id="rId20"/>
    <p:sldId id="349" r:id="rId21"/>
  </p:sldIdLst>
  <p:sldSz cx="9144000" cy="5143500" type="screen16x9"/>
  <p:notesSz cx="678338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49">
          <p15:clr>
            <a:srgbClr val="A4A3A4"/>
          </p15:clr>
        </p15:guide>
        <p15:guide id="2" pos="7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6A16"/>
    <a:srgbClr val="EE7F00"/>
    <a:srgbClr val="009900"/>
    <a:srgbClr val="B7ECFF"/>
    <a:srgbClr val="CCECFF"/>
    <a:srgbClr val="343434"/>
    <a:srgbClr val="444444"/>
    <a:srgbClr val="3E3E3D"/>
    <a:srgbClr val="E05413"/>
    <a:srgbClr val="E76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>
      <p:cViewPr varScale="1">
        <p:scale>
          <a:sx n="97" d="100"/>
          <a:sy n="97" d="100"/>
        </p:scale>
        <p:origin x="558" y="78"/>
      </p:cViewPr>
      <p:guideLst>
        <p:guide orient="horz" pos="3049"/>
        <p:guide pos="7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31" d="100"/>
          <a:sy n="131" d="100"/>
        </p:scale>
        <p:origin x="-3896" y="-120"/>
      </p:cViewPr>
      <p:guideLst>
        <p:guide orient="horz" pos="3127"/>
        <p:guide pos="21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handoutMaster" Target="handoutMasters/handoutMaster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293876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61" tIns="45132" rIns="90261" bIns="4513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4620" y="0"/>
            <a:ext cx="293876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61" tIns="45132" rIns="90261" bIns="4513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431338"/>
            <a:ext cx="293876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61" tIns="45132" rIns="90261" bIns="45132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4620" y="9431338"/>
            <a:ext cx="293876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61" tIns="45132" rIns="90261" bIns="45132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736ADE-468D-461C-9FA0-2046D9AD868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973835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293876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61" tIns="45132" rIns="90261" bIns="4513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4620" y="0"/>
            <a:ext cx="293876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61" tIns="45132" rIns="90261" bIns="4513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2550" y="744538"/>
            <a:ext cx="6618288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240" y="4714879"/>
            <a:ext cx="497491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61" tIns="45132" rIns="90261" bIns="451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 om de tekststijl van het model te bewerken</a:t>
            </a:r>
          </a:p>
          <a:p>
            <a:pPr lvl="1"/>
            <a:r>
              <a:rPr lang="en-US" noProof="0"/>
              <a:t>Tweede niveau</a:t>
            </a:r>
          </a:p>
          <a:p>
            <a:pPr lvl="2"/>
            <a:r>
              <a:rPr lang="en-US" noProof="0"/>
              <a:t>Derde niveau</a:t>
            </a:r>
          </a:p>
          <a:p>
            <a:pPr lvl="3"/>
            <a:r>
              <a:rPr lang="en-US" noProof="0"/>
              <a:t>Vierde niveau</a:t>
            </a:r>
          </a:p>
          <a:p>
            <a:pPr lvl="4"/>
            <a:r>
              <a:rPr lang="en-US" noProof="0"/>
              <a:t>Vijfde niveau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431338"/>
            <a:ext cx="293876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61" tIns="45132" rIns="90261" bIns="45132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4620" y="9431338"/>
            <a:ext cx="293876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61" tIns="45132" rIns="90261" bIns="45132" numCol="1" anchor="b" anchorCtr="0" compatLnSpc="1">
            <a:prstTxWarp prst="textNoShape">
              <a:avLst/>
            </a:prstTxWarp>
          </a:bodyPr>
          <a:lstStyle>
            <a:lvl1pPr algn="r">
              <a:defRPr sz="1200" baseline="0"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3918B5-C7AB-419C-8D5D-0BEFBD91D81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356348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BCA4A7-7876-42F6-9969-C1A7465231AB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770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BCA4A7-7876-42F6-9969-C1A7465231AB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086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6424" y="3245223"/>
            <a:ext cx="7560448" cy="64951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2400"/>
              </a:lnSpc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1146424" y="3919311"/>
            <a:ext cx="7560840" cy="1914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201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05979"/>
            <a:ext cx="7776864" cy="8572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788024" y="1221600"/>
            <a:ext cx="3744416" cy="339447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55576" y="1221600"/>
            <a:ext cx="3744416" cy="339447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E4B9F-5ACC-4BB8-B259-008B723A024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A7269-B180-41E0-A9D4-F662EEBCE28C}" type="datetime1">
              <a:rPr lang="nl-NL" altLang="nl-NL"/>
              <a:pPr>
                <a:defRPr/>
              </a:pPr>
              <a:t>18-1-2021</a:t>
            </a:fld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  <p:extLst>
      <p:ext uri="{BB962C8B-B14F-4D97-AF65-F5344CB8AC3E}">
        <p14:creationId xmlns:p14="http://schemas.microsoft.com/office/powerpoint/2010/main" val="324522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55577" y="627534"/>
            <a:ext cx="2709937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627534"/>
            <a:ext cx="4957390" cy="396708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55577" y="1491630"/>
            <a:ext cx="2709937" cy="31029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B72A9-1646-4B17-AF02-0C8FAA99F9B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43B48-81FD-4B66-AE55-D99F9E3C922A}" type="datetime1">
              <a:rPr lang="nl-NL" altLang="nl-NL"/>
              <a:pPr>
                <a:defRPr/>
              </a:pPr>
              <a:t>18-1-2021</a:t>
            </a:fld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  <p:extLst>
      <p:ext uri="{BB962C8B-B14F-4D97-AF65-F5344CB8AC3E}">
        <p14:creationId xmlns:p14="http://schemas.microsoft.com/office/powerpoint/2010/main" val="1477817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FE705-F7B8-4525-8BA5-508ADAA67E7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96361-ED1D-406D-BBB5-8405F0B1F06A}" type="datetime1">
              <a:rPr lang="nl-NL" altLang="nl-NL"/>
              <a:pPr>
                <a:defRPr/>
              </a:pPr>
              <a:t>18-1-2021</a:t>
            </a:fld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  <p:extLst>
      <p:ext uri="{BB962C8B-B14F-4D97-AF65-F5344CB8AC3E}">
        <p14:creationId xmlns:p14="http://schemas.microsoft.com/office/powerpoint/2010/main" val="1855157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745648" y="575100"/>
            <a:ext cx="3538320" cy="23206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36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12" name="Tijdelijke aanduiding voor inhoud 2"/>
          <p:cNvSpPr>
            <a:spLocks noGrp="1"/>
          </p:cNvSpPr>
          <p:nvPr>
            <p:ph idx="1"/>
          </p:nvPr>
        </p:nvSpPr>
        <p:spPr>
          <a:xfrm>
            <a:off x="745648" y="3057804"/>
            <a:ext cx="3538320" cy="15661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bg1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30867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5696" y="575100"/>
            <a:ext cx="5616624" cy="486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35696" y="1329612"/>
            <a:ext cx="5616624" cy="16741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rgbClr val="343434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solidFill>
                  <a:srgbClr val="343434"/>
                </a:solidFill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solidFill>
                  <a:srgbClr val="343434"/>
                </a:solidFill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solidFill>
                  <a:srgbClr val="343434"/>
                </a:solidFill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solidFill>
                  <a:srgbClr val="34343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1835696" y="1005606"/>
            <a:ext cx="5616624" cy="27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 baseline="0"/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0666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5648" y="645590"/>
            <a:ext cx="7786800" cy="4860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30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45648" y="1544400"/>
            <a:ext cx="7858800" cy="307957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Tx/>
              <a:buFont typeface="Arial"/>
              <a:buChar char="•"/>
              <a:defRPr sz="1800">
                <a:solidFill>
                  <a:srgbClr val="444444"/>
                </a:solidFill>
                <a:latin typeface="Arial"/>
                <a:cs typeface="Arial"/>
              </a:defRPr>
            </a:lvl1pPr>
            <a:lvl2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2pPr>
            <a:lvl3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3pPr>
            <a:lvl4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4pPr>
            <a:lvl5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746168" y="1136883"/>
            <a:ext cx="7786800" cy="27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ED6DD-C89C-49A8-96E1-F54AB83BF66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9785B-F874-4794-AC4D-ED16E5935A20}" type="datetime1">
              <a:rPr lang="nl-NL" altLang="nl-NL"/>
              <a:pPr>
                <a:defRPr/>
              </a:pPr>
              <a:t>18-1-2021</a:t>
            </a:fld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  <p:extLst>
      <p:ext uri="{BB962C8B-B14F-4D97-AF65-F5344CB8AC3E}">
        <p14:creationId xmlns:p14="http://schemas.microsoft.com/office/powerpoint/2010/main" val="4038722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600" b="1" cap="none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4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FB07C-3EE3-478A-A008-781078DEE52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DA758-950D-4CE5-BA49-16D8BACD2B36}" type="datetime1">
              <a:rPr lang="nl-NL" altLang="nl-NL"/>
              <a:pPr>
                <a:defRPr/>
              </a:pPr>
              <a:t>18-1-2021</a:t>
            </a:fld>
            <a:endParaRPr lang="nl-NL" altLang="nl-NL"/>
          </a:p>
        </p:txBody>
      </p:sp>
      <p:sp>
        <p:nvSpPr>
          <p:cNvPr id="6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  <p:extLst>
      <p:ext uri="{BB962C8B-B14F-4D97-AF65-F5344CB8AC3E}">
        <p14:creationId xmlns:p14="http://schemas.microsoft.com/office/powerpoint/2010/main" val="3986405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483517"/>
            <a:ext cx="7776864" cy="579711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788024" y="1221600"/>
            <a:ext cx="3744416" cy="3394472"/>
          </a:xfrm>
          <a:prstGeom prst="rect">
            <a:avLst/>
          </a:prstGeom>
        </p:spPr>
        <p:txBody>
          <a:bodyPr/>
          <a:lstStyle>
            <a:lvl1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1pPr>
            <a:lvl2pPr>
              <a:buClrTx/>
              <a:defRPr sz="1800">
                <a:solidFill>
                  <a:srgbClr val="444444"/>
                </a:solidFill>
              </a:defRPr>
            </a:lvl2pPr>
            <a:lvl3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3pPr>
            <a:lvl4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4pPr>
            <a:lvl5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55576" y="1221600"/>
            <a:ext cx="3744416" cy="339447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444444"/>
                </a:solidFill>
              </a:defRPr>
            </a:lvl1pPr>
            <a:lvl2pPr>
              <a:defRPr sz="1800">
                <a:solidFill>
                  <a:srgbClr val="444444"/>
                </a:solidFill>
              </a:defRPr>
            </a:lvl2pPr>
            <a:lvl3pPr>
              <a:defRPr sz="1800">
                <a:solidFill>
                  <a:srgbClr val="444444"/>
                </a:solidFill>
              </a:defRPr>
            </a:lvl3pPr>
            <a:lvl4pPr>
              <a:defRPr sz="1800">
                <a:solidFill>
                  <a:srgbClr val="444444"/>
                </a:solidFill>
              </a:defRPr>
            </a:lvl4pPr>
            <a:lvl5pPr>
              <a:defRPr sz="1800">
                <a:solidFill>
                  <a:srgbClr val="44444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2A2D6-0AA5-499D-9C79-7B9F6C5F0A8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ED23-B209-4AE9-974E-E7AA3B6C422E}" type="datetime1">
              <a:rPr lang="nl-NL" altLang="nl-NL"/>
              <a:pPr>
                <a:defRPr/>
              </a:pPr>
              <a:t>18-1-2021</a:t>
            </a:fld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  <p:extLst>
      <p:ext uri="{BB962C8B-B14F-4D97-AF65-F5344CB8AC3E}">
        <p14:creationId xmlns:p14="http://schemas.microsoft.com/office/powerpoint/2010/main" val="3225142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7" y="627534"/>
            <a:ext cx="2709937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627534"/>
            <a:ext cx="4957390" cy="396708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444444"/>
                </a:solidFill>
              </a:defRPr>
            </a:lvl1pPr>
            <a:lvl2pPr>
              <a:defRPr sz="1800">
                <a:solidFill>
                  <a:srgbClr val="444444"/>
                </a:solidFill>
              </a:defRPr>
            </a:lvl2pPr>
            <a:lvl3pPr>
              <a:defRPr sz="1800">
                <a:solidFill>
                  <a:srgbClr val="444444"/>
                </a:solidFill>
              </a:defRPr>
            </a:lvl3pPr>
            <a:lvl4pPr>
              <a:defRPr sz="1800">
                <a:solidFill>
                  <a:srgbClr val="444444"/>
                </a:solidFill>
              </a:defRPr>
            </a:lvl4pPr>
            <a:lvl5pPr>
              <a:defRPr sz="1800">
                <a:solidFill>
                  <a:srgbClr val="444444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55577" y="1491630"/>
            <a:ext cx="2709937" cy="31029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4444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B7745-7DAF-43FB-B141-11AFC23EB8F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B63C3-6CE7-4A38-B71C-7E661F2F6AF0}" type="datetime1">
              <a:rPr lang="nl-NL" altLang="nl-NL"/>
              <a:pPr>
                <a:defRPr/>
              </a:pPr>
              <a:t>18-1-2021</a:t>
            </a:fld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  <p:extLst>
      <p:ext uri="{BB962C8B-B14F-4D97-AF65-F5344CB8AC3E}">
        <p14:creationId xmlns:p14="http://schemas.microsoft.com/office/powerpoint/2010/main" val="3155555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5981D-8C18-44EB-B640-2859211BDAB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116D2-B645-4ED3-BF49-63CABF99D6F9}" type="datetime1">
              <a:rPr lang="nl-NL" altLang="nl-NL"/>
              <a:pPr>
                <a:defRPr/>
              </a:pPr>
              <a:t>18-1-2021</a:t>
            </a:fld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  <p:extLst>
      <p:ext uri="{BB962C8B-B14F-4D97-AF65-F5344CB8AC3E}">
        <p14:creationId xmlns:p14="http://schemas.microsoft.com/office/powerpoint/2010/main" val="347599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5648" y="645590"/>
            <a:ext cx="7786800" cy="4860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30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45648" y="1544400"/>
            <a:ext cx="7858800" cy="307957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Tx/>
              <a:buFont typeface="Arial"/>
              <a:buChar char="•"/>
              <a:defRPr sz="1800">
                <a:solidFill>
                  <a:srgbClr val="444444"/>
                </a:solidFill>
                <a:latin typeface="Arial"/>
                <a:cs typeface="Arial"/>
              </a:defRPr>
            </a:lvl1pPr>
            <a:lvl2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2pPr>
            <a:lvl3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3pPr>
            <a:lvl4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4pPr>
            <a:lvl5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746168" y="1136883"/>
            <a:ext cx="7786800" cy="27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4343E-FA20-4753-88E6-2A96AEBEBDA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9FC02-75CB-4C9A-B56E-E36F99DA1304}" type="datetime1">
              <a:rPr lang="nl-NL" altLang="nl-NL"/>
              <a:pPr>
                <a:defRPr/>
              </a:pPr>
              <a:t>18-1-2021</a:t>
            </a:fld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  <p:extLst>
      <p:ext uri="{BB962C8B-B14F-4D97-AF65-F5344CB8AC3E}">
        <p14:creationId xmlns:p14="http://schemas.microsoft.com/office/powerpoint/2010/main" val="172421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600" b="1" cap="none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4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CAAFE-B2C0-4E93-85E1-8F752D93EDC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F4B6F-8866-4506-806E-13A0DC7C2C5F}" type="datetime1">
              <a:rPr lang="nl-NL" altLang="nl-NL"/>
              <a:pPr>
                <a:defRPr/>
              </a:pPr>
              <a:t>18-1-2021</a:t>
            </a:fld>
            <a:endParaRPr lang="nl-NL" altLang="nl-NL"/>
          </a:p>
        </p:txBody>
      </p:sp>
      <p:sp>
        <p:nvSpPr>
          <p:cNvPr id="6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  <p:extLst>
      <p:ext uri="{BB962C8B-B14F-4D97-AF65-F5344CB8AC3E}">
        <p14:creationId xmlns:p14="http://schemas.microsoft.com/office/powerpoint/2010/main" val="3274181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483517"/>
            <a:ext cx="7776864" cy="579711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788024" y="1221600"/>
            <a:ext cx="3744416" cy="3394472"/>
          </a:xfrm>
          <a:prstGeom prst="rect">
            <a:avLst/>
          </a:prstGeom>
        </p:spPr>
        <p:txBody>
          <a:bodyPr/>
          <a:lstStyle>
            <a:lvl1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1pPr>
            <a:lvl2pPr>
              <a:buClrTx/>
              <a:defRPr sz="1800">
                <a:solidFill>
                  <a:srgbClr val="444444"/>
                </a:solidFill>
              </a:defRPr>
            </a:lvl2pPr>
            <a:lvl3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3pPr>
            <a:lvl4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4pPr>
            <a:lvl5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55576" y="1221600"/>
            <a:ext cx="3744416" cy="339447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444444"/>
                </a:solidFill>
              </a:defRPr>
            </a:lvl1pPr>
            <a:lvl2pPr>
              <a:defRPr sz="1800">
                <a:solidFill>
                  <a:srgbClr val="444444"/>
                </a:solidFill>
              </a:defRPr>
            </a:lvl2pPr>
            <a:lvl3pPr>
              <a:defRPr sz="1800">
                <a:solidFill>
                  <a:srgbClr val="444444"/>
                </a:solidFill>
              </a:defRPr>
            </a:lvl3pPr>
            <a:lvl4pPr>
              <a:defRPr sz="1800">
                <a:solidFill>
                  <a:srgbClr val="444444"/>
                </a:solidFill>
              </a:defRPr>
            </a:lvl4pPr>
            <a:lvl5pPr>
              <a:defRPr sz="1800">
                <a:solidFill>
                  <a:srgbClr val="44444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BC8FF-5939-44BA-AC34-362F00D0299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83C1A-4B44-4F3C-8057-83CD3FD43138}" type="datetime1">
              <a:rPr lang="nl-NL" altLang="nl-NL"/>
              <a:pPr>
                <a:defRPr/>
              </a:pPr>
              <a:t>18-1-2021</a:t>
            </a:fld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  <p:extLst>
      <p:ext uri="{BB962C8B-B14F-4D97-AF65-F5344CB8AC3E}">
        <p14:creationId xmlns:p14="http://schemas.microsoft.com/office/powerpoint/2010/main" val="3985499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7" y="627534"/>
            <a:ext cx="2709937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627534"/>
            <a:ext cx="4957390" cy="396708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444444"/>
                </a:solidFill>
              </a:defRPr>
            </a:lvl1pPr>
            <a:lvl2pPr>
              <a:defRPr sz="1800">
                <a:solidFill>
                  <a:srgbClr val="444444"/>
                </a:solidFill>
              </a:defRPr>
            </a:lvl2pPr>
            <a:lvl3pPr>
              <a:defRPr sz="1800">
                <a:solidFill>
                  <a:srgbClr val="444444"/>
                </a:solidFill>
              </a:defRPr>
            </a:lvl3pPr>
            <a:lvl4pPr>
              <a:defRPr sz="1800">
                <a:solidFill>
                  <a:srgbClr val="444444"/>
                </a:solidFill>
              </a:defRPr>
            </a:lvl4pPr>
            <a:lvl5pPr>
              <a:defRPr sz="1800">
                <a:solidFill>
                  <a:srgbClr val="444444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55577" y="1491630"/>
            <a:ext cx="2709937" cy="31029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4444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64326-8D40-4B41-AC65-28365EE7373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1EB76-68B3-4A78-840A-6A0FCC64D9BE}" type="datetime1">
              <a:rPr lang="nl-NL" altLang="nl-NL"/>
              <a:pPr>
                <a:defRPr/>
              </a:pPr>
              <a:t>18-1-2021</a:t>
            </a:fld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  <p:extLst>
      <p:ext uri="{BB962C8B-B14F-4D97-AF65-F5344CB8AC3E}">
        <p14:creationId xmlns:p14="http://schemas.microsoft.com/office/powerpoint/2010/main" val="2594740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38DC5-C303-45B3-B216-5184051690C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6AAF9-793B-4D63-B09B-27FA2881BEAF}" type="datetime1">
              <a:rPr lang="nl-NL" altLang="nl-NL"/>
              <a:pPr>
                <a:defRPr/>
              </a:pPr>
              <a:t>18-1-2021</a:t>
            </a:fld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  <p:extLst>
      <p:ext uri="{BB962C8B-B14F-4D97-AF65-F5344CB8AC3E}">
        <p14:creationId xmlns:p14="http://schemas.microsoft.com/office/powerpoint/2010/main" val="2929383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BE7DA-FE0E-412F-B154-66ECC19FF596}" type="datetime1">
              <a:rPr lang="nl-NL" smtClean="0"/>
              <a:pPr/>
              <a:t>18-1-2021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D9F2-EF2E-433B-AA2B-7D4C2CE9E6A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152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45648" y="1544400"/>
            <a:ext cx="7858800" cy="307957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45648" y="645590"/>
            <a:ext cx="7786800" cy="4860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30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9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746168" y="1136883"/>
            <a:ext cx="7786800" cy="27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3361A-092B-4BD6-9B96-E58BCB2CB2E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8EC07-45A2-4789-B3C1-6763D300A777}" type="datetime1">
              <a:rPr lang="nl-NL" altLang="nl-NL"/>
              <a:pPr>
                <a:defRPr/>
              </a:pPr>
              <a:t>18-1-2021</a:t>
            </a:fld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  <p:extLst>
      <p:ext uri="{BB962C8B-B14F-4D97-AF65-F5344CB8AC3E}">
        <p14:creationId xmlns:p14="http://schemas.microsoft.com/office/powerpoint/2010/main" val="3525044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600" b="1" cap="none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4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D0641-4025-4D9E-B8BC-D1C4AEDCB6B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CE6D8-FBDE-44F8-BA71-62375292FB35}" type="datetime1">
              <a:rPr lang="nl-NL" altLang="nl-NL"/>
              <a:pPr>
                <a:defRPr/>
              </a:pPr>
              <a:t>18-1-2021</a:t>
            </a:fld>
            <a:endParaRPr lang="nl-NL" altLang="nl-NL"/>
          </a:p>
        </p:txBody>
      </p:sp>
      <p:sp>
        <p:nvSpPr>
          <p:cNvPr id="6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</p:spTree>
    <p:extLst>
      <p:ext uri="{BB962C8B-B14F-4D97-AF65-F5344CB8AC3E}">
        <p14:creationId xmlns:p14="http://schemas.microsoft.com/office/powerpoint/2010/main" val="1675267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1" descr="payoff_neg2.pd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503738"/>
            <a:ext cx="14001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7"/>
          <p:cNvSpPr/>
          <p:nvPr userDrawn="1"/>
        </p:nvSpPr>
        <p:spPr bwMode="auto">
          <a:xfrm>
            <a:off x="873125" y="3148013"/>
            <a:ext cx="7916863" cy="1731962"/>
          </a:xfrm>
          <a:prstGeom prst="rect">
            <a:avLst/>
          </a:prstGeom>
          <a:solidFill>
            <a:srgbClr val="E66E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9" name="Rechthoek 8"/>
          <p:cNvSpPr/>
          <p:nvPr userDrawn="1"/>
        </p:nvSpPr>
        <p:spPr bwMode="auto">
          <a:xfrm>
            <a:off x="8748713" y="3435350"/>
            <a:ext cx="431800" cy="1158875"/>
          </a:xfrm>
          <a:prstGeom prst="rect">
            <a:avLst/>
          </a:prstGeom>
          <a:solidFill>
            <a:srgbClr val="E66E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1029" name="Afbeelding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4443413"/>
            <a:ext cx="1435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Afbeelding 9" descr="HAN_Logo2014UK_rgb_pos01.pd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79400"/>
            <a:ext cx="2894012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8604250" y="4767263"/>
            <a:ext cx="328613" cy="2746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A956E40-DEBD-4700-8FF1-FC35606661F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55650" y="4767263"/>
            <a:ext cx="576263" cy="2746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 baseline="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35B2CC0-4E6F-4411-A39F-33414EE3F2F0}" type="datetime1">
              <a:rPr lang="nl-NL" altLang="nl-NL"/>
              <a:pPr>
                <a:defRPr/>
              </a:pPr>
              <a:t>18-1-2021</a:t>
            </a:fld>
            <a:endParaRPr lang="nl-NL" altLang="nl-NL"/>
          </a:p>
        </p:txBody>
      </p:sp>
      <p:sp>
        <p:nvSpPr>
          <p:cNvPr id="12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1403350" y="4767263"/>
            <a:ext cx="2736850" cy="27463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  <p:pic>
        <p:nvPicPr>
          <p:cNvPr id="2053" name="Afbeelding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4840288"/>
            <a:ext cx="3127375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hoek 8"/>
          <p:cNvSpPr/>
          <p:nvPr userDrawn="1"/>
        </p:nvSpPr>
        <p:spPr>
          <a:xfrm>
            <a:off x="755650" y="0"/>
            <a:ext cx="7777163" cy="304800"/>
          </a:xfrm>
          <a:prstGeom prst="rect">
            <a:avLst/>
          </a:prstGeom>
          <a:solidFill>
            <a:srgbClr val="E76A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99" r:id="rId6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44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8604250" y="4767263"/>
            <a:ext cx="328613" cy="2746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9A6A005-5D91-4769-A37A-1859B7E7C33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55650" y="4767263"/>
            <a:ext cx="576263" cy="2746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 baseline="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7BCEF14-C513-4324-B4A3-F9872D628AEE}" type="datetime1">
              <a:rPr lang="nl-NL" altLang="nl-NL"/>
              <a:pPr>
                <a:defRPr/>
              </a:pPr>
              <a:t>18-1-2021</a:t>
            </a:fld>
            <a:endParaRPr lang="nl-NL" altLang="nl-NL"/>
          </a:p>
        </p:txBody>
      </p:sp>
      <p:sp>
        <p:nvSpPr>
          <p:cNvPr id="12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1403350" y="4767263"/>
            <a:ext cx="2736850" cy="27463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  <p:pic>
        <p:nvPicPr>
          <p:cNvPr id="3077" name="Afbeelding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4840288"/>
            <a:ext cx="311785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/>
          <p:cNvSpPr/>
          <p:nvPr userDrawn="1"/>
        </p:nvSpPr>
        <p:spPr>
          <a:xfrm>
            <a:off x="755650" y="0"/>
            <a:ext cx="7777163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EE7F00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Arial"/>
          <a:ea typeface="MS PGothic" panose="020B0600070205080204" pitchFamily="34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bg1"/>
          </a:solidFill>
          <a:latin typeface="Arial"/>
          <a:ea typeface="MS PGothic" panose="020B0600070205080204" pitchFamily="34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Arial"/>
          <a:ea typeface="MS PGothic" panose="020B0600070205080204" pitchFamily="34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bg1"/>
          </a:solidFill>
          <a:latin typeface="Arial"/>
          <a:ea typeface="MS PGothic" panose="020B0600070205080204" pitchFamily="34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bg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>
            <a:spLocks noChangeArrowheads="1"/>
          </p:cNvSpPr>
          <p:nvPr userDrawn="1"/>
        </p:nvSpPr>
        <p:spPr bwMode="auto">
          <a:xfrm rot="-5400000">
            <a:off x="-1312862" y="2263774"/>
            <a:ext cx="3225800" cy="615951"/>
          </a:xfrm>
          <a:prstGeom prst="rect">
            <a:avLst/>
          </a:prstGeom>
          <a:solidFill>
            <a:srgbClr val="343434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Rechthoek 8"/>
          <p:cNvSpPr/>
          <p:nvPr userDrawn="1"/>
        </p:nvSpPr>
        <p:spPr bwMode="auto">
          <a:xfrm rot="16200000">
            <a:off x="225426" y="433387"/>
            <a:ext cx="4552950" cy="4276725"/>
          </a:xfrm>
          <a:prstGeom prst="rect">
            <a:avLst/>
          </a:prstGeom>
          <a:solidFill>
            <a:srgbClr val="3434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4100" name="Afbeelding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4840288"/>
            <a:ext cx="3127375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6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eperen 2"/>
          <p:cNvGrpSpPr>
            <a:grpSpLocks/>
          </p:cNvGrpSpPr>
          <p:nvPr userDrawn="1"/>
        </p:nvGrpSpPr>
        <p:grpSpPr bwMode="auto">
          <a:xfrm>
            <a:off x="1692275" y="0"/>
            <a:ext cx="5903913" cy="3122613"/>
            <a:chOff x="1692275" y="0"/>
            <a:chExt cx="5903913" cy="4162425"/>
          </a:xfrm>
        </p:grpSpPr>
        <p:sp>
          <p:nvSpPr>
            <p:cNvPr id="2" name="Rechthoek 1"/>
            <p:cNvSpPr>
              <a:spLocks noChangeArrowheads="1"/>
            </p:cNvSpPr>
            <p:nvPr userDrawn="1"/>
          </p:nvSpPr>
          <p:spPr bwMode="auto">
            <a:xfrm>
              <a:off x="2555875" y="0"/>
              <a:ext cx="4132263" cy="562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>
              <a:off x="1692275" y="416878"/>
              <a:ext cx="5903913" cy="3745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</p:grpSp>
      <p:pic>
        <p:nvPicPr>
          <p:cNvPr id="5123" name="Afbeelding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4840288"/>
            <a:ext cx="31623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8604250" y="4767263"/>
            <a:ext cx="328613" cy="2746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aseline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788CF81-6225-4ADF-BAFE-119011B2587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55650" y="4767263"/>
            <a:ext cx="576263" cy="2746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 baseline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930A966E-6CAF-4197-8508-9D9EAA066531}" type="datetime1">
              <a:rPr lang="nl-NL" altLang="nl-NL"/>
              <a:pPr>
                <a:defRPr/>
              </a:pPr>
              <a:t>18-1-2021</a:t>
            </a:fld>
            <a:endParaRPr lang="nl-NL" altLang="nl-NL"/>
          </a:p>
        </p:txBody>
      </p:sp>
      <p:sp>
        <p:nvSpPr>
          <p:cNvPr id="12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1403350" y="4767263"/>
            <a:ext cx="2736850" cy="27463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  <p:pic>
        <p:nvPicPr>
          <p:cNvPr id="2053" name="Afbeelding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4840288"/>
            <a:ext cx="3127375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hoek 8"/>
          <p:cNvSpPr/>
          <p:nvPr userDrawn="1"/>
        </p:nvSpPr>
        <p:spPr>
          <a:xfrm>
            <a:off x="755650" y="0"/>
            <a:ext cx="7777163" cy="304800"/>
          </a:xfrm>
          <a:prstGeom prst="rect">
            <a:avLst/>
          </a:prstGeom>
          <a:solidFill>
            <a:srgbClr val="E76A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6007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emf"/><Relationship Id="rId10" Type="http://schemas.openxmlformats.org/officeDocument/2006/relationships/image" Target="../media/image2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0.emf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3.gif"/><Relationship Id="rId5" Type="http://schemas.openxmlformats.org/officeDocument/2006/relationships/image" Target="../media/image29.emf"/><Relationship Id="rId15" Type="http://schemas.openxmlformats.org/officeDocument/2006/relationships/image" Target="../media/image37.png"/><Relationship Id="rId10" Type="http://schemas.openxmlformats.org/officeDocument/2006/relationships/image" Target="../media/image31.e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 bwMode="auto">
          <a:xfrm>
            <a:off x="1146175" y="3291830"/>
            <a:ext cx="6954217" cy="6023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nl-NL" alt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nl-NL" altLang="nl-NL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nl-NL" altLang="nl-N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iobased</a:t>
            </a:r>
            <a:r>
              <a:rPr lang="nl-NL" alt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Transition</a:t>
            </a:r>
            <a:r>
              <a:rPr lang="nl-NL" alt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br>
              <a:rPr lang="nl-NL" altLang="nl-NL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alt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Groningen/</a:t>
            </a:r>
            <a:r>
              <a:rPr lang="nl-NL" altLang="nl-N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Northern</a:t>
            </a:r>
            <a:r>
              <a:rPr lang="nl-NL" alt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 Netherlands</a:t>
            </a:r>
            <a:endParaRPr lang="nl-NL" alt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Tijdelijke aanduiding voor tekst 2"/>
          <p:cNvSpPr>
            <a:spLocks noGrp="1"/>
          </p:cNvSpPr>
          <p:nvPr>
            <p:ph type="body" sz="quarter" idx="13"/>
          </p:nvPr>
        </p:nvSpPr>
        <p:spPr bwMode="auto">
          <a:xfrm>
            <a:off x="1146175" y="3919538"/>
            <a:ext cx="7561263" cy="190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André Heeres, Hanze University of </a:t>
            </a:r>
            <a:r>
              <a:rPr lang="nl-NL" altLang="nl-N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Applied</a:t>
            </a:r>
            <a:r>
              <a:rPr lang="nl-NL" alt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 Sciences, </a:t>
            </a:r>
            <a:r>
              <a:rPr lang="nl-NL" altLang="nl-N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  <a:r>
              <a:rPr lang="nl-NL" alt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  <a:endParaRPr lang="nl-NL" alt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01881" y="411510"/>
            <a:ext cx="7786688" cy="4857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NL" sz="2700" dirty="0" smtClean="0">
                <a:latin typeface="Arial" charset="0"/>
                <a:ea typeface="ＭＳ Ｐゴシック" charset="0"/>
              </a:rPr>
              <a:t>The </a:t>
            </a:r>
            <a:r>
              <a:rPr lang="nl-NL" sz="2700" dirty="0" err="1" smtClean="0">
                <a:latin typeface="Arial" charset="0"/>
                <a:ea typeface="ＭＳ Ｐゴシック" charset="0"/>
              </a:rPr>
              <a:t>Chemport</a:t>
            </a:r>
            <a:r>
              <a:rPr lang="nl-NL" sz="2700" dirty="0" smtClean="0">
                <a:latin typeface="Arial" charset="0"/>
                <a:ea typeface="ＭＳ Ｐゴシック" charset="0"/>
              </a:rPr>
              <a:t> </a:t>
            </a:r>
            <a:r>
              <a:rPr lang="nl-NL" sz="2700" dirty="0" err="1" smtClean="0">
                <a:latin typeface="Arial" charset="0"/>
                <a:ea typeface="ＭＳ Ｐゴシック" charset="0"/>
              </a:rPr>
              <a:t>saccharide</a:t>
            </a:r>
            <a:r>
              <a:rPr lang="nl-NL" sz="2700" dirty="0" smtClean="0">
                <a:latin typeface="Arial" charset="0"/>
                <a:ea typeface="ＭＳ Ｐゴシック" charset="0"/>
              </a:rPr>
              <a:t> agenda</a:t>
            </a:r>
            <a:endParaRPr lang="nl-NL" sz="2700" dirty="0">
              <a:latin typeface="Arial" charset="0"/>
              <a:ea typeface="ＭＳ Ｐゴシック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7884368" y="271576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850809" y="1150976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800" baseline="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013" y="1179925"/>
            <a:ext cx="6774399" cy="2804026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233013" y="4192123"/>
            <a:ext cx="6836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1800" baseline="0" dirty="0">
                <a:latin typeface="Calibri" panose="020F0502020204030204" pitchFamily="34" charset="0"/>
                <a:ea typeface="Calibri" panose="020F0502020204030204" pitchFamily="34" charset="0"/>
              </a:rPr>
              <a:t>W</a:t>
            </a:r>
            <a:r>
              <a:rPr lang="nl-NL" sz="1800" baseline="0" dirty="0" smtClean="0">
                <a:latin typeface="Calibri" panose="020F0502020204030204" pitchFamily="34" charset="0"/>
                <a:ea typeface="Calibri" panose="020F0502020204030204" pitchFamily="34" charset="0"/>
              </a:rPr>
              <a:t>ebinar </a:t>
            </a:r>
            <a:r>
              <a:rPr lang="nl-NL" sz="1800" baseline="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Chemport</a:t>
            </a:r>
            <a:r>
              <a:rPr lang="nl-NL" sz="1800" baseline="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baseline="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saccharide</a:t>
            </a:r>
            <a:r>
              <a:rPr lang="nl-NL" sz="1800" baseline="0" dirty="0" smtClean="0">
                <a:latin typeface="Calibri" panose="020F0502020204030204" pitchFamily="34" charset="0"/>
                <a:ea typeface="Calibri" panose="020F0502020204030204" pitchFamily="34" charset="0"/>
              </a:rPr>
              <a:t> agenda: </a:t>
            </a:r>
            <a:r>
              <a:rPr lang="nl-NL" sz="1800" baseline="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January</a:t>
            </a:r>
            <a:r>
              <a:rPr lang="nl-NL" sz="1800" baseline="0" dirty="0" smtClean="0">
                <a:latin typeface="Calibri" panose="020F0502020204030204" pitchFamily="34" charset="0"/>
                <a:ea typeface="Calibri" panose="020F0502020204030204" pitchFamily="34" charset="0"/>
              </a:rPr>
              <a:t> 28</a:t>
            </a:r>
            <a:r>
              <a:rPr lang="nl-NL" sz="1800" baseline="30000" dirty="0" smtClean="0">
                <a:latin typeface="Calibri" panose="020F0502020204030204" pitchFamily="34" charset="0"/>
                <a:ea typeface="Calibri" panose="020F0502020204030204" pitchFamily="34" charset="0"/>
              </a:rPr>
              <a:t>th</a:t>
            </a:r>
            <a:r>
              <a:rPr lang="nl-NL" sz="1800" baseline="0" dirty="0" smtClean="0">
                <a:latin typeface="Calibri" panose="020F0502020204030204" pitchFamily="34" charset="0"/>
                <a:ea typeface="Calibri" panose="020F0502020204030204" pitchFamily="34" charset="0"/>
              </a:rPr>
              <a:t>,  9.30 </a:t>
            </a:r>
            <a:r>
              <a:rPr lang="nl-NL" sz="1800" baseline="0" dirty="0">
                <a:latin typeface="Calibri" panose="020F0502020204030204" pitchFamily="34" charset="0"/>
                <a:ea typeface="Calibri" panose="020F0502020204030204" pitchFamily="34" charset="0"/>
              </a:rPr>
              <a:t>- </a:t>
            </a:r>
            <a:r>
              <a:rPr lang="nl-NL" sz="1800" baseline="0" dirty="0" smtClean="0">
                <a:latin typeface="Calibri" panose="020F0502020204030204" pitchFamily="34" charset="0"/>
                <a:ea typeface="Calibri" panose="020F0502020204030204" pitchFamily="34" charset="0"/>
              </a:rPr>
              <a:t>11.00</a:t>
            </a:r>
            <a:endParaRPr lang="nl-NL" sz="1800" baseline="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92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01881" y="411510"/>
            <a:ext cx="7786688" cy="4857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NL" sz="2700" dirty="0" err="1" smtClean="0">
                <a:latin typeface="Arial" charset="0"/>
                <a:ea typeface="ＭＳ Ｐゴシック" charset="0"/>
              </a:rPr>
              <a:t>Conclusions</a:t>
            </a:r>
            <a:endParaRPr lang="nl-NL" sz="2700" dirty="0">
              <a:latin typeface="Arial" charset="0"/>
              <a:ea typeface="ＭＳ Ｐゴシック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7884368" y="271576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701881" y="1115904"/>
            <a:ext cx="76865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aseline="0" dirty="0" smtClean="0"/>
              <a:t>“</a:t>
            </a:r>
            <a:r>
              <a:rPr lang="nl-NL" sz="2000" baseline="0" dirty="0" err="1" smtClean="0"/>
              <a:t>Greenification</a:t>
            </a:r>
            <a:r>
              <a:rPr lang="nl-NL" sz="2000" baseline="0" dirty="0" smtClean="0"/>
              <a:t>” of </a:t>
            </a:r>
            <a:r>
              <a:rPr lang="nl-NL" sz="2000" baseline="0" dirty="0" err="1" smtClean="0"/>
              <a:t>the</a:t>
            </a:r>
            <a:r>
              <a:rPr lang="nl-NL" sz="2000" baseline="0" dirty="0" smtClean="0"/>
              <a:t> </a:t>
            </a:r>
            <a:r>
              <a:rPr lang="nl-NL" sz="2000" baseline="0" dirty="0" err="1" smtClean="0"/>
              <a:t>chemical</a:t>
            </a:r>
            <a:r>
              <a:rPr lang="nl-NL" sz="2000" baseline="0" dirty="0" smtClean="0"/>
              <a:t> </a:t>
            </a:r>
            <a:r>
              <a:rPr lang="nl-NL" sz="2000" baseline="0" dirty="0" err="1" smtClean="0"/>
              <a:t>industry</a:t>
            </a:r>
            <a:r>
              <a:rPr lang="nl-NL" sz="2000" baseline="0" dirty="0" smtClean="0"/>
              <a:t> is </a:t>
            </a:r>
            <a:r>
              <a:rPr lang="nl-NL" sz="2000" baseline="0" dirty="0" err="1" smtClean="0"/>
              <a:t>essential</a:t>
            </a:r>
            <a:r>
              <a:rPr lang="nl-NL" sz="2000" baseline="0" dirty="0" smtClean="0"/>
              <a:t> </a:t>
            </a:r>
            <a:r>
              <a:rPr lang="nl-NL" sz="2000" baseline="0" dirty="0" err="1" smtClean="0"/>
              <a:t>to</a:t>
            </a:r>
            <a:r>
              <a:rPr lang="nl-NL" sz="2000" baseline="0" dirty="0" smtClean="0"/>
              <a:t> </a:t>
            </a:r>
            <a:r>
              <a:rPr lang="nl-NL" sz="2000" baseline="0" dirty="0" err="1" smtClean="0"/>
              <a:t>reach</a:t>
            </a:r>
            <a:r>
              <a:rPr lang="nl-NL" sz="2000" baseline="0" dirty="0" smtClean="0"/>
              <a:t> </a:t>
            </a:r>
            <a:r>
              <a:rPr lang="nl-NL" sz="2000" baseline="0" dirty="0" err="1" smtClean="0"/>
              <a:t>the</a:t>
            </a:r>
            <a:r>
              <a:rPr lang="nl-NL" sz="2000" baseline="0" dirty="0" smtClean="0"/>
              <a:t> </a:t>
            </a:r>
            <a:r>
              <a:rPr lang="nl-NL" sz="2000" baseline="0" dirty="0" err="1" smtClean="0"/>
              <a:t>climate</a:t>
            </a:r>
            <a:r>
              <a:rPr lang="nl-NL" sz="2000" baseline="0" dirty="0" smtClean="0"/>
              <a:t> goals set.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baseline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aseline="0" dirty="0" smtClean="0"/>
              <a:t>The </a:t>
            </a:r>
            <a:r>
              <a:rPr lang="nl-NL" sz="2000" baseline="0" dirty="0" err="1" smtClean="0"/>
              <a:t>Northern</a:t>
            </a:r>
            <a:r>
              <a:rPr lang="nl-NL" sz="2000" baseline="0" dirty="0" smtClean="0"/>
              <a:t> Netherlands (Groningen) is </a:t>
            </a:r>
            <a:r>
              <a:rPr lang="nl-NL" sz="2000" baseline="0" dirty="0" err="1" smtClean="0"/>
              <a:t>perfectly</a:t>
            </a:r>
            <a:r>
              <a:rPr lang="nl-NL" sz="2000" baseline="0" dirty="0" smtClean="0"/>
              <a:t> </a:t>
            </a:r>
            <a:r>
              <a:rPr lang="nl-NL" sz="2000" baseline="0" dirty="0" err="1" smtClean="0"/>
              <a:t>equipped</a:t>
            </a:r>
            <a:r>
              <a:rPr lang="nl-NL" sz="2000" baseline="0" dirty="0" smtClean="0"/>
              <a:t> </a:t>
            </a:r>
            <a:r>
              <a:rPr lang="nl-NL" sz="2000" baseline="0" dirty="0" err="1" smtClean="0"/>
              <a:t>to</a:t>
            </a:r>
            <a:r>
              <a:rPr lang="nl-NL" sz="2000" baseline="0" dirty="0" smtClean="0"/>
              <a:t> </a:t>
            </a:r>
            <a:r>
              <a:rPr lang="nl-NL" sz="2000" baseline="0" dirty="0" err="1" smtClean="0"/>
              <a:t>be</a:t>
            </a:r>
            <a:r>
              <a:rPr lang="nl-NL" sz="2000" baseline="0" dirty="0" smtClean="0"/>
              <a:t> a frontrunner in </a:t>
            </a:r>
            <a:r>
              <a:rPr lang="nl-NL" sz="2000" baseline="0" dirty="0" err="1" smtClean="0"/>
              <a:t>the</a:t>
            </a:r>
            <a:r>
              <a:rPr lang="nl-NL" sz="2000" baseline="0" dirty="0" smtClean="0"/>
              <a:t> </a:t>
            </a:r>
            <a:r>
              <a:rPr lang="nl-NL" sz="2000" baseline="0" dirty="0" err="1" smtClean="0"/>
              <a:t>biobased</a:t>
            </a:r>
            <a:r>
              <a:rPr lang="nl-NL" sz="2000" baseline="0" dirty="0" smtClean="0"/>
              <a:t>/</a:t>
            </a:r>
            <a:r>
              <a:rPr lang="nl-NL" sz="2000" baseline="0" dirty="0" err="1" smtClean="0"/>
              <a:t>circular</a:t>
            </a:r>
            <a:r>
              <a:rPr lang="nl-NL" sz="2000" baseline="0" dirty="0" smtClean="0"/>
              <a:t> </a:t>
            </a:r>
            <a:r>
              <a:rPr lang="nl-NL" sz="2000" baseline="0" dirty="0" err="1" smtClean="0"/>
              <a:t>transition</a:t>
            </a:r>
            <a:r>
              <a:rPr lang="nl-NL" sz="2000" baseline="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baseline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aseline="0" dirty="0" smtClean="0"/>
              <a:t>Excellent Public-Private-Partnerships </a:t>
            </a:r>
            <a:r>
              <a:rPr lang="nl-NL" sz="2000" baseline="0" dirty="0" err="1" smtClean="0"/>
              <a:t>increase</a:t>
            </a:r>
            <a:r>
              <a:rPr lang="nl-NL" sz="2000" baseline="0" dirty="0" smtClean="0"/>
              <a:t> </a:t>
            </a:r>
            <a:r>
              <a:rPr lang="nl-NL" sz="2000" baseline="0" dirty="0" err="1" smtClean="0"/>
              <a:t>the</a:t>
            </a:r>
            <a:r>
              <a:rPr lang="nl-NL" sz="2000" baseline="0" dirty="0" smtClean="0"/>
              <a:t> </a:t>
            </a:r>
            <a:r>
              <a:rPr lang="nl-NL" sz="2000" baseline="0" dirty="0" err="1" smtClean="0"/>
              <a:t>chances</a:t>
            </a:r>
            <a:r>
              <a:rPr lang="nl-NL" sz="2000" baseline="0" dirty="0" smtClean="0"/>
              <a:t> of succes!</a:t>
            </a:r>
            <a:endParaRPr lang="nl-NL" sz="2000" baseline="0" dirty="0"/>
          </a:p>
        </p:txBody>
      </p:sp>
    </p:spTree>
    <p:extLst>
      <p:ext uri="{BB962C8B-B14F-4D97-AF65-F5344CB8AC3E}">
        <p14:creationId xmlns:p14="http://schemas.microsoft.com/office/powerpoint/2010/main" val="164567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01881" y="411510"/>
            <a:ext cx="7786688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  <a:ea typeface="ＭＳ Ｐゴシック" charset="0"/>
              </a:rPr>
              <a:t>Drivers</a:t>
            </a:r>
            <a:endParaRPr lang="nl-NL" dirty="0">
              <a:latin typeface="Arial" charset="0"/>
              <a:ea typeface="ＭＳ Ｐゴシック" charset="0"/>
            </a:endParaRPr>
          </a:p>
        </p:txBody>
      </p:sp>
      <p:sp>
        <p:nvSpPr>
          <p:cNvPr id="11267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01881" y="1347614"/>
            <a:ext cx="3719100" cy="30246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Clr>
                <a:srgbClr val="EE7F00"/>
              </a:buClr>
              <a:buFont typeface="Arial" panose="020B0604020202020204" pitchFamily="34" charset="0"/>
              <a:buChar char="•"/>
            </a:pPr>
            <a:r>
              <a:rPr lang="en-GB" altLang="nl-NL" dirty="0">
                <a:latin typeface="Arial" panose="020B0604020202020204" pitchFamily="34" charset="0"/>
                <a:cs typeface="Arial" panose="020B0604020202020204" pitchFamily="34" charset="0"/>
              </a:rPr>
              <a:t>Environmental aspects</a:t>
            </a:r>
          </a:p>
          <a:p>
            <a:pPr>
              <a:buClr>
                <a:srgbClr val="EE7F00"/>
              </a:buClr>
              <a:buFont typeface="Arial" panose="020B0604020202020204" pitchFamily="34" charset="0"/>
              <a:buChar char="•"/>
            </a:pPr>
            <a:endParaRPr lang="en-GB" alt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EE7F00"/>
              </a:buClr>
              <a:buFont typeface="Arial" panose="020B0604020202020204" pitchFamily="34" charset="0"/>
              <a:buChar char="•"/>
            </a:pPr>
            <a:r>
              <a:rPr lang="en-GB" alt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Demographic </a:t>
            </a:r>
            <a:r>
              <a:rPr lang="en-GB" altLang="nl-NL" dirty="0"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</a:p>
          <a:p>
            <a:pPr>
              <a:buClr>
                <a:srgbClr val="EE7F00"/>
              </a:buClr>
              <a:buFontTx/>
              <a:buChar char="-"/>
            </a:pPr>
            <a:r>
              <a:rPr lang="en-GB" altLang="nl-NL" dirty="0">
                <a:latin typeface="Arial" panose="020B0604020202020204" pitchFamily="34" charset="0"/>
                <a:cs typeface="Arial" panose="020B0604020202020204" pitchFamily="34" charset="0"/>
              </a:rPr>
              <a:t>Growth world population</a:t>
            </a:r>
          </a:p>
          <a:p>
            <a:pPr>
              <a:buClr>
                <a:srgbClr val="EE7F00"/>
              </a:buClr>
              <a:buFontTx/>
              <a:buChar char="-"/>
            </a:pPr>
            <a:r>
              <a:rPr lang="en-GB" altLang="nl-NL" dirty="0">
                <a:latin typeface="Arial" panose="020B0604020202020204" pitchFamily="34" charset="0"/>
                <a:cs typeface="Arial" panose="020B0604020202020204" pitchFamily="34" charset="0"/>
              </a:rPr>
              <a:t>Increasing prosperity (middle class)</a:t>
            </a:r>
          </a:p>
          <a:p>
            <a:pPr>
              <a:buClr>
                <a:srgbClr val="EE7F00"/>
              </a:buClr>
              <a:buFont typeface="Arial" panose="020B0604020202020204" pitchFamily="34" charset="0"/>
              <a:buChar char="•"/>
            </a:pPr>
            <a:endParaRPr lang="en-GB" alt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EE7F00"/>
              </a:buClr>
              <a:buFont typeface="Arial" panose="020B0604020202020204" pitchFamily="34" charset="0"/>
              <a:buChar char="•"/>
            </a:pPr>
            <a:r>
              <a:rPr lang="en-GB" altLang="nl-NL" dirty="0">
                <a:latin typeface="Arial" panose="020B0604020202020204" pitchFamily="34" charset="0"/>
                <a:cs typeface="Arial" panose="020B0604020202020204" pitchFamily="34" charset="0"/>
              </a:rPr>
              <a:t>Economic opportunities!</a:t>
            </a:r>
          </a:p>
          <a:p>
            <a:pPr>
              <a:buFont typeface="Arial" panose="020B0604020202020204" pitchFamily="34" charset="0"/>
              <a:buChar char="•"/>
            </a:pPr>
            <a:endParaRPr lang="nl-NL" alt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347" y="897285"/>
            <a:ext cx="2268252" cy="150941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47" y="2906699"/>
            <a:ext cx="227238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1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574675"/>
            <a:ext cx="7786688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>
                <a:latin typeface="Arial" charset="0"/>
                <a:ea typeface="ＭＳ Ｐゴシック" charset="0"/>
              </a:rPr>
              <a:t>“</a:t>
            </a:r>
            <a:r>
              <a:rPr lang="nl-NL" dirty="0" smtClean="0">
                <a:latin typeface="Arial" charset="0"/>
                <a:ea typeface="ＭＳ Ｐゴシック" charset="0"/>
              </a:rPr>
              <a:t>Agro/Energy </a:t>
            </a:r>
            <a:r>
              <a:rPr lang="nl-NL" dirty="0" err="1">
                <a:latin typeface="Arial" charset="0"/>
                <a:ea typeface="ＭＳ Ｐゴシック" charset="0"/>
              </a:rPr>
              <a:t>meets</a:t>
            </a:r>
            <a:r>
              <a:rPr lang="nl-NL" dirty="0">
                <a:latin typeface="Arial" charset="0"/>
                <a:ea typeface="ＭＳ Ｐゴシック" charset="0"/>
              </a:rPr>
              <a:t> Chemistry”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620778" y="1203598"/>
            <a:ext cx="4732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1800" baseline="0" dirty="0"/>
          </a:p>
          <a:p>
            <a:pPr>
              <a:buFont typeface="Arial" panose="020B0604020202020204" pitchFamily="34" charset="0"/>
              <a:buChar char="•"/>
            </a:pPr>
            <a:endParaRPr lang="nl-NL" sz="1800" baseline="0" dirty="0"/>
          </a:p>
          <a:p>
            <a:pPr>
              <a:buFont typeface="Arial" panose="020B0604020202020204" pitchFamily="34" charset="0"/>
              <a:buChar char="•"/>
            </a:pPr>
            <a:endParaRPr lang="nl-NL" sz="1800" baseline="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491630"/>
            <a:ext cx="6043018" cy="2985962"/>
          </a:xfrm>
          <a:prstGeom prst="rect">
            <a:avLst/>
          </a:prstGeom>
        </p:spPr>
      </p:pic>
      <p:sp>
        <p:nvSpPr>
          <p:cNvPr id="8" name="PIJL-RECHTS 7"/>
          <p:cNvSpPr/>
          <p:nvPr/>
        </p:nvSpPr>
        <p:spPr>
          <a:xfrm>
            <a:off x="4582504" y="1781925"/>
            <a:ext cx="648072" cy="1309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JL-RECHTS 11"/>
          <p:cNvSpPr/>
          <p:nvPr/>
        </p:nvSpPr>
        <p:spPr>
          <a:xfrm>
            <a:off x="5038775" y="3171530"/>
            <a:ext cx="648072" cy="1440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/>
          <p:cNvSpPr/>
          <p:nvPr/>
        </p:nvSpPr>
        <p:spPr>
          <a:xfrm>
            <a:off x="4139952" y="1840841"/>
            <a:ext cx="144016" cy="7200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/>
          <p:cNvSpPr/>
          <p:nvPr/>
        </p:nvSpPr>
        <p:spPr>
          <a:xfrm>
            <a:off x="4354942" y="3243538"/>
            <a:ext cx="144016" cy="7200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5260219" y="1542153"/>
            <a:ext cx="1699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600" baseline="0" dirty="0" smtClean="0"/>
              <a:t>Chemical cluster</a:t>
            </a:r>
            <a:endParaRPr lang="nl-NL" sz="1600" baseline="0" dirty="0"/>
          </a:p>
          <a:p>
            <a:pPr algn="ctr"/>
            <a:r>
              <a:rPr lang="nl-NL" sz="1600" baseline="0" dirty="0"/>
              <a:t>Eemsdelta</a:t>
            </a:r>
          </a:p>
        </p:txBody>
      </p:sp>
      <p:sp>
        <p:nvSpPr>
          <p:cNvPr id="11" name="Rechthoek 10"/>
          <p:cNvSpPr/>
          <p:nvPr/>
        </p:nvSpPr>
        <p:spPr>
          <a:xfrm>
            <a:off x="5769817" y="2987154"/>
            <a:ext cx="16995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1600" baseline="0" dirty="0" smtClean="0"/>
              <a:t>Chemical cluster</a:t>
            </a:r>
            <a:endParaRPr lang="nl-NL" sz="1600" baseline="0" dirty="0"/>
          </a:p>
          <a:p>
            <a:pPr algn="ctr"/>
            <a:r>
              <a:rPr lang="nl-NL" sz="1600" baseline="0" dirty="0"/>
              <a:t>Emmen</a:t>
            </a: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47" y="1049498"/>
            <a:ext cx="1368152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75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01881" y="411510"/>
            <a:ext cx="7786688" cy="4857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NL" sz="2700" dirty="0" smtClean="0">
                <a:latin typeface="Arial" charset="0"/>
                <a:ea typeface="ＭＳ Ｐゴシック" charset="0"/>
              </a:rPr>
              <a:t>The </a:t>
            </a:r>
            <a:r>
              <a:rPr lang="nl-NL" sz="2700" dirty="0" err="1" smtClean="0">
                <a:latin typeface="Arial" charset="0"/>
                <a:ea typeface="ＭＳ Ｐゴシック" charset="0"/>
              </a:rPr>
              <a:t>ambition</a:t>
            </a:r>
            <a:r>
              <a:rPr lang="nl-NL" sz="2700" dirty="0" smtClean="0">
                <a:latin typeface="Arial" charset="0"/>
                <a:ea typeface="ＭＳ Ｐゴシック" charset="0"/>
              </a:rPr>
              <a:t>…..</a:t>
            </a:r>
            <a:endParaRPr lang="nl-NL" sz="2700" dirty="0">
              <a:latin typeface="Arial" charset="0"/>
              <a:ea typeface="ＭＳ Ｐゴシック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7884368" y="271576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5" name="Afbeelding 4"/>
          <p:cNvPicPr/>
          <p:nvPr/>
        </p:nvPicPr>
        <p:blipFill>
          <a:blip r:embed="rId2"/>
          <a:stretch>
            <a:fillRect/>
          </a:stretch>
        </p:blipFill>
        <p:spPr>
          <a:xfrm>
            <a:off x="1228339" y="1275606"/>
            <a:ext cx="684076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4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01881" y="411510"/>
            <a:ext cx="7786688" cy="4857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NL" sz="2700" dirty="0" err="1" smtClean="0">
                <a:latin typeface="Arial" charset="0"/>
                <a:ea typeface="ＭＳ Ｐゴシック" charset="0"/>
              </a:rPr>
              <a:t>Future</a:t>
            </a:r>
            <a:r>
              <a:rPr lang="nl-NL" sz="2700" dirty="0" smtClean="0">
                <a:latin typeface="Arial" charset="0"/>
                <a:ea typeface="ＭＳ Ｐゴシック" charset="0"/>
              </a:rPr>
              <a:t> scenario</a:t>
            </a:r>
            <a:endParaRPr lang="nl-NL" sz="2700" dirty="0">
              <a:latin typeface="Arial" charset="0"/>
              <a:ea typeface="ＭＳ Ｐゴシック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7884368" y="271576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595" y="1041992"/>
            <a:ext cx="6561259" cy="368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1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395536" y="339502"/>
            <a:ext cx="8218363" cy="57693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err="1" smtClean="0">
                <a:latin typeface="Arial" charset="0"/>
                <a:ea typeface="ＭＳ Ｐゴシック" charset="0"/>
              </a:rPr>
              <a:t>Requirements</a:t>
            </a:r>
            <a:r>
              <a:rPr lang="nl-NL" dirty="0" smtClean="0">
                <a:latin typeface="Arial" charset="0"/>
                <a:ea typeface="ＭＳ Ｐゴシック" charset="0"/>
              </a:rPr>
              <a:t> “agro/energy-</a:t>
            </a:r>
            <a:r>
              <a:rPr lang="nl-NL" dirty="0" err="1" smtClean="0">
                <a:latin typeface="Arial" charset="0"/>
                <a:ea typeface="ＭＳ Ｐゴシック" charset="0"/>
              </a:rPr>
              <a:t>chemistry</a:t>
            </a:r>
            <a:r>
              <a:rPr lang="nl-NL" dirty="0" smtClean="0">
                <a:latin typeface="Arial" charset="0"/>
                <a:ea typeface="ＭＳ Ｐゴシック" charset="0"/>
              </a:rPr>
              <a:t> </a:t>
            </a:r>
            <a:r>
              <a:rPr lang="nl-NL" dirty="0" err="1" smtClean="0">
                <a:latin typeface="Arial" charset="0"/>
                <a:ea typeface="ＭＳ Ｐゴシック" charset="0"/>
              </a:rPr>
              <a:t>coupling</a:t>
            </a:r>
            <a:r>
              <a:rPr lang="nl-NL" dirty="0" smtClean="0">
                <a:latin typeface="Arial" charset="0"/>
                <a:ea typeface="ＭＳ Ｐゴシック" charset="0"/>
              </a:rPr>
              <a:t>”</a:t>
            </a:r>
            <a:endParaRPr lang="nl-NL" dirty="0">
              <a:latin typeface="Arial" charset="0"/>
              <a:ea typeface="ＭＳ Ｐゴシック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620778" y="1203598"/>
            <a:ext cx="4732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1800" baseline="0" dirty="0"/>
          </a:p>
          <a:p>
            <a:pPr>
              <a:buFont typeface="Arial" panose="020B0604020202020204" pitchFamily="34" charset="0"/>
              <a:buChar char="•"/>
            </a:pPr>
            <a:endParaRPr lang="nl-NL" sz="1800" baseline="0" dirty="0"/>
          </a:p>
          <a:p>
            <a:pPr>
              <a:buFont typeface="Arial" panose="020B0604020202020204" pitchFamily="34" charset="0"/>
              <a:buChar char="•"/>
            </a:pPr>
            <a:endParaRPr lang="nl-NL" sz="1800" baseline="0" dirty="0"/>
          </a:p>
        </p:txBody>
      </p:sp>
      <p:sp>
        <p:nvSpPr>
          <p:cNvPr id="2" name="Tekstvak 1"/>
          <p:cNvSpPr txBox="1"/>
          <p:nvPr/>
        </p:nvSpPr>
        <p:spPr>
          <a:xfrm>
            <a:off x="463517" y="1095598"/>
            <a:ext cx="4396515" cy="6223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600" baseline="0" dirty="0" err="1" smtClean="0"/>
              <a:t>Renewable</a:t>
            </a:r>
            <a:r>
              <a:rPr lang="nl-NL" sz="1600" baseline="0" dirty="0" smtClean="0"/>
              <a:t> energy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600" baseline="0" dirty="0" err="1" smtClean="0"/>
              <a:t>Hydrogen</a:t>
            </a:r>
            <a:endParaRPr lang="nl-NL" sz="1600" baseline="0" dirty="0" smtClean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600" baseline="0" dirty="0" err="1" smtClean="0"/>
              <a:t>Biomass</a:t>
            </a:r>
            <a:r>
              <a:rPr lang="nl-NL" sz="1600" baseline="0" dirty="0" smtClean="0"/>
              <a:t> (</a:t>
            </a:r>
            <a:r>
              <a:rPr lang="nl-NL" sz="1600" baseline="0" dirty="0" err="1" smtClean="0"/>
              <a:t>agriculture</a:t>
            </a:r>
            <a:r>
              <a:rPr lang="nl-NL" sz="1600" baseline="0" dirty="0" smtClean="0"/>
              <a:t>) (CO</a:t>
            </a:r>
            <a:r>
              <a:rPr lang="nl-NL" sz="1600" dirty="0" smtClean="0"/>
              <a:t>2</a:t>
            </a:r>
            <a:r>
              <a:rPr lang="nl-NL" sz="1600" baseline="0" dirty="0" smtClean="0"/>
              <a:t>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600" baseline="0" dirty="0" smtClean="0"/>
              <a:t>Agricultural processing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600" baseline="0" dirty="0" err="1" smtClean="0"/>
              <a:t>Biorefinery</a:t>
            </a:r>
            <a:endParaRPr lang="nl-NL" sz="1600" baseline="0" dirty="0" smtClean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600" baseline="0" dirty="0" smtClean="0"/>
              <a:t>Expertise in </a:t>
            </a:r>
            <a:r>
              <a:rPr lang="nl-NL" sz="1600" baseline="0" dirty="0" err="1" smtClean="0"/>
              <a:t>chemistry</a:t>
            </a:r>
            <a:r>
              <a:rPr lang="nl-NL" sz="1600" baseline="0" dirty="0" smtClean="0"/>
              <a:t>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600" baseline="0" dirty="0" smtClean="0"/>
              <a:t>Chemical clusters/companies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600" baseline="0" dirty="0" smtClean="0"/>
              <a:t>Human </a:t>
            </a:r>
            <a:r>
              <a:rPr lang="nl-NL" sz="1600" baseline="0" dirty="0" err="1" smtClean="0"/>
              <a:t>Capital</a:t>
            </a:r>
            <a:endParaRPr lang="nl-NL" sz="1600" baseline="0" dirty="0" smtClean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600" baseline="0" dirty="0" smtClean="0"/>
              <a:t>Subsidies, investment </a:t>
            </a:r>
            <a:r>
              <a:rPr lang="nl-NL" sz="1600" baseline="0" dirty="0" err="1" smtClean="0"/>
              <a:t>funding</a:t>
            </a:r>
            <a:endParaRPr lang="nl-NL" sz="1600" baseline="0" dirty="0" smtClean="0"/>
          </a:p>
          <a:p>
            <a:pPr>
              <a:lnSpc>
                <a:spcPct val="120000"/>
              </a:lnSpc>
            </a:pPr>
            <a:endParaRPr lang="nl-NL" sz="1600" baseline="0" dirty="0" smtClean="0"/>
          </a:p>
          <a:p>
            <a:pPr>
              <a:lnSpc>
                <a:spcPct val="120000"/>
              </a:lnSpc>
            </a:pPr>
            <a:r>
              <a:rPr lang="nl-NL" sz="1600" baseline="0" dirty="0" err="1" smtClean="0"/>
              <a:t>and</a:t>
            </a:r>
            <a:r>
              <a:rPr lang="nl-NL" sz="1600" baseline="0" dirty="0" smtClean="0"/>
              <a:t> ........</a:t>
            </a:r>
          </a:p>
          <a:p>
            <a:pPr>
              <a:lnSpc>
                <a:spcPct val="120000"/>
              </a:lnSpc>
            </a:pPr>
            <a:endParaRPr lang="nl-NL" sz="1600" baseline="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600" baseline="0" dirty="0" err="1" smtClean="0"/>
              <a:t>Collaboration</a:t>
            </a:r>
            <a:r>
              <a:rPr lang="nl-NL" sz="1600" baseline="0" dirty="0" smtClean="0"/>
              <a:t> </a:t>
            </a:r>
            <a:r>
              <a:rPr lang="nl-NL" sz="1600" baseline="0" dirty="0" err="1" smtClean="0"/>
              <a:t>between</a:t>
            </a:r>
            <a:r>
              <a:rPr lang="nl-NL" sz="1600" baseline="0" dirty="0" smtClean="0"/>
              <a:t> </a:t>
            </a:r>
            <a:r>
              <a:rPr lang="nl-NL" sz="1600" baseline="0" dirty="0" err="1" smtClean="0"/>
              <a:t>all</a:t>
            </a:r>
            <a:r>
              <a:rPr lang="nl-NL" sz="1600" baseline="0" dirty="0" smtClean="0"/>
              <a:t> partners!</a:t>
            </a:r>
          </a:p>
          <a:p>
            <a:pPr>
              <a:lnSpc>
                <a:spcPct val="120000"/>
              </a:lnSpc>
            </a:pPr>
            <a:endParaRPr lang="nl-NL" sz="1600" baseline="0" dirty="0"/>
          </a:p>
          <a:p>
            <a:pPr>
              <a:lnSpc>
                <a:spcPct val="120000"/>
              </a:lnSpc>
            </a:pPr>
            <a:endParaRPr lang="nl-NL" sz="1600" baseline="0" dirty="0" smtClean="0"/>
          </a:p>
          <a:p>
            <a:pPr>
              <a:lnSpc>
                <a:spcPct val="120000"/>
              </a:lnSpc>
            </a:pPr>
            <a:endParaRPr lang="nl-NL" sz="1600" baseline="0" dirty="0"/>
          </a:p>
          <a:p>
            <a:pPr>
              <a:lnSpc>
                <a:spcPct val="120000"/>
              </a:lnSpc>
            </a:pPr>
            <a:endParaRPr lang="nl-NL" sz="1600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baseline="0" dirty="0" smtClean="0"/>
          </a:p>
          <a:p>
            <a:endParaRPr lang="nl-NL" sz="1800" baseline="0" dirty="0" smtClean="0"/>
          </a:p>
          <a:p>
            <a:endParaRPr lang="nl-NL" sz="1800" baseline="0" dirty="0"/>
          </a:p>
        </p:txBody>
      </p:sp>
      <p:sp>
        <p:nvSpPr>
          <p:cNvPr id="5" name="AutoShape 2" descr="biomass energy | National Geographic Socie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916434"/>
            <a:ext cx="4320480" cy="368759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177" y="1060326"/>
            <a:ext cx="1296144" cy="48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03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7701" y="334265"/>
            <a:ext cx="7772400" cy="1101725"/>
          </a:xfrm>
        </p:spPr>
        <p:txBody>
          <a:bodyPr>
            <a:normAutofit/>
          </a:bodyPr>
          <a:lstStyle/>
          <a:p>
            <a:r>
              <a:rPr lang="en-GB" sz="2700" b="1" dirty="0">
                <a:solidFill>
                  <a:schemeClr val="accent2"/>
                </a:solidFill>
              </a:rPr>
              <a:t>Downstream towards </a:t>
            </a:r>
            <a:r>
              <a:rPr lang="en-GB" sz="2700" b="1" dirty="0" smtClean="0">
                <a:solidFill>
                  <a:schemeClr val="accent2"/>
                </a:solidFill>
              </a:rPr>
              <a:t>BioPET100</a:t>
            </a:r>
            <a:endParaRPr lang="nl-NL" sz="2700" b="1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390196"/>
            <a:ext cx="548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GB" sz="1400" dirty="0"/>
          </a:p>
          <a:p>
            <a:pPr>
              <a:buClr>
                <a:srgbClr val="92D050"/>
              </a:buClr>
            </a:pPr>
            <a:endParaRPr lang="en-GB" sz="1400" dirty="0"/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533901" y="2344303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nl-NL" dirty="0"/>
          </a:p>
        </p:txBody>
      </p:sp>
      <p:sp>
        <p:nvSpPr>
          <p:cNvPr id="8" name="Rectangle 7"/>
          <p:cNvSpPr/>
          <p:nvPr/>
        </p:nvSpPr>
        <p:spPr>
          <a:xfrm>
            <a:off x="1116102" y="1123950"/>
            <a:ext cx="664754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</a:pPr>
            <a:r>
              <a:rPr lang="en-AU" sz="1600" dirty="0"/>
              <a:t>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AU" sz="16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667000" y="1127202"/>
          <a:ext cx="5253037" cy="152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S ChemDraw Drawing" r:id="rId4" imgW="7839095" imgH="2275141" progId="ChemDraw.Document.6.0">
                  <p:embed/>
                </p:oleObj>
              </mc:Choice>
              <mc:Fallback>
                <p:oleObj name="CS ChemDraw Drawing" r:id="rId4" imgW="7839095" imgH="2275141" progId="ChemDraw.Document.6.0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127202"/>
                        <a:ext cx="5253037" cy="1525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91" y="1412794"/>
            <a:ext cx="1440160" cy="95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fbeelding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36" y="3092666"/>
            <a:ext cx="1812166" cy="1208110"/>
          </a:xfrm>
          <a:prstGeom prst="rect">
            <a:avLst/>
          </a:prstGeom>
        </p:spPr>
      </p:pic>
      <p:pic>
        <p:nvPicPr>
          <p:cNvPr id="17" name="Afbeelding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803" y="3088450"/>
            <a:ext cx="1800200" cy="120107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6775" y="3105962"/>
            <a:ext cx="742098" cy="24627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1717" y="3077048"/>
            <a:ext cx="1298629" cy="30226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1657" y="3535709"/>
            <a:ext cx="881893" cy="62660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98868" y="3643186"/>
            <a:ext cx="1250597" cy="61166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8531" y="4335344"/>
            <a:ext cx="1284246" cy="45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0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7701" y="334265"/>
            <a:ext cx="7772400" cy="1101725"/>
          </a:xfrm>
        </p:spPr>
        <p:txBody>
          <a:bodyPr>
            <a:normAutofit/>
          </a:bodyPr>
          <a:lstStyle/>
          <a:p>
            <a:r>
              <a:rPr lang="en-GB" sz="2700" b="1" dirty="0">
                <a:solidFill>
                  <a:schemeClr val="accent2"/>
                </a:solidFill>
              </a:rPr>
              <a:t>…..and </a:t>
            </a:r>
            <a:r>
              <a:rPr lang="en-GB" sz="2700" b="1" dirty="0" err="1">
                <a:solidFill>
                  <a:schemeClr val="accent2"/>
                </a:solidFill>
              </a:rPr>
              <a:t>bioaramids</a:t>
            </a:r>
            <a:r>
              <a:rPr lang="en-GB" sz="2700" b="1" dirty="0">
                <a:solidFill>
                  <a:schemeClr val="accent2"/>
                </a:solidFill>
              </a:rPr>
              <a:t> (</a:t>
            </a:r>
            <a:r>
              <a:rPr lang="en-GB" sz="2700" b="1" dirty="0" err="1">
                <a:solidFill>
                  <a:schemeClr val="accent2"/>
                </a:solidFill>
              </a:rPr>
              <a:t>Twaron</a:t>
            </a:r>
            <a:r>
              <a:rPr lang="en-GB" sz="2700" b="1" dirty="0">
                <a:solidFill>
                  <a:schemeClr val="accent2"/>
                </a:solidFill>
              </a:rPr>
              <a:t>)</a:t>
            </a:r>
            <a:endParaRPr lang="nl-NL" sz="2700" b="1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390196"/>
            <a:ext cx="548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GB" sz="1400" dirty="0"/>
          </a:p>
          <a:p>
            <a:pPr>
              <a:buClr>
                <a:srgbClr val="92D050"/>
              </a:buClr>
            </a:pPr>
            <a:endParaRPr lang="en-GB" sz="1400" dirty="0"/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8" name="Rectangle 7"/>
          <p:cNvSpPr/>
          <p:nvPr/>
        </p:nvSpPr>
        <p:spPr>
          <a:xfrm>
            <a:off x="6425209" y="4083918"/>
            <a:ext cx="664754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</a:pPr>
            <a:r>
              <a:rPr lang="en-AU" sz="1600" dirty="0"/>
              <a:t>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en-AU" sz="1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AB739B-C5B7-4C20-B93D-470B4BB2AF00}"/>
              </a:ext>
            </a:extLst>
          </p:cNvPr>
          <p:cNvGrpSpPr/>
          <p:nvPr/>
        </p:nvGrpSpPr>
        <p:grpSpPr>
          <a:xfrm>
            <a:off x="3491880" y="1462655"/>
            <a:ext cx="5544616" cy="2430763"/>
            <a:chOff x="1809365" y="1563638"/>
            <a:chExt cx="4634843" cy="2218804"/>
          </a:xfrm>
        </p:grpSpPr>
        <p:sp>
          <p:nvSpPr>
            <p:cNvPr id="7" name="TextBox 6"/>
            <p:cNvSpPr txBox="1"/>
            <p:nvPr/>
          </p:nvSpPr>
          <p:spPr>
            <a:xfrm>
              <a:off x="2549141" y="1991828"/>
              <a:ext cx="3733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nl-NL" dirty="0"/>
            </a:p>
          </p:txBody>
        </p:sp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C727D110-5EFB-44F0-8B8E-8DED16535D76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2085590" y="1563638"/>
            <a:ext cx="1657350" cy="439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5" name="CS ChemDraw Drawing" r:id="rId4" imgW="3948376" imgH="1054018" progId="ChemDraw.Document.6.0">
                    <p:embed/>
                  </p:oleObj>
                </mc:Choice>
                <mc:Fallback>
                  <p:oleObj name="CS ChemDraw Drawing" r:id="rId4" imgW="3948376" imgH="1054018" progId="ChemDraw.Document.6.0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C727D110-5EFB-44F0-8B8E-8DED16535D7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085590" y="1563638"/>
                          <a:ext cx="1657350" cy="439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FCE7859D-DE6A-47CB-A2EC-7EE3DF2D9C05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1809365" y="2239913"/>
            <a:ext cx="2211388" cy="725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6" name="CS ChemDraw Drawing" r:id="rId6" imgW="5231511" imgH="1712500" progId="ChemDraw.Document.6.0">
                    <p:embed/>
                  </p:oleObj>
                </mc:Choice>
                <mc:Fallback>
                  <p:oleObj name="CS ChemDraw Drawing" r:id="rId6" imgW="5231511" imgH="1712500" progId="ChemDraw.Document.6.0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FCE7859D-DE6A-47CB-A2EC-7EE3DF2D9C0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809365" y="2239913"/>
                          <a:ext cx="2211388" cy="7254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5" name="Afbeelding 9">
              <a:extLst>
                <a:ext uri="{FF2B5EF4-FFF2-40B4-BE49-F238E27FC236}">
                  <a16:creationId xmlns:a16="http://schemas.microsoft.com/office/drawing/2014/main" id="{DB74BECB-AD63-4E16-B572-56F9A9B2E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49944" y="1634144"/>
              <a:ext cx="1957388" cy="1235934"/>
            </a:xfrm>
            <a:prstGeom prst="rect">
              <a:avLst/>
            </a:prstGeom>
          </p:spPr>
        </p:pic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68452F0C-B87B-453E-A912-894B3158F00F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158208" y="3057475"/>
            <a:ext cx="2286000" cy="7249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7" name="CS ChemDraw Drawing" r:id="rId9" imgW="5161216" imgH="1636490" progId="ChemDraw.Document.6.0">
                    <p:embed/>
                  </p:oleObj>
                </mc:Choice>
                <mc:Fallback>
                  <p:oleObj name="CS ChemDraw Drawing" r:id="rId9" imgW="5161216" imgH="1636490" progId="ChemDraw.Document.6.0">
                    <p:embed/>
                    <p:pic>
                      <p:nvPicPr>
                        <p:cNvPr id="18" name="Object 17">
                          <a:extLst>
                            <a:ext uri="{FF2B5EF4-FFF2-40B4-BE49-F238E27FC236}">
                              <a16:creationId xmlns:a16="http://schemas.microsoft.com/office/drawing/2014/main" id="{68452F0C-B87B-453E-A912-894B3158F00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158208" y="3057475"/>
                          <a:ext cx="2286000" cy="72496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9" name="Afbeelding 6">
            <a:extLst>
              <a:ext uri="{FF2B5EF4-FFF2-40B4-BE49-F238E27FC236}">
                <a16:creationId xmlns:a16="http://schemas.microsoft.com/office/drawing/2014/main" id="{DA375024-DF2D-4724-AAB6-C80D7FD78B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235" y="1287372"/>
            <a:ext cx="2680696" cy="230028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>
            <a:off x="3829602" y="3335136"/>
            <a:ext cx="1772503" cy="132937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113" y="4116556"/>
            <a:ext cx="1272630" cy="42421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73807" y="3991822"/>
            <a:ext cx="885714" cy="62857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58000" y="4281514"/>
            <a:ext cx="1381785" cy="25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0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683568" y="411510"/>
            <a:ext cx="7786688" cy="485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err="1" smtClean="0">
                <a:latin typeface="Arial" charset="0"/>
                <a:ea typeface="ＭＳ Ｐゴシック" charset="0"/>
              </a:rPr>
              <a:t>Biobased</a:t>
            </a:r>
            <a:r>
              <a:rPr lang="nl-NL" dirty="0" smtClean="0">
                <a:latin typeface="Arial" charset="0"/>
                <a:ea typeface="ＭＳ Ｐゴシック" charset="0"/>
              </a:rPr>
              <a:t> PEF</a:t>
            </a:r>
            <a:endParaRPr lang="nl-NL" dirty="0">
              <a:latin typeface="Arial" charset="0"/>
              <a:ea typeface="ＭＳ Ｐゴシック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706353" y="1283906"/>
            <a:ext cx="53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baseline="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862071"/>
            <a:ext cx="1748211" cy="97899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3696914"/>
            <a:ext cx="2554651" cy="99347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444208" y="4659982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090595"/>
            <a:ext cx="8139443" cy="257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17967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neral use_Schools_Staf Offices Hanze UAS Groningen.ppt [Compatibiliteitsmodus]" id="{3721717B-8FD0-4EB8-8C89-426556FD73C7}" vid="{0A577BB3-DF08-4C0B-BB6A-EA3F9CEB0AEA}"/>
    </a:ext>
  </a:extLst>
</a:theme>
</file>

<file path=ppt/theme/theme2.xml><?xml version="1.0" encoding="utf-8"?>
<a:theme xmlns:a="http://schemas.openxmlformats.org/drawingml/2006/main" name="2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neral use_Schools_Staf Offices Hanze UAS Groningen.ppt [Compatibiliteitsmodus]" id="{3721717B-8FD0-4EB8-8C89-426556FD73C7}" vid="{1B85A48F-2B8A-435C-BC14-0434EACEE18D}"/>
    </a:ext>
  </a:extLst>
</a:theme>
</file>

<file path=ppt/theme/theme3.xml><?xml version="1.0" encoding="utf-8"?>
<a:theme xmlns:a="http://schemas.openxmlformats.org/drawingml/2006/main" name="1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neral use_Schools_Staf Offices Hanze UAS Groningen.ppt [Compatibiliteitsmodus]" id="{3721717B-8FD0-4EB8-8C89-426556FD73C7}" vid="{C6B18DC4-2F54-4E2D-A139-2D2E85571CB4}"/>
    </a:ext>
  </a:extLst>
</a:theme>
</file>

<file path=ppt/theme/theme4.xml><?xml version="1.0" encoding="utf-8"?>
<a:theme xmlns:a="http://schemas.openxmlformats.org/drawingml/2006/main" name="4_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neral use_Schools_Staf Offices Hanze UAS Groningen.ppt [Compatibiliteitsmodus]" id="{3721717B-8FD0-4EB8-8C89-426556FD73C7}" vid="{AC8A7B07-294C-4D4C-B339-7E735B3A5BC2}"/>
    </a:ext>
  </a:extLst>
</a:theme>
</file>

<file path=ppt/theme/theme5.xml><?xml version="1.0" encoding="utf-8"?>
<a:theme xmlns:a="http://schemas.openxmlformats.org/drawingml/2006/main" name="3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neral use_Schools_Staf Offices Hanze UAS Groningen.ppt [Compatibiliteitsmodus]" id="{3721717B-8FD0-4EB8-8C89-426556FD73C7}" vid="{7409A28B-4446-4520-A12E-70560000C787}"/>
    </a:ext>
  </a:extLst>
</a:theme>
</file>

<file path=ppt/theme/theme6.xml><?xml version="1.0" encoding="utf-8"?>
<a:theme xmlns:a="http://schemas.openxmlformats.org/drawingml/2006/main" name="5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4DF52CD1518440A9410417543192CF" ma:contentTypeVersion="13" ma:contentTypeDescription="Een nieuw document maken." ma:contentTypeScope="" ma:versionID="0bfbeeb0bbd8b311958955a8781b13b0">
  <xsd:schema xmlns:xsd="http://www.w3.org/2001/XMLSchema" xmlns:xs="http://www.w3.org/2001/XMLSchema" xmlns:p="http://schemas.microsoft.com/office/2006/metadata/properties" xmlns:ns3="d665bda0-32f6-4388-bc96-c7f43a2006b3" xmlns:ns4="41d31240-3f9b-4160-aa9d-7e114304e6cc" targetNamespace="http://schemas.microsoft.com/office/2006/metadata/properties" ma:root="true" ma:fieldsID="f9eb7d954eac4f3c5a98f7f1110436a6" ns3:_="" ns4:_="">
    <xsd:import namespace="d665bda0-32f6-4388-bc96-c7f43a2006b3"/>
    <xsd:import namespace="41d31240-3f9b-4160-aa9d-7e114304e6c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65bda0-32f6-4388-bc96-c7f43a2006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d31240-3f9b-4160-aa9d-7e114304e6c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F6F7E765-E180-4150-8FE6-897A6414A5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0CC0F4-F173-4712-A74D-08B1C1FC5B26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1d31240-3f9b-4160-aa9d-7e114304e6cc"/>
    <ds:schemaRef ds:uri="d665bda0-32f6-4388-bc96-c7f43a2006b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7F95126-AD85-4816-B6D5-41095578A7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65bda0-32f6-4388-bc96-c7f43a2006b3"/>
    <ds:schemaRef ds:uri="41d31240-3f9b-4160-aa9d-7e114304e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C7E63CFF-9522-4510-B12A-D4644464A9DF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General use_Schools_Staf Offices Hanze UAS Groningen</Template>
  <TotalTime>3102</TotalTime>
  <Words>160</Words>
  <Application>Microsoft Office PowerPoint</Application>
  <PresentationFormat>Diavoorstelling (16:9)</PresentationFormat>
  <Paragraphs>76</Paragraphs>
  <Slides>11</Slides>
  <Notes>2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6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23" baseType="lpstr">
      <vt:lpstr>MS PGothic</vt:lpstr>
      <vt:lpstr>MS PGothic</vt:lpstr>
      <vt:lpstr>Arial</vt:lpstr>
      <vt:lpstr>Calibri</vt:lpstr>
      <vt:lpstr>Times New Roman</vt:lpstr>
      <vt:lpstr>Aangepast ontwerp</vt:lpstr>
      <vt:lpstr>2_Aangepast ontwerp</vt:lpstr>
      <vt:lpstr>1_Aangepast ontwerp</vt:lpstr>
      <vt:lpstr>4_Aangepast ontwerp</vt:lpstr>
      <vt:lpstr>3_Aangepast ontwerp</vt:lpstr>
      <vt:lpstr>5_Aangepast ontwerp</vt:lpstr>
      <vt:lpstr>CS ChemDraw Drawing</vt:lpstr>
      <vt:lpstr>The Biobased Transition in  Groningen/Northern Netherlands</vt:lpstr>
      <vt:lpstr>Drivers</vt:lpstr>
      <vt:lpstr>“Agro/Energy meets Chemistry”</vt:lpstr>
      <vt:lpstr>The ambition…..</vt:lpstr>
      <vt:lpstr>Future scenario</vt:lpstr>
      <vt:lpstr>Requirements “agro/energy-chemistry coupling”</vt:lpstr>
      <vt:lpstr>Downstream towards BioPET100</vt:lpstr>
      <vt:lpstr>…..and bioaramids (Twaron)</vt:lpstr>
      <vt:lpstr>Biobased PEF</vt:lpstr>
      <vt:lpstr>The Chemport saccharide agenda</vt:lpstr>
      <vt:lpstr>Conclusions</vt:lpstr>
    </vt:vector>
  </TitlesOfParts>
  <Company>Hanzehogeschool Groningen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is ruimte voor een titel, Hanzehogeschool Groningen</dc:title>
  <dc:creator>Schaaf PN van der, Patricia</dc:creator>
  <cp:lastModifiedBy>Heeres A, André</cp:lastModifiedBy>
  <cp:revision>210</cp:revision>
  <cp:lastPrinted>2018-09-11T07:24:09Z</cp:lastPrinted>
  <dcterms:created xsi:type="dcterms:W3CDTF">2017-05-01T13:22:22Z</dcterms:created>
  <dcterms:modified xsi:type="dcterms:W3CDTF">2021-01-18T14:43:52Z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ContentTypeId">
    <vt:lpwstr>0x010100FD4DF52CD1518440A9410417543192CF</vt:lpwstr>
  </property>
</Properties>
</file>