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3" r:id="rId6"/>
  </p:sldMasterIdLst>
  <p:notesMasterIdLst>
    <p:notesMasterId r:id="rId18"/>
  </p:notesMasterIdLst>
  <p:handoutMasterIdLst>
    <p:handoutMasterId r:id="rId19"/>
  </p:handoutMasterIdLst>
  <p:sldIdLst>
    <p:sldId id="256" r:id="rId7"/>
    <p:sldId id="383" r:id="rId8"/>
    <p:sldId id="387" r:id="rId9"/>
    <p:sldId id="385" r:id="rId10"/>
    <p:sldId id="384" r:id="rId11"/>
    <p:sldId id="371" r:id="rId12"/>
    <p:sldId id="356" r:id="rId13"/>
    <p:sldId id="343" r:id="rId14"/>
    <p:sldId id="373" r:id="rId15"/>
    <p:sldId id="381" r:id="rId16"/>
    <p:sldId id="283" r:id="rId17"/>
  </p:sldIdLst>
  <p:sldSz cx="12192000" cy="6858000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lippo" initials="PF" lastIdx="1" clrIdx="0">
    <p:extLst>
      <p:ext uri="{19B8F6BF-5375-455C-9EA6-DF929625EA0E}">
        <p15:presenceInfo xmlns:p15="http://schemas.microsoft.com/office/powerpoint/2012/main" userId="S-1-12-1-1715818357-1232692866-567557555-2699116027" providerId="AD"/>
      </p:ext>
    </p:extLst>
  </p:cmAuthor>
  <p:cmAuthor id="2" name="Eric Goossens" initials="EG" lastIdx="15" clrIdx="1">
    <p:extLst>
      <p:ext uri="{19B8F6BF-5375-455C-9EA6-DF929625EA0E}">
        <p15:presenceInfo xmlns:p15="http://schemas.microsoft.com/office/powerpoint/2012/main" userId="Eric Goossens" providerId="None"/>
      </p:ext>
    </p:extLst>
  </p:cmAuthor>
  <p:cmAuthor id="3" name="Eric Goossens" initials="EG [2]" lastIdx="1" clrIdx="2">
    <p:extLst>
      <p:ext uri="{19B8F6BF-5375-455C-9EA6-DF929625EA0E}">
        <p15:presenceInfo xmlns:p15="http://schemas.microsoft.com/office/powerpoint/2012/main" userId="S::eric.goossens@bpf.eu::a88e8d93-d443-41c8-867f-df25261db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24"/>
    <a:srgbClr val="058E34"/>
    <a:srgbClr val="10AA4C"/>
    <a:srgbClr val="E5BC5F"/>
    <a:srgbClr val="6EB6C2"/>
    <a:srgbClr val="F5D766"/>
    <a:srgbClr val="EC101E"/>
    <a:srgbClr val="DF1321"/>
    <a:srgbClr val="13100D"/>
    <a:srgbClr val="DF5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2E4FD-E68E-40EC-A7BD-E9693C1D4675}" v="4" dt="2021-01-18T14:42:32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2" autoAdjust="0"/>
    <p:restoredTop sz="96817" autoAdjust="0"/>
  </p:normalViewPr>
  <p:slideViewPr>
    <p:cSldViewPr>
      <p:cViewPr varScale="1">
        <p:scale>
          <a:sx n="87" d="100"/>
          <a:sy n="87" d="100"/>
        </p:scale>
        <p:origin x="96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14" d="100"/>
        <a:sy n="114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41F8A6B4-F524-44CB-9531-325CCCDF09F5}" type="datetimeFigureOut">
              <a:rPr lang="nl-NL" smtClean="0"/>
              <a:pPr/>
              <a:t>18-1-2021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C4026B7A-752F-44C7-8E07-23B17E7958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6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eaLnBrk="0" hangingPunct="0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eaLnBrk="0" hangingPunct="0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C403C16-4606-41D0-9F92-25323F5B51DF}" type="datetimeFigureOut">
              <a:rPr lang="nl-NL"/>
              <a:pPr>
                <a:defRPr/>
              </a:pPr>
              <a:t>18-1-2021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eaLnBrk="0" hangingPunct="0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eaLnBrk="0" hangingPunct="0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E83EB-CC85-4533-A579-FE1ECF96D7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BE83EB-CC85-4533-A579-FE1ECF96D783}" type="slidenum">
              <a:rPr lang="nl-NL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06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414B-DBC3-408F-9B14-1BA7A156FB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984E-E83C-40EB-B658-F6FCD05907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848F-346A-463F-A859-9F7D373F10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39963" y="6245225"/>
            <a:ext cx="2800993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84414"/>
            <a:ext cx="2844800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A1414B-DBC3-408F-9B14-1BA7A156FBF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6471463" y="374462"/>
            <a:ext cx="5110936" cy="1029026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Picture 5" descr="chfdbaba"/>
          <p:cNvPicPr>
            <a:picLocks noChangeAspect="1" noChangeArrowheads="1"/>
          </p:cNvPicPr>
          <p:nvPr userDrawn="1"/>
        </p:nvPicPr>
        <p:blipFill>
          <a:blip r:embed="rId3" cstate="print"/>
          <a:srcRect l="16080" r="4814"/>
          <a:stretch>
            <a:fillRect/>
          </a:stretch>
        </p:blipFill>
        <p:spPr bwMode="auto">
          <a:xfrm>
            <a:off x="6463407" y="1870671"/>
            <a:ext cx="3270902" cy="2454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2408" y="1870673"/>
            <a:ext cx="1609991" cy="11838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Afbeelding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43633" y="749440"/>
            <a:ext cx="2960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6717521" y="502839"/>
            <a:ext cx="4618820" cy="805099"/>
          </a:xfrm>
        </p:spPr>
        <p:txBody>
          <a:bodyPr>
            <a:normAutofit/>
          </a:bodyPr>
          <a:lstStyle>
            <a:lvl1pPr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Have your process scaled up @BPF, a reliable and experienced industrial scale partner.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39963" y="3338684"/>
            <a:ext cx="2800993" cy="365216"/>
          </a:xfrm>
        </p:spPr>
        <p:txBody>
          <a:bodyPr/>
          <a:lstStyle>
            <a:lvl1pPr marL="0" indent="0">
              <a:buFont typeface="Arial" charset="0"/>
              <a:buNone/>
              <a:defRPr sz="18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737600" y="4974315"/>
            <a:ext cx="2844799" cy="315315"/>
          </a:xfrm>
        </p:spPr>
        <p:txBody>
          <a:bodyPr/>
          <a:lstStyle>
            <a:lvl1pPr marL="0" indent="0">
              <a:buNone/>
              <a:defRPr sz="1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39963" y="3703900"/>
            <a:ext cx="2800993" cy="2257132"/>
          </a:xfrm>
        </p:spPr>
        <p:txBody>
          <a:bodyPr/>
          <a:lstStyle>
            <a:lvl1pPr marL="285750" indent="-285750">
              <a:buFont typeface="Arial" charset="0"/>
              <a:buChar char="•"/>
              <a:defRPr sz="1800" b="0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8737600" y="5301204"/>
            <a:ext cx="2844799" cy="315315"/>
          </a:xfrm>
        </p:spPr>
        <p:txBody>
          <a:bodyPr/>
          <a:lstStyle>
            <a:lvl1pPr marL="0" indent="0"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PLACE, &lt;DATE&gt;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737600" y="5628093"/>
            <a:ext cx="2844799" cy="315315"/>
          </a:xfrm>
        </p:spPr>
        <p:txBody>
          <a:bodyPr/>
          <a:lstStyle>
            <a:lvl1pPr marL="0" indent="0"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1830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10079999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906080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9168899" cy="481537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pic>
        <p:nvPicPr>
          <p:cNvPr id="13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1008000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49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6" name="AutoShape 13"/>
          <p:cNvSpPr>
            <a:spLocks noChangeArrowheads="1"/>
          </p:cNvSpPr>
          <p:nvPr userDrawn="1"/>
        </p:nvSpPr>
        <p:spPr bwMode="auto">
          <a:xfrm>
            <a:off x="6523126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7" name="Line 11"/>
          <p:cNvSpPr>
            <a:spLocks noChangeShapeType="1"/>
          </p:cNvSpPr>
          <p:nvPr userDrawn="1"/>
        </p:nvSpPr>
        <p:spPr bwMode="auto">
          <a:xfrm flipV="1">
            <a:off x="6631221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23126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577173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40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field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523126" y="1600199"/>
            <a:ext cx="5059273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6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1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6523126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6631221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3126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1080000" y="1600199"/>
            <a:ext cx="5059273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577173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922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,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80000" y="1600198"/>
            <a:ext cx="8280000" cy="42231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90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1080000" y="1600199"/>
            <a:ext cx="10502399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91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,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79999" y="2586464"/>
            <a:ext cx="10502399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3200" b="0" i="0" baseline="0"/>
            </a:lvl1pPr>
          </a:lstStyle>
          <a:p>
            <a:r>
              <a:rPr lang="en-US" dirty="0"/>
              <a:t>Questions?</a:t>
            </a:r>
            <a:endParaRPr lang="nl-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8" y="3329354"/>
            <a:ext cx="10502399" cy="1923290"/>
          </a:xfrm>
        </p:spPr>
        <p:txBody>
          <a:bodyPr/>
          <a:lstStyle>
            <a:lvl1pPr marL="0" indent="0" algn="ctr">
              <a:buNone/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Klikken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10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r>
              <a:rPr lang="nl-NL" dirty="0"/>
              <a:t>CONFIDENTIAL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3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F12E-DADB-4A53-A838-1E16E3811F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39963" y="6245225"/>
            <a:ext cx="2800993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84414"/>
            <a:ext cx="2844800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A1414B-DBC3-408F-9B14-1BA7A156FBF5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16" name="Afbeelding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3633" y="749440"/>
            <a:ext cx="2960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39963" y="3338684"/>
            <a:ext cx="2800993" cy="365216"/>
          </a:xfrm>
        </p:spPr>
        <p:txBody>
          <a:bodyPr/>
          <a:lstStyle>
            <a:lvl1pPr marL="0" indent="0">
              <a:buFont typeface="Arial" charset="0"/>
              <a:buNone/>
              <a:defRPr sz="18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8737600" y="4974315"/>
            <a:ext cx="2844799" cy="315315"/>
          </a:xfrm>
        </p:spPr>
        <p:txBody>
          <a:bodyPr/>
          <a:lstStyle>
            <a:lvl1pPr marL="0" indent="0">
              <a:buNone/>
              <a:defRPr sz="1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39963" y="3703900"/>
            <a:ext cx="2800993" cy="2257132"/>
          </a:xfrm>
        </p:spPr>
        <p:txBody>
          <a:bodyPr/>
          <a:lstStyle>
            <a:lvl1pPr marL="285750" indent="-285750">
              <a:buFont typeface="Arial" charset="0"/>
              <a:buChar char="•"/>
              <a:defRPr sz="1800" b="0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8737600" y="5301204"/>
            <a:ext cx="2844799" cy="315315"/>
          </a:xfrm>
        </p:spPr>
        <p:txBody>
          <a:bodyPr/>
          <a:lstStyle>
            <a:lvl1pPr marL="0" indent="0"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PLACE, &lt;DATE&gt;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737600" y="5628093"/>
            <a:ext cx="2844799" cy="315315"/>
          </a:xfrm>
        </p:spPr>
        <p:txBody>
          <a:bodyPr/>
          <a:lstStyle>
            <a:lvl1pPr marL="0" indent="0"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Rechthoek 9"/>
          <p:cNvSpPr/>
          <p:nvPr userDrawn="1"/>
        </p:nvSpPr>
        <p:spPr>
          <a:xfrm>
            <a:off x="6096000" y="749439"/>
            <a:ext cx="5486399" cy="780225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" name="Picture 5" descr="chfdbaba"/>
          <p:cNvPicPr>
            <a:picLocks noChangeAspect="1" noChangeArrowheads="1"/>
          </p:cNvPicPr>
          <p:nvPr userDrawn="1"/>
        </p:nvPicPr>
        <p:blipFill>
          <a:blip r:embed="rId4" cstate="print"/>
          <a:srcRect l="16080" r="4814"/>
          <a:stretch>
            <a:fillRect/>
          </a:stretch>
        </p:blipFill>
        <p:spPr bwMode="auto">
          <a:xfrm>
            <a:off x="6096000" y="1767394"/>
            <a:ext cx="3270902" cy="2454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Afbeelding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87999" y="1785518"/>
            <a:ext cx="1980000" cy="1455883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87999" y="3384950"/>
            <a:ext cx="1980000" cy="4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8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10079999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906080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9168899" cy="481537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pic>
        <p:nvPicPr>
          <p:cNvPr id="13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1008000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17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6" name="AutoShape 13"/>
          <p:cNvSpPr>
            <a:spLocks noChangeArrowheads="1"/>
          </p:cNvSpPr>
          <p:nvPr userDrawn="1"/>
        </p:nvSpPr>
        <p:spPr bwMode="auto">
          <a:xfrm>
            <a:off x="6523126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7" name="Line 11"/>
          <p:cNvSpPr>
            <a:spLocks noChangeShapeType="1"/>
          </p:cNvSpPr>
          <p:nvPr userDrawn="1"/>
        </p:nvSpPr>
        <p:spPr bwMode="auto">
          <a:xfrm flipV="1">
            <a:off x="6631221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23126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577173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116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field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1080000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1188095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523126" y="1600199"/>
            <a:ext cx="5059273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33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1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26" name="AutoShape 13"/>
          <p:cNvSpPr>
            <a:spLocks noChangeArrowheads="1"/>
          </p:cNvSpPr>
          <p:nvPr userDrawn="1"/>
        </p:nvSpPr>
        <p:spPr bwMode="auto">
          <a:xfrm>
            <a:off x="6523126" y="1600200"/>
            <a:ext cx="5059273" cy="45259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 flipV="1">
            <a:off x="6631221" y="2081738"/>
            <a:ext cx="4843054" cy="0"/>
          </a:xfrm>
          <a:prstGeom prst="line">
            <a:avLst/>
          </a:prstGeom>
          <a:noFill/>
          <a:ln w="38100">
            <a:solidFill>
              <a:srgbClr val="058E34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3126" y="1600201"/>
            <a:ext cx="4951149" cy="481537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tekststijl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1080000" y="1600199"/>
            <a:ext cx="5059273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577173" y="2200799"/>
            <a:ext cx="4951150" cy="39253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834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,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80000" y="1600198"/>
            <a:ext cx="8280000" cy="42231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664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,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 b="1"/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1080000" y="1600199"/>
            <a:ext cx="10502399" cy="4525963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Sleep de </a:t>
            </a:r>
            <a:r>
              <a:rPr lang="en-US" noProof="0" dirty="0" err="1"/>
              <a:t>afbeelding</a:t>
            </a:r>
            <a:r>
              <a:rPr lang="en-US" noProof="0" dirty="0"/>
              <a:t> </a:t>
            </a:r>
            <a:r>
              <a:rPr lang="en-US" noProof="0" dirty="0" err="1"/>
              <a:t>naar</a:t>
            </a:r>
            <a:r>
              <a:rPr lang="en-US" noProof="0" dirty="0"/>
              <a:t> de </a:t>
            </a:r>
            <a:r>
              <a:rPr lang="en-US" noProof="0" dirty="0" err="1"/>
              <a:t>tijdelijke</a:t>
            </a:r>
            <a:r>
              <a:rPr lang="en-US" noProof="0" dirty="0"/>
              <a:t> </a:t>
            </a:r>
            <a:r>
              <a:rPr lang="en-US" noProof="0" dirty="0" err="1"/>
              <a:t>aanduiding</a:t>
            </a:r>
            <a:r>
              <a:rPr lang="en-US" noProof="0" dirty="0"/>
              <a:t> of </a:t>
            </a:r>
            <a:r>
              <a:rPr lang="en-US" noProof="0" dirty="0" err="1"/>
              <a:t>klik</a:t>
            </a:r>
            <a:r>
              <a:rPr lang="en-US" noProof="0" dirty="0"/>
              <a:t> op het pictogram </a:t>
            </a:r>
            <a:r>
              <a:rPr lang="en-US" noProof="0" dirty="0" err="1"/>
              <a:t>als</a:t>
            </a:r>
            <a:r>
              <a:rPr lang="en-US" noProof="0" dirty="0"/>
              <a:t> u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afbeelding</a:t>
            </a:r>
            <a:r>
              <a:rPr lang="en-US" noProof="0" dirty="0"/>
              <a:t> wilt </a:t>
            </a:r>
            <a:r>
              <a:rPr lang="en-US" noProof="0" dirty="0" err="1"/>
              <a:t>toevoegen</a:t>
            </a:r>
            <a:endParaRPr lang="nl-NL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281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,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79999" y="2586464"/>
            <a:ext cx="10502399" cy="493200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3200" b="0" i="0" baseline="0"/>
            </a:lvl1pPr>
          </a:lstStyle>
          <a:p>
            <a:r>
              <a:rPr lang="en-US" dirty="0"/>
              <a:t>Questions?</a:t>
            </a:r>
            <a:endParaRPr lang="nl-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8" y="3329354"/>
            <a:ext cx="10502399" cy="1923290"/>
          </a:xfrm>
        </p:spPr>
        <p:txBody>
          <a:bodyPr/>
          <a:lstStyle>
            <a:lvl1pPr marL="0" indent="0" algn="ctr">
              <a:buNone/>
              <a:defRPr sz="2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Klikken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pic>
        <p:nvPicPr>
          <p:cNvPr id="10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48899" y="-20331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37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7E0E-155E-4A9D-B998-E598E8BA9F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9971-7B62-4528-9618-98060845BB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BF17-06B4-4B35-86E8-6731E97643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2B16-BB1A-4204-9396-A5C5CFD26C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7DBD-CBEB-4B8B-BC49-A81BA8D682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F909-ED66-47D6-9938-1866D4A31C7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Sleep de afbeelding naar de tijdelijke aanduiding of klik op het pictogram als u een afbeelding wilt toevoegen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3EE0-F4C6-4C4D-8E73-5015F26940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DA9D4FA-76E7-4D01-8D58-032A0AA99B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1600201"/>
            <a:ext cx="10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DA9D4FA-76E7-4D01-8D58-032A0AA99B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0" hangingPunct="0">
              <a:defRPr/>
            </a:pPr>
            <a:r>
              <a:rPr lang="nl-NL" sz="3200" b="1" kern="1400" spc="50" dirty="0">
                <a:ea typeface="ＭＳ Ｐゴシック" charset="0"/>
                <a:cs typeface="Century Gothic"/>
              </a:rPr>
              <a:t>Titelstijl van model bewerken</a:t>
            </a:r>
            <a:endParaRPr lang="en-US" sz="3200" kern="1400" spc="50" dirty="0">
              <a:latin typeface="+mj-lt"/>
              <a:ea typeface="ＭＳ Ｐゴシック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38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1600201"/>
            <a:ext cx="10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DA9D4FA-76E7-4D01-8D58-032A0AA99B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8280000" cy="49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0" hangingPunct="0">
              <a:defRPr/>
            </a:pPr>
            <a:r>
              <a:rPr lang="nl-NL" sz="3200" b="1" kern="1400" spc="50" dirty="0">
                <a:ea typeface="ＭＳ Ｐゴシック" charset="0"/>
                <a:cs typeface="Century Gothic"/>
              </a:rPr>
              <a:t>Titelstijl van model bewerken</a:t>
            </a:r>
            <a:endParaRPr lang="en-US" sz="3200" kern="1400" spc="50" dirty="0">
              <a:latin typeface="+mj-lt"/>
              <a:ea typeface="ＭＳ Ｐゴシック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41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R6HG_MEi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kansenvoorwest2.nl/nl/subsidie/openstelling-vouchers-biobased-industries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6">
            <a:extLst>
              <a:ext uri="{FF2B5EF4-FFF2-40B4-BE49-F238E27FC236}">
                <a16:creationId xmlns:a16="http://schemas.microsoft.com/office/drawing/2014/main" id="{879B8127-D347-463D-870E-0181133BE5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19880" y="745999"/>
            <a:ext cx="5097982" cy="7833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Have your process scaled up at BPF, </a:t>
            </a:r>
            <a:br>
              <a:rPr lang="en-US" kern="0" dirty="0"/>
            </a:br>
            <a:r>
              <a:rPr lang="en-US" kern="0" dirty="0"/>
              <a:t>a reliable and experienced pilot scale partner.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1414B-DBC3-408F-9B14-1BA7A156FBF5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ＭＳ Ｐゴシック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ＭＳ Ｐゴシック" charset="0"/>
              <a:cs typeface="Arial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06FDEE-9E6A-4A38-A080-9AAF098BB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369" y="3717032"/>
            <a:ext cx="5256584" cy="2244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2800" b="1" dirty="0"/>
              <a:t>Shared Pilot Facilities &amp; Lessons learned about Interregional cooperation</a:t>
            </a:r>
            <a:endParaRPr lang="nl-NL" sz="2800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195300-5D07-47F2-9AF5-E2A2F13CE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ECRN workshop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771C4B-C8B4-4CAF-B930-EF29B41F0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21 JAN 2021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3F2C374-EF3B-4C4D-9898-E0563AE9B2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Raimo van der Linden</a:t>
            </a:r>
          </a:p>
        </p:txBody>
      </p:sp>
    </p:spTree>
    <p:extLst>
      <p:ext uri="{BB962C8B-B14F-4D97-AF65-F5344CB8AC3E}">
        <p14:creationId xmlns:p14="http://schemas.microsoft.com/office/powerpoint/2010/main" val="19094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CD2143C-4E3D-41B0-A0E8-BBCA90E55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4176" r="8607" b="7791"/>
          <a:stretch/>
        </p:blipFill>
        <p:spPr>
          <a:xfrm>
            <a:off x="1448960" y="4449801"/>
            <a:ext cx="405759" cy="407244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10 companies, and growing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Eco-system at Biotech Campus Delft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75520" y="2200799"/>
            <a:ext cx="6480720" cy="3925364"/>
          </a:xfrm>
        </p:spPr>
        <p:txBody>
          <a:bodyPr/>
          <a:lstStyle/>
          <a:p>
            <a:r>
              <a:rPr lang="en-GB" dirty="0"/>
              <a:t>The vibrant, south-west part of the Netherlands with plenty of talent and economic activity</a:t>
            </a:r>
          </a:p>
          <a:p>
            <a:r>
              <a:rPr lang="en-GB" dirty="0"/>
              <a:t>Educational programs and network from Delft University of Technology and </a:t>
            </a:r>
            <a:r>
              <a:rPr lang="en-GB" dirty="0" err="1"/>
              <a:t>Yes!Delft</a:t>
            </a:r>
            <a:r>
              <a:rPr lang="en-GB" dirty="0"/>
              <a:t> incubator</a:t>
            </a:r>
          </a:p>
          <a:p>
            <a:r>
              <a:rPr lang="en-GB" dirty="0"/>
              <a:t>A vibrant ecosystem with common workspaces, restaurant, gym and events to facilitate collaboration</a:t>
            </a:r>
          </a:p>
          <a:p>
            <a:r>
              <a:rPr lang="en-GB" dirty="0"/>
              <a:t>High-end competences in genetics, analysis, process development and food application</a:t>
            </a:r>
          </a:p>
          <a:p>
            <a:r>
              <a:rPr lang="en-GB" dirty="0"/>
              <a:t>3000 m</a:t>
            </a:r>
            <a:r>
              <a:rPr lang="en-GB" baseline="30000" dirty="0"/>
              <a:t>2</a:t>
            </a:r>
            <a:r>
              <a:rPr lang="en-GB" dirty="0"/>
              <a:t> office and lab space (ML1/ML2) for rent  </a:t>
            </a:r>
            <a:br>
              <a:rPr lang="en-GB" dirty="0"/>
            </a:br>
            <a:r>
              <a:rPr lang="en-GB" dirty="0"/>
              <a:t>on site (also at BPF)</a:t>
            </a:r>
          </a:p>
          <a:p>
            <a:r>
              <a:rPr lang="en-GB" dirty="0"/>
              <a:t>&gt;9 hectares greenfield location for new buildings </a:t>
            </a:r>
            <a:br>
              <a:rPr lang="en-GB" dirty="0"/>
            </a:br>
            <a:r>
              <a:rPr lang="en-GB" dirty="0"/>
              <a:t>or production facilities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88A40767-CF3D-4462-B251-7A72DDF5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7" y="2179718"/>
            <a:ext cx="3143793" cy="15320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D87E35-5D7F-49BF-8AAC-1F9FD93B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38" y="2773884"/>
            <a:ext cx="425200" cy="406800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018580-6EBF-42B2-8054-026F21503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38" y="3866480"/>
            <a:ext cx="407324" cy="407324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5D3E6F-BF0D-45CD-A614-40B578294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38" y="3321433"/>
            <a:ext cx="407324" cy="407324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2518A7-B53D-4985-A98C-CB5D680088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38" y="2231921"/>
            <a:ext cx="407324" cy="407324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C1BBA5-6983-4713-8CE0-094B5D537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8" y="4940051"/>
            <a:ext cx="407324" cy="407324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2B187D-01F4-4856-B8B6-C1931ED04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16647" r="13426" b="7309"/>
          <a:stretch/>
        </p:blipFill>
        <p:spPr>
          <a:xfrm>
            <a:off x="1271464" y="4376156"/>
            <a:ext cx="406783" cy="407093"/>
          </a:xfrm>
          <a:prstGeom prst="ellipse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6283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99659" y="3501011"/>
            <a:ext cx="685087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BPF is a </a:t>
            </a:r>
            <a:r>
              <a:rPr lang="en-US" sz="2800" b="1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truly multi-purpose pilot facility</a:t>
            </a:r>
          </a:p>
        </p:txBody>
      </p:sp>
      <p:pic>
        <p:nvPicPr>
          <p:cNvPr id="40964" name="Afbeelding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661" y="908723"/>
            <a:ext cx="2960687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90579" y="4553400"/>
            <a:ext cx="3527946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nl-NL" sz="1600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Raimo van der Linden</a:t>
            </a:r>
          </a:p>
          <a:p>
            <a:pPr>
              <a:lnSpc>
                <a:spcPts val="2200"/>
              </a:lnSpc>
              <a:defRPr/>
            </a:pPr>
            <a:r>
              <a:rPr lang="nl-NL" sz="1600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Raimo.linden-van-der@bpf.eu</a:t>
            </a:r>
          </a:p>
          <a:p>
            <a:pPr>
              <a:lnSpc>
                <a:spcPts val="2200"/>
              </a:lnSpc>
              <a:defRPr/>
            </a:pPr>
            <a:r>
              <a:rPr lang="nl-NL" sz="1600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M: +31 6 42 48 07 54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99659" y="6021288"/>
            <a:ext cx="5472163" cy="2051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nl-NL" sz="1600" dirty="0">
                <a:solidFill>
                  <a:srgbClr val="FFFFFF"/>
                </a:solidFill>
                <a:latin typeface="+mn-lt"/>
                <a:ea typeface="ＭＳ Ｐゴシック" charset="0"/>
                <a:cs typeface="Century Gothic"/>
              </a:rPr>
              <a:t>www.bpf.eu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Shared Pilot Facility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Bioprocess Pilot Facility (BPF)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Located in Delft, Netherlands (close to Rotterdam / The Hague)</a:t>
            </a:r>
          </a:p>
          <a:p>
            <a:endParaRPr lang="en-US" dirty="0"/>
          </a:p>
          <a:p>
            <a:r>
              <a:rPr lang="en-US" dirty="0"/>
              <a:t>Accessible to everyone</a:t>
            </a:r>
          </a:p>
          <a:p>
            <a:endParaRPr lang="en-US" dirty="0"/>
          </a:p>
          <a:p>
            <a:r>
              <a:rPr lang="en-US" dirty="0"/>
              <a:t>Able to perform almost any biobased process at pilot scale</a:t>
            </a:r>
          </a:p>
          <a:p>
            <a:endParaRPr lang="en-US" dirty="0"/>
          </a:p>
          <a:p>
            <a:r>
              <a:rPr lang="en-US" dirty="0"/>
              <a:t>Non-profit</a:t>
            </a:r>
          </a:p>
          <a:p>
            <a:endParaRPr lang="en-US" dirty="0"/>
          </a:p>
          <a:p>
            <a:r>
              <a:rPr lang="en-US" dirty="0"/>
              <a:t>IP remains with the client (i.e. not a knowledge institute)</a:t>
            </a:r>
          </a:p>
          <a:p>
            <a:endParaRPr lang="en-US" dirty="0"/>
          </a:p>
          <a:p>
            <a:r>
              <a:rPr lang="en-US" dirty="0"/>
              <a:t>Equipment (&gt;200 pieces) already operational</a:t>
            </a:r>
          </a:p>
          <a:p>
            <a:endParaRPr lang="en-US" dirty="0"/>
          </a:p>
          <a:p>
            <a:r>
              <a:rPr lang="en-US" dirty="0"/>
              <a:t>Experienced operators and engineers (35 FTE total BPF)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pic>
        <p:nvPicPr>
          <p:cNvPr id="7" name="Afbeelding 80" descr="foto CPI_02_PPP.jpg">
            <a:extLst>
              <a:ext uri="{FF2B5EF4-FFF2-40B4-BE49-F238E27FC236}">
                <a16:creationId xmlns:a16="http://schemas.microsoft.com/office/drawing/2014/main" id="{CE0F31E6-CF34-4E5C-A35F-1B1229C7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491" y="2295769"/>
            <a:ext cx="2324408" cy="19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8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and why to use a pilot?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Pilot: De-risk your scale up</a:t>
            </a:r>
          </a:p>
          <a:p>
            <a:endParaRPr lang="en-US" dirty="0"/>
          </a:p>
          <a:p>
            <a:r>
              <a:rPr lang="en-US" dirty="0"/>
              <a:t>Scale up of lab</a:t>
            </a:r>
          </a:p>
          <a:p>
            <a:r>
              <a:rPr lang="en-US" dirty="0"/>
              <a:t>High-risk changes to commercial process</a:t>
            </a:r>
          </a:p>
          <a:p>
            <a:endParaRPr lang="en-US" dirty="0"/>
          </a:p>
          <a:p>
            <a:r>
              <a:rPr lang="en-GB" dirty="0"/>
              <a:t>Every pilot run is a consideration: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sz="2400" dirty="0"/>
              <a:t>Costs of the pilot</a:t>
            </a:r>
          </a:p>
          <a:p>
            <a:pPr marL="0" indent="0">
              <a:buNone/>
            </a:pPr>
            <a:r>
              <a:rPr lang="en-GB" sz="2400" dirty="0"/>
              <a:t>		           vs. </a:t>
            </a:r>
          </a:p>
          <a:p>
            <a:pPr marL="0" indent="0">
              <a:buNone/>
            </a:pPr>
            <a:r>
              <a:rPr lang="en-GB" sz="2400" dirty="0"/>
              <a:t>		Risks if you don’t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78223133-5697-431F-AEEA-EF45DDE87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152800"/>
            <a:ext cx="3579905" cy="23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Pilots recommendations for policy makers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Pilots (Interreg Europe project)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80000" y="2200799"/>
            <a:ext cx="7051398" cy="392536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Invest wisely </a:t>
            </a:r>
            <a:r>
              <a:rPr lang="en-GB" dirty="0"/>
              <a:t>and focus on maintaining and further developing existing facilities to keep their state-of-the art equipment up-to-date.</a:t>
            </a:r>
            <a:br>
              <a:rPr lang="en-GB" dirty="0"/>
            </a:b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Create mechanisms to encourage </a:t>
            </a:r>
            <a:r>
              <a:rPr lang="en-GB" b="1" dirty="0"/>
              <a:t>usage of already existing shared pilot facilities</a:t>
            </a:r>
            <a:r>
              <a:rPr lang="en-GB" dirty="0"/>
              <a:t>, even if these are located outside their own region.  </a:t>
            </a:r>
            <a:br>
              <a:rPr lang="en-GB" dirty="0"/>
            </a:b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Increase coordination and collaboration between pilot facilities, improve users’ awareness of the available facilities and </a:t>
            </a:r>
            <a:r>
              <a:rPr lang="en-GB" b="1" dirty="0"/>
              <a:t>avoid overlapping investments</a:t>
            </a:r>
            <a:r>
              <a:rPr lang="en-GB" dirty="0"/>
              <a:t> in Europe.</a:t>
            </a:r>
            <a:br>
              <a:rPr lang="en-GB" dirty="0"/>
            </a:br>
            <a:r>
              <a:rPr lang="en-GB" dirty="0"/>
              <a:t> </a:t>
            </a:r>
          </a:p>
          <a:p>
            <a:pPr>
              <a:buFont typeface="+mj-lt"/>
              <a:buAutoNum type="arabicPeriod"/>
            </a:pPr>
            <a:r>
              <a:rPr lang="en-GB" dirty="0"/>
              <a:t>Encourage companies to work together with SPFs from an early stage on, for example by offering small and medium-sized companies </a:t>
            </a:r>
            <a:r>
              <a:rPr lang="en-GB" b="1" dirty="0"/>
              <a:t>vouchers</a:t>
            </a:r>
            <a:r>
              <a:rPr lang="en-GB" dirty="0"/>
              <a:t> for such collaborations.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457AD-62FA-4394-A11B-B36DB9DB3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03" y="2116638"/>
            <a:ext cx="3047594" cy="217645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169D1F1-1554-4892-B9C1-20378CFF9CBB}"/>
              </a:ext>
            </a:extLst>
          </p:cNvPr>
          <p:cNvSpPr txBox="1">
            <a:spLocks/>
          </p:cNvSpPr>
          <p:nvPr/>
        </p:nvSpPr>
        <p:spPr bwMode="auto">
          <a:xfrm>
            <a:off x="8131397" y="4056327"/>
            <a:ext cx="2844800" cy="24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Project website: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https://www.interregeurope.eu/smartpilots/ 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 err="1"/>
              <a:t>Youtube</a:t>
            </a:r>
            <a:r>
              <a:rPr lang="en-US" dirty="0"/>
              <a:t>, 3 minutes: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https://www.youtube.com/watch?v=PMR6HG_MEi8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European bottlenecks in piloting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smaller the company, the bigger the challenge</a:t>
            </a:r>
          </a:p>
          <a:p>
            <a:endParaRPr lang="en-GB" dirty="0"/>
          </a:p>
          <a:p>
            <a:r>
              <a:rPr lang="en-GB" dirty="0"/>
              <a:t>Large Multinational: </a:t>
            </a:r>
          </a:p>
          <a:p>
            <a:pPr lvl="1"/>
            <a:r>
              <a:rPr lang="en-GB" dirty="0"/>
              <a:t>Piloting costs very small compared to investment of commercial process</a:t>
            </a:r>
          </a:p>
          <a:p>
            <a:pPr lvl="1"/>
            <a:r>
              <a:rPr lang="en-GB" dirty="0"/>
              <a:t>Good investment to de-risk </a:t>
            </a:r>
          </a:p>
          <a:p>
            <a:endParaRPr lang="en-GB" dirty="0"/>
          </a:p>
          <a:p>
            <a:r>
              <a:rPr lang="en-GB" dirty="0"/>
              <a:t>Small start-up:</a:t>
            </a:r>
          </a:p>
          <a:p>
            <a:pPr lvl="1"/>
            <a:r>
              <a:rPr lang="en-GB" dirty="0"/>
              <a:t>Costs are very significant compared to annual turnover of start-up</a:t>
            </a:r>
          </a:p>
          <a:p>
            <a:pPr lvl="1"/>
            <a:r>
              <a:rPr lang="en-GB" dirty="0"/>
              <a:t>Piloting is unaffordable without subsidies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02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subcontracting via vouchers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Subsidies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Plenty subsidies (e.g. H2020, Interreg, etc.) at TRL 4-8… </a:t>
            </a:r>
          </a:p>
          <a:p>
            <a:pPr lvl="1"/>
            <a:r>
              <a:rPr lang="en-US" dirty="0"/>
              <a:t>But subcontracting often discouraged</a:t>
            </a:r>
          </a:p>
          <a:p>
            <a:pPr lvl="1"/>
            <a:r>
              <a:rPr lang="en-US" dirty="0"/>
              <a:t>Subsidies not designed for financial break-even</a:t>
            </a:r>
          </a:p>
          <a:p>
            <a:pPr lvl="1"/>
            <a:r>
              <a:rPr lang="en-US" dirty="0"/>
              <a:t>Participation as partner is financially not interesting (if you want no IP)</a:t>
            </a:r>
          </a:p>
          <a:p>
            <a:pPr lvl="1"/>
            <a:endParaRPr lang="en-US" dirty="0"/>
          </a:p>
          <a:p>
            <a:r>
              <a:rPr lang="en-US" dirty="0"/>
              <a:t>How can a start-up get access to a Shared Pilot Facility? </a:t>
            </a:r>
          </a:p>
          <a:p>
            <a:endParaRPr lang="en-US" dirty="0"/>
          </a:p>
          <a:p>
            <a:r>
              <a:rPr lang="en-US" dirty="0"/>
              <a:t>Answer: subsidies where subcontracting is allowed</a:t>
            </a:r>
          </a:p>
          <a:p>
            <a:pPr lvl="1"/>
            <a:r>
              <a:rPr lang="en-US" dirty="0"/>
              <a:t>E.g. voucher schemes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43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still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79999" y="2200799"/>
            <a:ext cx="9408489" cy="3925364"/>
          </a:xfrm>
        </p:spPr>
        <p:txBody>
          <a:bodyPr/>
          <a:lstStyle/>
          <a:p>
            <a:r>
              <a:rPr lang="en-GB" dirty="0"/>
              <a:t>Simple application </a:t>
            </a:r>
          </a:p>
          <a:p>
            <a:pPr lvl="1"/>
            <a:r>
              <a:rPr lang="en-GB" dirty="0"/>
              <a:t>Simple forms + signed quotation from BPF</a:t>
            </a:r>
          </a:p>
          <a:p>
            <a:endParaRPr lang="en-GB" dirty="0"/>
          </a:p>
          <a:p>
            <a:r>
              <a:rPr lang="en-GB" dirty="0"/>
              <a:t>First-come-first-serve system</a:t>
            </a:r>
          </a:p>
          <a:p>
            <a:endParaRPr lang="en-GB" dirty="0"/>
          </a:p>
          <a:p>
            <a:r>
              <a:rPr lang="en-GB" dirty="0"/>
              <a:t>Three vouchers:</a:t>
            </a:r>
          </a:p>
          <a:p>
            <a:pPr lvl="1"/>
            <a:r>
              <a:rPr lang="en-GB" dirty="0"/>
              <a:t>15 k€ voucher at 0% co-funding for pre-pilot (lab) work </a:t>
            </a:r>
          </a:p>
          <a:p>
            <a:pPr lvl="1"/>
            <a:r>
              <a:rPr lang="en-GB" dirty="0"/>
              <a:t>50 k€ voucher at 50% co-funding for the pilot work</a:t>
            </a:r>
          </a:p>
          <a:p>
            <a:pPr lvl="1"/>
            <a:r>
              <a:rPr lang="en-GB" dirty="0"/>
              <a:t>15 k€ voucher at 50% co-funding for use of BPF or Planet B.io lab/office space (Delft)</a:t>
            </a:r>
          </a:p>
          <a:p>
            <a:endParaRPr lang="en-GB" dirty="0"/>
          </a:p>
          <a:p>
            <a:r>
              <a:rPr lang="en-GB" dirty="0"/>
              <a:t>Open to any SME from the EU-27 (!)</a:t>
            </a:r>
          </a:p>
          <a:p>
            <a:endParaRPr lang="en-GB" sz="1300" dirty="0"/>
          </a:p>
          <a:p>
            <a:pPr marL="0" indent="0">
              <a:buNone/>
            </a:pPr>
            <a:r>
              <a:rPr lang="en-GB" sz="1200" dirty="0"/>
              <a:t>Link (scroll down for English): </a:t>
            </a:r>
            <a:r>
              <a:rPr lang="en-GB" sz="1200" dirty="0">
                <a:hlinkClick r:id="rId2"/>
              </a:rPr>
              <a:t>https://www.kansenvoorwest2.nl/nl/subsidie/openstelling-vouchers-biobased-industries/</a:t>
            </a:r>
            <a:r>
              <a:rPr lang="en-GB" sz="1200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415905-8893-4802-8894-AFE5EE9F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49" y="2200799"/>
            <a:ext cx="35623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000" y="1600201"/>
            <a:ext cx="9168899" cy="481537"/>
          </a:xfrm>
        </p:spPr>
        <p:txBody>
          <a:bodyPr/>
          <a:lstStyle/>
          <a:p>
            <a:r>
              <a:rPr lang="en-US" dirty="0"/>
              <a:t>An entire value chain at pilot 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BPF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8" name="Afbeelding 36" descr="BPF_pretreatment.png">
            <a:extLst>
              <a:ext uri="{FF2B5EF4-FFF2-40B4-BE49-F238E27FC236}">
                <a16:creationId xmlns:a16="http://schemas.microsoft.com/office/drawing/2014/main" id="{B86352EF-868D-479A-BB61-0C3CB000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463" y="3238647"/>
            <a:ext cx="4478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5" descr="BPF_DSP.png">
            <a:extLst>
              <a:ext uri="{FF2B5EF4-FFF2-40B4-BE49-F238E27FC236}">
                <a16:creationId xmlns:a16="http://schemas.microsoft.com/office/drawing/2014/main" id="{1F0552FE-A759-4C8D-B359-9A0F8E77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213" y="4175273"/>
            <a:ext cx="35274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8" descr="bpf_foodgrade.png">
            <a:extLst>
              <a:ext uri="{FF2B5EF4-FFF2-40B4-BE49-F238E27FC236}">
                <a16:creationId xmlns:a16="http://schemas.microsoft.com/office/drawing/2014/main" id="{F9BD98DE-7B27-49E1-92A9-78D6E6AD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339">
            <a:off x="6145371" y="3737122"/>
            <a:ext cx="24653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4" descr="BPF_fermentation.png">
            <a:extLst>
              <a:ext uri="{FF2B5EF4-FFF2-40B4-BE49-F238E27FC236}">
                <a16:creationId xmlns:a16="http://schemas.microsoft.com/office/drawing/2014/main" id="{F7BDEDAF-F55F-4AEE-8E8B-A6B3CA3494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1636" y="2159147"/>
            <a:ext cx="16271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>
            <a:extLst>
              <a:ext uri="{FF2B5EF4-FFF2-40B4-BE49-F238E27FC236}">
                <a16:creationId xmlns:a16="http://schemas.microsoft.com/office/drawing/2014/main" id="{3C74FA39-9E63-45DE-8194-4A86C5FC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524" y="2735039"/>
            <a:ext cx="1223963" cy="288925"/>
          </a:xfrm>
          <a:prstGeom prst="roundRect">
            <a:avLst>
              <a:gd name="adj" fmla="val 0"/>
            </a:avLst>
          </a:prstGeom>
          <a:solidFill>
            <a:srgbClr val="305F9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D41F152-E70F-455B-B71D-C15619837190}"/>
              </a:ext>
            </a:extLst>
          </p:cNvPr>
          <p:cNvSpPr/>
          <p:nvPr/>
        </p:nvSpPr>
        <p:spPr>
          <a:xfrm>
            <a:off x="2138523" y="2735039"/>
            <a:ext cx="15843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NL" sz="1200" b="1" kern="0" spc="51">
                <a:solidFill>
                  <a:schemeClr val="bg1"/>
                </a:solidFill>
                <a:latin typeface="Century Gothic"/>
                <a:cs typeface="Century Gothic"/>
              </a:rPr>
              <a:t>Pretreatment</a:t>
            </a:r>
            <a:endParaRPr lang="en-US" altLang="nl-NL" sz="1200" b="1" kern="0" spc="5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ADFC325-F504-4BF4-8295-C48B7D5E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5055688"/>
            <a:ext cx="2087563" cy="288925"/>
          </a:xfrm>
          <a:prstGeom prst="roundRect">
            <a:avLst>
              <a:gd name="adj" fmla="val 0"/>
            </a:avLst>
          </a:prstGeom>
          <a:solidFill>
            <a:srgbClr val="305F9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C98DD0C-9756-48DF-857A-8A77C73BA8E1}"/>
              </a:ext>
            </a:extLst>
          </p:cNvPr>
          <p:cNvSpPr/>
          <p:nvPr/>
        </p:nvSpPr>
        <p:spPr>
          <a:xfrm>
            <a:off x="2135560" y="5056581"/>
            <a:ext cx="2087563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NL" sz="1200" b="1" kern="0" spc="51" dirty="0">
                <a:solidFill>
                  <a:schemeClr val="bg1"/>
                </a:solidFill>
                <a:latin typeface="Century Gothic" pitchFamily="34" charset="0"/>
              </a:rPr>
              <a:t>Downstream Processing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110FAE32-746A-48A8-9A49-6F552EA5F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040" y="2735410"/>
            <a:ext cx="1295400" cy="285751"/>
          </a:xfrm>
          <a:prstGeom prst="roundRect">
            <a:avLst>
              <a:gd name="adj" fmla="val 0"/>
            </a:avLst>
          </a:prstGeom>
          <a:solidFill>
            <a:srgbClr val="305F9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>
              <a:solidFill>
                <a:schemeClr val="bg2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447B193-02E5-46E5-8C99-847C35B114F0}"/>
              </a:ext>
            </a:extLst>
          </p:cNvPr>
          <p:cNvSpPr/>
          <p:nvPr/>
        </p:nvSpPr>
        <p:spPr>
          <a:xfrm>
            <a:off x="7036081" y="2735412"/>
            <a:ext cx="1295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NL" sz="1200" b="1" kern="0" spc="51" dirty="0">
                <a:solidFill>
                  <a:srgbClr val="FFFFFF"/>
                </a:solidFill>
                <a:latin typeface="Century Gothic" pitchFamily="34" charset="0"/>
              </a:rPr>
              <a:t>Fermentation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D3B7108-81C7-4FD3-BA11-430567E0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472" y="3167206"/>
            <a:ext cx="1223963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800" b="1" dirty="0" err="1">
                <a:solidFill>
                  <a:srgbClr val="305F9C"/>
                </a:solidFill>
                <a:latin typeface="Century Gothic" pitchFamily="34" charset="0"/>
              </a:rPr>
              <a:t>Experienced</a:t>
            </a:r>
            <a:r>
              <a:rPr lang="nl-NL" sz="800" b="1" dirty="0">
                <a:solidFill>
                  <a:srgbClr val="305F9C"/>
                </a:solidFill>
                <a:latin typeface="Century Gothic" pitchFamily="34" charset="0"/>
              </a:rPr>
              <a:t> Crew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B92C1F6-B1CC-44F4-A780-1D49D53C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98" y="4869160"/>
            <a:ext cx="503237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800" b="1" dirty="0">
                <a:solidFill>
                  <a:srgbClr val="305F9C"/>
                </a:solidFill>
                <a:latin typeface="Century Gothic" pitchFamily="34" charset="0"/>
              </a:rPr>
              <a:t>Training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21ED67D-2DA2-4775-A18A-F351D8B8A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821" y="3029471"/>
            <a:ext cx="18716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9BBB58"/>
                </a:solidFill>
                <a:latin typeface="Century Gothic" pitchFamily="34" charset="0"/>
              </a:rPr>
              <a:t>Bench </a:t>
            </a:r>
            <a:r>
              <a:rPr lang="nl-NL" sz="1000" b="1" dirty="0" err="1">
                <a:solidFill>
                  <a:srgbClr val="9BBB58"/>
                </a:solidFill>
                <a:latin typeface="Century Gothic" pitchFamily="34" charset="0"/>
              </a:rPr>
              <a:t>Scale</a:t>
            </a:r>
            <a:r>
              <a:rPr lang="nl-NL" sz="1000" b="1" dirty="0">
                <a:solidFill>
                  <a:srgbClr val="9BBB58"/>
                </a:solidFill>
                <a:latin typeface="Century Gothic" pitchFamily="34" charset="0"/>
              </a:rPr>
              <a:t> Pretreatment</a:t>
            </a:r>
          </a:p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9BBB58"/>
                </a:solidFill>
                <a:latin typeface="Century Gothic" pitchFamily="34" charset="0"/>
              </a:rPr>
              <a:t>Pilot </a:t>
            </a:r>
            <a:r>
              <a:rPr lang="nl-NL" sz="1000" b="1" dirty="0" err="1">
                <a:solidFill>
                  <a:srgbClr val="9BBB58"/>
                </a:solidFill>
                <a:latin typeface="Century Gothic" pitchFamily="34" charset="0"/>
              </a:rPr>
              <a:t>Scale</a:t>
            </a:r>
            <a:r>
              <a:rPr lang="nl-NL" sz="1000" b="1" dirty="0">
                <a:solidFill>
                  <a:srgbClr val="9BBB58"/>
                </a:solidFill>
                <a:latin typeface="Century Gothic" pitchFamily="34" charset="0"/>
              </a:rPr>
              <a:t> Pretreatment</a:t>
            </a:r>
          </a:p>
          <a:p>
            <a:pPr>
              <a:lnSpc>
                <a:spcPts val="1600"/>
              </a:lnSpc>
            </a:pPr>
            <a:r>
              <a:rPr lang="nl-NL" sz="1000" b="1" dirty="0" err="1">
                <a:solidFill>
                  <a:srgbClr val="9BBB58"/>
                </a:solidFill>
                <a:latin typeface="Century Gothic" pitchFamily="34" charset="0"/>
              </a:rPr>
              <a:t>Hydrolysis</a:t>
            </a:r>
            <a:endParaRPr lang="nl-NL" sz="1000" b="1" dirty="0">
              <a:solidFill>
                <a:srgbClr val="9BBB58"/>
              </a:solidFill>
              <a:latin typeface="Century Gothic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D2710B0-6AA8-461E-B28D-F29E13DB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320" y="3027108"/>
            <a:ext cx="1223963" cy="38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DF5A2C"/>
                </a:solidFill>
                <a:latin typeface="Century Gothic" pitchFamily="34" charset="0"/>
              </a:rPr>
              <a:t>Stirred 10 L - 4 m</a:t>
            </a:r>
            <a:r>
              <a:rPr lang="nl-NL" sz="1000" b="1" baseline="30000" dirty="0">
                <a:solidFill>
                  <a:srgbClr val="DF5A2C"/>
                </a:solidFill>
                <a:latin typeface="Century Gothic" pitchFamily="34" charset="0"/>
              </a:rPr>
              <a:t>3</a:t>
            </a:r>
          </a:p>
          <a:p>
            <a:pPr>
              <a:lnSpc>
                <a:spcPts val="1600"/>
              </a:lnSpc>
            </a:pPr>
            <a:r>
              <a:rPr lang="nl-NL" sz="1000" b="1" dirty="0" err="1">
                <a:solidFill>
                  <a:srgbClr val="DF5A2C"/>
                </a:solidFill>
                <a:ea typeface="ＭＳ Ｐゴシック" charset="0"/>
                <a:cs typeface="ＭＳ Ｐゴシック" charset="0"/>
              </a:rPr>
              <a:t>Separations</a:t>
            </a:r>
            <a:endParaRPr lang="nl-NL" sz="1000" b="1" baseline="30000" dirty="0">
              <a:solidFill>
                <a:srgbClr val="DF5A2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48346A1-15D5-40A5-9A16-0B7C77548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5343720"/>
            <a:ext cx="1944541" cy="1025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nl-NL" sz="1000" b="1" dirty="0" err="1">
                <a:solidFill>
                  <a:srgbClr val="6EB6C2"/>
                </a:solidFill>
                <a:latin typeface="+mj-lt"/>
                <a:ea typeface="ＭＳ Ｐゴシック" charset="0"/>
                <a:cs typeface="Century Gothic"/>
              </a:rPr>
              <a:t>Dryers</a:t>
            </a:r>
            <a:r>
              <a:rPr lang="nl-NL" sz="1000" b="1" dirty="0">
                <a:solidFill>
                  <a:srgbClr val="6EB6C2"/>
                </a:solidFill>
                <a:latin typeface="+mj-lt"/>
                <a:ea typeface="ＭＳ Ｐゴシック" charset="0"/>
                <a:cs typeface="Century Gothic"/>
              </a:rPr>
              <a:t>, </a:t>
            </a:r>
            <a:r>
              <a:rPr lang="nl-NL" sz="1000" b="1" dirty="0">
                <a:solidFill>
                  <a:srgbClr val="6EB6C2"/>
                </a:solidFill>
                <a:ea typeface="ＭＳ Ｐゴシック" charset="0"/>
                <a:cs typeface="Century Gothic"/>
              </a:rPr>
              <a:t>Solid-Liquid </a:t>
            </a:r>
            <a:r>
              <a:rPr lang="nl-NL" sz="1000" b="1" dirty="0" err="1">
                <a:solidFill>
                  <a:srgbClr val="6EB6C2"/>
                </a:solidFill>
                <a:ea typeface="ＭＳ Ｐゴシック" charset="0"/>
                <a:cs typeface="Century Gothic"/>
              </a:rPr>
              <a:t>Separations</a:t>
            </a:r>
            <a:endParaRPr lang="nl-NL" sz="1000" b="1" dirty="0">
              <a:solidFill>
                <a:srgbClr val="6EB6C2"/>
              </a:solidFill>
              <a:ea typeface="ＭＳ Ｐゴシック" charset="0"/>
              <a:cs typeface="Century Gothic"/>
            </a:endParaRPr>
          </a:p>
          <a:p>
            <a:pPr>
              <a:lnSpc>
                <a:spcPts val="1600"/>
              </a:lnSpc>
              <a:defRPr/>
            </a:pPr>
            <a:r>
              <a:rPr lang="nl-NL" sz="1000" b="1" dirty="0" err="1">
                <a:solidFill>
                  <a:srgbClr val="6EB6C2"/>
                </a:solidFill>
                <a:ea typeface="ＭＳ Ｐゴシック" charset="0"/>
                <a:cs typeface="Century Gothic"/>
              </a:rPr>
              <a:t>Extractions</a:t>
            </a:r>
            <a:r>
              <a:rPr lang="nl-NL" sz="1000" b="1" dirty="0">
                <a:solidFill>
                  <a:srgbClr val="6EB6C2"/>
                </a:solidFill>
                <a:ea typeface="ＭＳ Ｐゴシック" charset="0"/>
                <a:cs typeface="Century Gothic"/>
              </a:rPr>
              <a:t>, </a:t>
            </a:r>
            <a:r>
              <a:rPr lang="nl-NL" sz="1000" b="1" dirty="0" err="1">
                <a:solidFill>
                  <a:srgbClr val="6EB6C2"/>
                </a:solidFill>
                <a:ea typeface="ＭＳ Ｐゴシック" charset="0"/>
                <a:cs typeface="Century Gothic"/>
              </a:rPr>
              <a:t>Membranes</a:t>
            </a:r>
            <a:r>
              <a:rPr lang="nl-NL" sz="1000" b="1" dirty="0">
                <a:solidFill>
                  <a:srgbClr val="6EB6C2"/>
                </a:solidFill>
                <a:ea typeface="ＭＳ Ｐゴシック" charset="0"/>
                <a:cs typeface="Century Gothic"/>
              </a:rPr>
              <a:t>, </a:t>
            </a:r>
            <a:r>
              <a:rPr lang="nl-NL" sz="1000" b="1" dirty="0">
                <a:solidFill>
                  <a:srgbClr val="6EB6C2"/>
                </a:solidFill>
                <a:latin typeface="+mj-lt"/>
                <a:ea typeface="ＭＳ Ｐゴシック" charset="0"/>
                <a:cs typeface="Century Gothic"/>
              </a:rPr>
              <a:t>Chemical reactors, etc.</a:t>
            </a:r>
          </a:p>
          <a:p>
            <a:pPr>
              <a:lnSpc>
                <a:spcPts val="1600"/>
              </a:lnSpc>
              <a:defRPr/>
            </a:pPr>
            <a:endParaRPr lang="nl-NL" sz="1000" b="1" dirty="0">
              <a:solidFill>
                <a:srgbClr val="6EB6C2"/>
              </a:solidFill>
              <a:latin typeface="+mj-lt"/>
              <a:ea typeface="ＭＳ Ｐゴシック" charset="0"/>
              <a:cs typeface="Century Gothic"/>
            </a:endParaRPr>
          </a:p>
          <a:p>
            <a:pPr>
              <a:lnSpc>
                <a:spcPts val="1600"/>
              </a:lnSpc>
              <a:defRPr/>
            </a:pPr>
            <a:endParaRPr lang="nl-NL" sz="1000" b="1" dirty="0">
              <a:solidFill>
                <a:srgbClr val="6EB6C2"/>
              </a:solidFill>
              <a:latin typeface="+mj-lt"/>
              <a:ea typeface="ＭＳ Ｐゴシック" charset="0"/>
              <a:cs typeface="Century Gothic"/>
            </a:endParaRP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1E4C97F7-CCD2-4DBF-9895-D2ECEF04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422" y="5038874"/>
            <a:ext cx="1081087" cy="288925"/>
          </a:xfrm>
          <a:prstGeom prst="roundRect">
            <a:avLst>
              <a:gd name="adj" fmla="val 0"/>
            </a:avLst>
          </a:prstGeom>
          <a:solidFill>
            <a:srgbClr val="305F9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nl-NL">
              <a:solidFill>
                <a:srgbClr val="F5D766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7663702-C854-45F2-AE24-00ED6E609614}"/>
              </a:ext>
            </a:extLst>
          </p:cNvPr>
          <p:cNvSpPr/>
          <p:nvPr/>
        </p:nvSpPr>
        <p:spPr>
          <a:xfrm>
            <a:off x="7539422" y="5038873"/>
            <a:ext cx="1152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NL" sz="1200" b="1" kern="0" spc="51">
                <a:solidFill>
                  <a:schemeClr val="bg1"/>
                </a:solidFill>
                <a:latin typeface="Century Gothic" pitchFamily="34" charset="0"/>
              </a:rPr>
              <a:t>Food grade</a:t>
            </a:r>
            <a:endParaRPr lang="en-US" altLang="nl-NL" sz="1200" b="1" kern="0" spc="5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C1B7A6DD-BC73-49F7-952D-76FFE9B8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210" y="5327798"/>
            <a:ext cx="1512888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nl-NL" sz="1000" b="1" dirty="0">
                <a:solidFill>
                  <a:srgbClr val="E5BC5F"/>
                </a:solidFill>
                <a:latin typeface="+mj-lt"/>
                <a:ea typeface="ＭＳ Ｐゴシック" charset="0"/>
                <a:cs typeface="Century Gothic"/>
              </a:rPr>
              <a:t>Fermentation</a:t>
            </a:r>
          </a:p>
          <a:p>
            <a:pPr>
              <a:lnSpc>
                <a:spcPts val="1600"/>
              </a:lnSpc>
              <a:defRPr/>
            </a:pPr>
            <a:r>
              <a:rPr lang="nl-NL" sz="1000" b="1" dirty="0">
                <a:solidFill>
                  <a:srgbClr val="E5BC5F"/>
                </a:solidFill>
                <a:latin typeface="+mj-lt"/>
                <a:ea typeface="ＭＳ Ｐゴシック" charset="0"/>
                <a:cs typeface="Century Gothic"/>
              </a:rPr>
              <a:t>Downstream Processing</a:t>
            </a:r>
          </a:p>
          <a:p>
            <a:pPr>
              <a:lnSpc>
                <a:spcPts val="1600"/>
              </a:lnSpc>
              <a:defRPr/>
            </a:pPr>
            <a:r>
              <a:rPr lang="nl-NL" sz="1000" b="1" dirty="0">
                <a:solidFill>
                  <a:srgbClr val="E5BC5F"/>
                </a:solidFill>
                <a:latin typeface="+mj-lt"/>
                <a:ea typeface="ＭＳ Ｐゴシック" charset="0"/>
                <a:cs typeface="Century Gothic"/>
              </a:rPr>
              <a:t>FSSC 22000</a:t>
            </a:r>
          </a:p>
        </p:txBody>
      </p:sp>
    </p:spTree>
    <p:extLst>
      <p:ext uri="{BB962C8B-B14F-4D97-AF65-F5344CB8AC3E}">
        <p14:creationId xmlns:p14="http://schemas.microsoft.com/office/powerpoint/2010/main" val="167500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7">
            <a:extLst>
              <a:ext uri="{FF2B5EF4-FFF2-40B4-BE49-F238E27FC236}">
                <a16:creationId xmlns:a16="http://schemas.microsoft.com/office/drawing/2014/main" id="{8902D1C4-A7B6-4943-9228-440D6EF8E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45" y="4015422"/>
            <a:ext cx="2340000" cy="1560762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id="{0EB97F37-963F-4F59-A80E-25D26AF8F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83" y="2152567"/>
            <a:ext cx="2340000" cy="15541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and flexible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BPF equipment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Continuous pre-treatment equipment</a:t>
            </a:r>
          </a:p>
          <a:p>
            <a:pPr lvl="1"/>
            <a:r>
              <a:rPr lang="en-US" dirty="0"/>
              <a:t>Steam explosion &amp; mild acid/alkaline pretreatment</a:t>
            </a:r>
          </a:p>
          <a:p>
            <a:pPr lvl="1"/>
            <a:r>
              <a:rPr lang="en-US" dirty="0"/>
              <a:t>40 kg/h</a:t>
            </a:r>
          </a:p>
          <a:p>
            <a:pPr lvl="1"/>
            <a:endParaRPr lang="en-US" dirty="0"/>
          </a:p>
          <a:p>
            <a:r>
              <a:rPr lang="en-US" dirty="0"/>
              <a:t>Fermentation capacity up to 4,000 liter</a:t>
            </a:r>
          </a:p>
          <a:p>
            <a:endParaRPr lang="en-US" dirty="0"/>
          </a:p>
          <a:p>
            <a:r>
              <a:rPr lang="en-US" dirty="0"/>
              <a:t>Extensive downstream processing (DSP) equipment</a:t>
            </a:r>
          </a:p>
          <a:p>
            <a:endParaRPr lang="en-US" dirty="0"/>
          </a:p>
          <a:p>
            <a:r>
              <a:rPr lang="en-US" dirty="0"/>
              <a:t>Food-grade (certified) fermentation &amp; DSP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9D4FA-76E7-4D01-8D58-032A0AA99B28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B8D828C-F840-405E-B3C5-728252E978A6}"/>
              </a:ext>
            </a:extLst>
          </p:cNvPr>
          <p:cNvSpPr txBox="1">
            <a:spLocks/>
          </p:cNvSpPr>
          <p:nvPr/>
        </p:nvSpPr>
        <p:spPr bwMode="auto">
          <a:xfrm>
            <a:off x="7898738" y="3697910"/>
            <a:ext cx="2971217" cy="2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kern="0" dirty="0"/>
              <a:t>Continuous Steam Explosion reactor</a:t>
            </a:r>
            <a:endParaRPr lang="en-US" kern="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4E68BCD-412A-4AB2-AB75-86252D03A845}"/>
              </a:ext>
            </a:extLst>
          </p:cNvPr>
          <p:cNvSpPr txBox="1">
            <a:spLocks/>
          </p:cNvSpPr>
          <p:nvPr/>
        </p:nvSpPr>
        <p:spPr bwMode="auto">
          <a:xfrm>
            <a:off x="7905183" y="5558775"/>
            <a:ext cx="3254816" cy="2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kern="0" dirty="0"/>
              <a:t>Feed vessels of fermentation department</a:t>
            </a:r>
          </a:p>
          <a:p>
            <a:pPr lvl="1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32611737"/>
      </p:ext>
    </p:extLst>
  </p:cSld>
  <p:clrMapOvr>
    <a:masterClrMapping/>
  </p:clrMapOvr>
</p:sld>
</file>

<file path=ppt/theme/theme1.xml><?xml version="1.0" encoding="utf-8"?>
<a:theme xmlns:a="http://schemas.openxmlformats.org/drawingml/2006/main" name="BPF_PPT_XD_08_nieuwe_sto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PF_PPT_XD_08_nieuwe_sto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0000" tIns="45720" rIns="91440" bIns="45720" rtlCol="0" anchor="ctr">
        <a:normAutofit/>
      </a:bodyPr>
      <a:lstStyle>
        <a:defPPr>
          <a:defRPr sz="2000" kern="0" baseline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PF_PPT_XD_08_nieuwe_sto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0000" tIns="45720" rIns="91440" bIns="45720" rtlCol="0" anchor="ctr">
        <a:normAutofit/>
      </a:bodyPr>
      <a:lstStyle>
        <a:defPPr>
          <a:defRPr sz="2000" kern="0" baseline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8764792547C4EB02E7B202E38CBBE" ma:contentTypeVersion="12" ma:contentTypeDescription="Een nieuw document maken." ma:contentTypeScope="" ma:versionID="d7ddd8437ab8bddbb33f018d516624ce">
  <xsd:schema xmlns:xsd="http://www.w3.org/2001/XMLSchema" xmlns:xs="http://www.w3.org/2001/XMLSchema" xmlns:p="http://schemas.microsoft.com/office/2006/metadata/properties" xmlns:ns2="57436f26-865e-4a0e-a5ad-db84d9e677d5" xmlns:ns3="80b3f674-53f3-453a-887c-b17c41613c3d" targetNamespace="http://schemas.microsoft.com/office/2006/metadata/properties" ma:root="true" ma:fieldsID="391c6f56790d0b1671bf8db5109a4cff" ns2:_="" ns3:_="">
    <xsd:import namespace="57436f26-865e-4a0e-a5ad-db84d9e677d5"/>
    <xsd:import namespace="80b3f674-53f3-453a-887c-b17c41613c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36f26-865e-4a0e-a5ad-db84d9e67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f674-53f3-453a-887c-b17c41613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1B893-F2EF-4D32-837D-DC9D68E27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BF5576-4054-4B98-AE05-06C2D9182A9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0b3f674-53f3-453a-887c-b17c41613c3d"/>
    <ds:schemaRef ds:uri="http://purl.org/dc/elements/1.1/"/>
    <ds:schemaRef ds:uri="http://schemas.microsoft.com/office/2006/metadata/properties"/>
    <ds:schemaRef ds:uri="57436f26-865e-4a0e-a5ad-db84d9e677d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5BF7B8-E400-4E49-BB39-D6D3A9F7A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36f26-865e-4a0e-a5ad-db84d9e677d5"/>
    <ds:schemaRef ds:uri="80b3f674-53f3-453a-887c-b17c41613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26084</TotalTime>
  <Words>753</Words>
  <Application>Microsoft Office PowerPoint</Application>
  <PresentationFormat>Widescreen</PresentationFormat>
  <Paragraphs>140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BPF_PPT_XD_08_nieuwe_story</vt:lpstr>
      <vt:lpstr>1_BPF_PPT_XD_08_nieuwe_story</vt:lpstr>
      <vt:lpstr>2_BPF_PPT_XD_08_nieuwe_story</vt:lpstr>
      <vt:lpstr>Have your process scaled up at BPF,  a reliable and experienced pilot scale partner.</vt:lpstr>
      <vt:lpstr>Bioprocess Pilot Facility (BPF)</vt:lpstr>
      <vt:lpstr>Piloting</vt:lpstr>
      <vt:lpstr>SMART Pilots (Interreg Europe project)</vt:lpstr>
      <vt:lpstr>European bottlenecks in piloting</vt:lpstr>
      <vt:lpstr>Subsidies</vt:lpstr>
      <vt:lpstr>Vouchers</vt:lpstr>
      <vt:lpstr>BPF facilities</vt:lpstr>
      <vt:lpstr>BPF equipment </vt:lpstr>
      <vt:lpstr>Eco-system at Biotech Campus Delft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peter.flippo@bpf.eu</dc:creator>
  <cp:lastModifiedBy>Raimo van der Linden</cp:lastModifiedBy>
  <cp:revision>807</cp:revision>
  <cp:lastPrinted>2018-02-05T08:56:44Z</cp:lastPrinted>
  <dcterms:created xsi:type="dcterms:W3CDTF">2015-07-16T18:55:13Z</dcterms:created>
  <dcterms:modified xsi:type="dcterms:W3CDTF">2021-01-18T15:06:57Z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0x0101000968764792547C4EB02E7B202E38CBBE</vt:lpwstr>
  </property>
</Properties>
</file>