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2" r:id="rId3"/>
    <p:sldId id="258" r:id="rId4"/>
    <p:sldId id="257" r:id="rId5"/>
    <p:sldId id="259" r:id="rId6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B000"/>
    <a:srgbClr val="E8C425"/>
    <a:srgbClr val="D8D8D8"/>
    <a:srgbClr val="000000"/>
    <a:srgbClr val="403A3F"/>
    <a:srgbClr val="EDD055"/>
    <a:srgbClr val="4E4E40"/>
    <a:srgbClr val="808080"/>
    <a:srgbClr val="BF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33" autoAdjust="0"/>
  </p:normalViewPr>
  <p:slideViewPr>
    <p:cSldViewPr>
      <p:cViewPr varScale="1">
        <p:scale>
          <a:sx n="84" d="100"/>
          <a:sy n="84" d="100"/>
        </p:scale>
        <p:origin x="133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30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7B1C7DF-534C-4904-AB29-28B09892D7EA}" type="datetimeFigureOut">
              <a:rPr lang="de-DE" smtClean="0"/>
              <a:t>21.10.2020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8D3CCEC-E5A2-4294-AE26-05DF1EFEBC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1864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BB2922D-FA30-45A4-8D03-C5C55636D0B6}" type="datetimeFigureOut">
              <a:rPr lang="de-DE" smtClean="0"/>
              <a:t>21.10.2020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0257770-1CC9-4FED-939D-FE2823B2D34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167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179512" y="1440000"/>
            <a:ext cx="7380000" cy="2160000"/>
          </a:xfrm>
          <a:prstGeom prst="rect">
            <a:avLst/>
          </a:prstGeom>
          <a:solidFill>
            <a:srgbClr val="E8C425"/>
          </a:solidFill>
        </p:spPr>
        <p:txBody>
          <a:bodyPr wrap="square" lIns="180000" tIns="180000" rIns="180000" bIns="180000" anchor="ctr">
            <a:normAutofit/>
          </a:bodyPr>
          <a:lstStyle>
            <a:lvl1pPr algn="l">
              <a:lnSpc>
                <a:spcPct val="100000"/>
              </a:lnSpc>
              <a:defRPr sz="3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 der Präsentation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Bitte hier den Titel der Präsentation eingeben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2ACC3D83-ACFD-4725-9740-03A4CAB21D9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3789040"/>
            <a:ext cx="7380000" cy="16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Vorname Nachname</a:t>
            </a:r>
            <a:br>
              <a:rPr lang="de-DE" dirty="0" smtClean="0"/>
            </a:br>
            <a:r>
              <a:rPr lang="de-DE" dirty="0" smtClean="0"/>
              <a:t>Referat</a:t>
            </a:r>
            <a:br>
              <a:rPr lang="de-DE" dirty="0" smtClean="0"/>
            </a:br>
            <a:r>
              <a:rPr lang="de-DE" dirty="0" smtClean="0"/>
              <a:t>Ministerium </a:t>
            </a:r>
            <a:r>
              <a:rPr lang="de-DE" smtClean="0"/>
              <a:t>für Wirtschaft, Wissenschaft und Digitalisierung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Datum,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375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1440000"/>
            <a:ext cx="7380000" cy="4860000"/>
          </a:xfrm>
          <a:solidFill>
            <a:srgbClr val="D8D8D8"/>
          </a:solidFill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rgbClr val="000000"/>
                </a:solidFill>
              </a:defRPr>
            </a:lvl1pPr>
            <a:lvl2pPr marL="457200" indent="0">
              <a:buFont typeface="+mj-lt"/>
              <a:buNone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de-DE" dirty="0" smtClean="0"/>
              <a:t>TOP1</a:t>
            </a:r>
          </a:p>
          <a:p>
            <a:pPr lvl="0"/>
            <a:r>
              <a:rPr lang="de-DE" dirty="0" smtClean="0"/>
              <a:t>TOP2</a:t>
            </a:r>
          </a:p>
          <a:p>
            <a:pPr lvl="0"/>
            <a:r>
              <a:rPr lang="de-DE" dirty="0" smtClean="0"/>
              <a:t>TOP3</a:t>
            </a:r>
          </a:p>
        </p:txBody>
      </p:sp>
      <p:sp>
        <p:nvSpPr>
          <p:cNvPr id="8" name="Titelplatzhalter 14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vert="horz" lIns="0" tIns="180000" rIns="180000" bIns="108000" rtlCol="0" anchor="b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Agenda durch Klicken hinzufügen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Bitte hier den Titel der Präsentation eingeben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CC3D83-ACFD-4725-9740-03A4CAB21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024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179512" y="1988840"/>
            <a:ext cx="7416824" cy="1800000"/>
          </a:xfrm>
          <a:prstGeom prst="rect">
            <a:avLst/>
          </a:prstGeom>
          <a:solidFill>
            <a:srgbClr val="E8C425"/>
          </a:solidFill>
        </p:spPr>
        <p:txBody>
          <a:bodyPr wrap="square" lIns="108000" tIns="108000" rIns="108000" bIns="108000" anchor="ctr" anchorCtr="0">
            <a:normAutofit/>
          </a:bodyPr>
          <a:lstStyle>
            <a:lvl1pPr algn="l">
              <a:defRPr sz="25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1. TOP durch Klicken hinzufügen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Bitte hier den Titel der Präsentation eingeben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CC3D83-ACFD-4725-9740-03A4CAB21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942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Bitte hier den Titel der Präsentation eingeben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CC3D83-ACFD-4725-9740-03A4CAB21D9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Optional Untertitel durch Klicken hinzufügen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800000"/>
            <a:ext cx="7380000" cy="450932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vert="horz" lIns="0" tIns="180000" rIns="180000" bIns="108000" numCol="1" spcCol="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0085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Bitte hier den Titel der Präsentation eingeben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CC3D83-ACFD-4725-9740-03A4CAB21D9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Optional Untertitel durch Klicken hinzufügen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772816"/>
            <a:ext cx="7380000" cy="4536504"/>
          </a:xfrm>
          <a:noFill/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vert="horz" lIns="0" tIns="180000" rIns="180000" bIns="108000" numCol="1" spcCol="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1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grau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Bitte hier den Titel der Präsentation eingeben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CC3D83-ACFD-4725-9740-03A4CAB21D9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Optional Untertitel durch Klicken hinzufügen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772816"/>
            <a:ext cx="3600400" cy="453650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vert="horz" lIns="0" tIns="180000" rIns="180000" bIns="108000" numCol="1" spcCol="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5"/>
          </p:nvPr>
        </p:nvSpPr>
        <p:spPr>
          <a:xfrm>
            <a:off x="3955827" y="1772816"/>
            <a:ext cx="3600400" cy="453650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298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weiß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Bitte hier den Titel der Präsentation eingeben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CC3D83-ACFD-4725-9740-03A4CAB21D9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Optional Untertitel durch Klicken hinzufügen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772816"/>
            <a:ext cx="3600400" cy="4536504"/>
          </a:xfrm>
          <a:noFill/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vert="horz" lIns="0" tIns="180000" rIns="180000" bIns="108000" numCol="1" spcCol="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5"/>
          </p:nvPr>
        </p:nvSpPr>
        <p:spPr>
          <a:xfrm>
            <a:off x="3955827" y="1772816"/>
            <a:ext cx="3600400" cy="4536504"/>
          </a:xfrm>
          <a:noFill/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35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Bitte hier den Titel der Präsentation eingeben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CC3D83-ACFD-4725-9740-03A4CAB21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233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179512" y="1440000"/>
            <a:ext cx="7380000" cy="2160000"/>
          </a:xfrm>
          <a:prstGeom prst="rect">
            <a:avLst/>
          </a:prstGeom>
          <a:solidFill>
            <a:srgbClr val="E8C425"/>
          </a:solidFill>
        </p:spPr>
        <p:txBody>
          <a:bodyPr wrap="square" lIns="180000" tIns="180000" rIns="180000" bIns="180000" anchor="ctr">
            <a:normAutofit/>
          </a:bodyPr>
          <a:lstStyle>
            <a:lvl1pPr algn="l">
              <a:lnSpc>
                <a:spcPct val="100000"/>
              </a:lnSpc>
              <a:defRPr sz="3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Schluss-/Dankesformel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Bitte hier den Titel der Präsentation eingeben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2ACC3D83-ACFD-4725-9740-03A4CAB21D9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3789040"/>
            <a:ext cx="7380000" cy="16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Vorname Nachname</a:t>
            </a:r>
            <a:br>
              <a:rPr lang="de-DE" dirty="0" smtClean="0"/>
            </a:br>
            <a:r>
              <a:rPr lang="de-DE" dirty="0" smtClean="0"/>
              <a:t>Referat</a:t>
            </a:r>
            <a:br>
              <a:rPr lang="de-DE" dirty="0" smtClean="0"/>
            </a:br>
            <a:r>
              <a:rPr lang="de-DE" dirty="0" smtClean="0"/>
              <a:t>Telefon</a:t>
            </a:r>
          </a:p>
          <a:p>
            <a:pPr lvl="0"/>
            <a:r>
              <a:rPr lang="de-DE" dirty="0" smtClean="0"/>
              <a:t>E-Mail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70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9512" y="1440187"/>
            <a:ext cx="7380000" cy="4860000"/>
          </a:xfrm>
          <a:prstGeom prst="rect">
            <a:avLst/>
          </a:prstGeom>
          <a:solidFill>
            <a:srgbClr val="D8D8D8"/>
          </a:solidFill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-11416" y="6497232"/>
            <a:ext cx="9155416" cy="0"/>
          </a:xfrm>
          <a:prstGeom prst="line">
            <a:avLst/>
          </a:prstGeom>
          <a:ln w="12700">
            <a:solidFill>
              <a:srgbClr val="E8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vert="horz" lIns="0" tIns="180000" rIns="180000" bIns="108000" numCol="1" spcCol="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9512" y="6597351"/>
            <a:ext cx="7416000" cy="262889"/>
          </a:xfrm>
          <a:prstGeom prst="rect">
            <a:avLst/>
          </a:prstGeom>
        </p:spPr>
        <p:txBody>
          <a:bodyPr vert="horz" lIns="0" tIns="72000" rIns="180000" bIns="72000" rtlCol="0" anchor="b" anchorCtr="0">
            <a:noAutofit/>
          </a:bodyPr>
          <a:lstStyle>
            <a:lvl1pPr algn="l">
              <a:lnSpc>
                <a:spcPts val="900"/>
              </a:lnSpc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Bitte hier den Titel der Präsentation eingeben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>
          <a:xfrm>
            <a:off x="7706030" y="6597352"/>
            <a:ext cx="1440000" cy="260648"/>
          </a:xfrm>
          <a:prstGeom prst="rect">
            <a:avLst/>
          </a:prstGeom>
          <a:noFill/>
        </p:spPr>
        <p:txBody>
          <a:bodyPr vert="horz" lIns="180000" tIns="72000" rIns="180000" bIns="72000" rtlCol="0" anchor="b" anchorCtr="0"/>
          <a:lstStyle>
            <a:lvl1pPr algn="ctr"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CC3D83-ACFD-4725-9740-03A4CAB21D9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00" y="0"/>
            <a:ext cx="1443600" cy="14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93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82" r:id="rId4"/>
    <p:sldLayoutId id="2147483683" r:id="rId5"/>
    <p:sldLayoutId id="2147483684" r:id="rId6"/>
    <p:sldLayoutId id="2147483685" r:id="rId7"/>
    <p:sldLayoutId id="2147483678" r:id="rId8"/>
    <p:sldLayoutId id="214748368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5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Fuel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Future: The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Hydrogen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carbon</a:t>
            </a:r>
            <a:r>
              <a:rPr lang="de-DE" dirty="0" smtClean="0"/>
              <a:t> </a:t>
            </a:r>
            <a:r>
              <a:rPr lang="de-DE" dirty="0" err="1" smtClean="0"/>
              <a:t>free</a:t>
            </a:r>
            <a:r>
              <a:rPr lang="de-DE" dirty="0" smtClean="0"/>
              <a:t> Europe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Dr. Jürgen Ude</a:t>
            </a:r>
          </a:p>
          <a:p>
            <a:r>
              <a:rPr lang="de-DE" dirty="0" smtClean="0"/>
              <a:t>State </a:t>
            </a:r>
            <a:r>
              <a:rPr lang="de-DE" dirty="0" err="1" smtClean="0"/>
              <a:t>Secretary</a:t>
            </a:r>
            <a:endParaRPr lang="de-DE" dirty="0" smtClean="0"/>
          </a:p>
          <a:p>
            <a:r>
              <a:rPr lang="de-DE" dirty="0" err="1" smtClean="0"/>
              <a:t>Ministry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Economy, Science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Digitalisation</a:t>
            </a:r>
            <a:r>
              <a:rPr lang="de-DE" dirty="0" smtClean="0"/>
              <a:t> </a:t>
            </a:r>
            <a:r>
              <a:rPr lang="de-DE" dirty="0" err="1" smtClean="0"/>
              <a:t>Saxony</a:t>
            </a:r>
            <a:r>
              <a:rPr lang="de-DE" dirty="0" smtClean="0"/>
              <a:t>-Anhalt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1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Fuel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Future: The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Hydrogen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carbon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Europe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C3D83-ACFD-4725-9740-03A4CAB21D99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2" y="1773238"/>
            <a:ext cx="3551962" cy="4535487"/>
          </a:xfr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Chemical Parks in </a:t>
            </a:r>
            <a:r>
              <a:rPr lang="de-DE" dirty="0" err="1" smtClean="0">
                <a:solidFill>
                  <a:schemeClr val="tx1"/>
                </a:solidFill>
              </a:rPr>
              <a:t>Saxony</a:t>
            </a:r>
            <a:r>
              <a:rPr lang="de-DE" dirty="0" smtClean="0">
                <a:solidFill>
                  <a:schemeClr val="tx1"/>
                </a:solidFill>
              </a:rPr>
              <a:t>-Anhalt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77500" lnSpcReduction="20000"/>
          </a:bodyPr>
          <a:lstStyle/>
          <a:p>
            <a:pPr marL="92075" indent="-92075"/>
            <a:r>
              <a:rPr lang="de-DE" dirty="0"/>
              <a:t>CHEMIEPARK BITTERFELD-WOLFEN </a:t>
            </a:r>
            <a:endParaRPr lang="de-DE" dirty="0" smtClean="0"/>
          </a:p>
          <a:p>
            <a:pPr marL="92075" indent="0">
              <a:buNone/>
            </a:pPr>
            <a:r>
              <a:rPr lang="de-DE" dirty="0" err="1" smtClean="0"/>
              <a:t>Founded</a:t>
            </a:r>
            <a:r>
              <a:rPr lang="de-DE" dirty="0" smtClean="0"/>
              <a:t>: </a:t>
            </a:r>
            <a:r>
              <a:rPr lang="de-DE" dirty="0"/>
              <a:t>1893 </a:t>
            </a:r>
            <a:r>
              <a:rPr lang="de-DE" dirty="0" smtClean="0"/>
              <a:t>| Size: 1.200 </a:t>
            </a:r>
            <a:r>
              <a:rPr lang="de-DE" dirty="0" err="1"/>
              <a:t>hectare</a:t>
            </a:r>
            <a:r>
              <a:rPr lang="de-DE" dirty="0"/>
              <a:t> | </a:t>
            </a:r>
            <a:r>
              <a:rPr lang="de-DE" dirty="0" smtClean="0"/>
              <a:t>Companies: </a:t>
            </a:r>
            <a:r>
              <a:rPr lang="de-DE" dirty="0"/>
              <a:t>350 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92075" indent="-92075"/>
            <a:r>
              <a:rPr lang="de-DE" dirty="0" smtClean="0"/>
              <a:t>CHEMIESTANDORT </a:t>
            </a:r>
            <a:r>
              <a:rPr lang="de-DE" dirty="0"/>
              <a:t>LEUNA </a:t>
            </a:r>
            <a:endParaRPr lang="de-DE" dirty="0" smtClean="0"/>
          </a:p>
          <a:p>
            <a:pPr marL="92075" indent="0">
              <a:buNone/>
            </a:pPr>
            <a:r>
              <a:rPr lang="de-DE" dirty="0" err="1" smtClean="0"/>
              <a:t>Founded</a:t>
            </a:r>
            <a:r>
              <a:rPr lang="de-DE" dirty="0" smtClean="0"/>
              <a:t>: </a:t>
            </a:r>
            <a:r>
              <a:rPr lang="de-DE" dirty="0"/>
              <a:t>1916 | </a:t>
            </a:r>
            <a:r>
              <a:rPr lang="de-DE" dirty="0" smtClean="0"/>
              <a:t>Size: </a:t>
            </a:r>
            <a:r>
              <a:rPr lang="de-DE" dirty="0"/>
              <a:t>1.300 </a:t>
            </a:r>
            <a:r>
              <a:rPr lang="de-DE" dirty="0" err="1" smtClean="0"/>
              <a:t>hectare</a:t>
            </a:r>
            <a:r>
              <a:rPr lang="de-DE" dirty="0" smtClean="0"/>
              <a:t> </a:t>
            </a:r>
            <a:r>
              <a:rPr lang="de-DE" dirty="0"/>
              <a:t>| </a:t>
            </a:r>
            <a:r>
              <a:rPr lang="de-DE" dirty="0" smtClean="0"/>
              <a:t>Companies: 100</a:t>
            </a:r>
          </a:p>
          <a:p>
            <a:pPr marL="0" indent="0">
              <a:buNone/>
            </a:pPr>
            <a:endParaRPr lang="de-DE" dirty="0" smtClean="0"/>
          </a:p>
          <a:p>
            <a:pPr marL="92075" indent="-92075"/>
            <a:r>
              <a:rPr lang="de-DE" dirty="0" smtClean="0"/>
              <a:t>DOW </a:t>
            </a:r>
            <a:r>
              <a:rPr lang="de-DE" dirty="0"/>
              <a:t>VALUE PARK </a:t>
            </a:r>
            <a:r>
              <a:rPr lang="de-DE" dirty="0" smtClean="0"/>
              <a:t>SCHKOPAU/ BÖHLEN </a:t>
            </a:r>
          </a:p>
          <a:p>
            <a:pPr marL="92075" indent="0">
              <a:buNone/>
            </a:pPr>
            <a:r>
              <a:rPr lang="de-DE" dirty="0" err="1" smtClean="0"/>
              <a:t>Founded</a:t>
            </a:r>
            <a:r>
              <a:rPr lang="de-DE" dirty="0" smtClean="0"/>
              <a:t>: </a:t>
            </a:r>
            <a:r>
              <a:rPr lang="de-DE" dirty="0"/>
              <a:t>1998 | </a:t>
            </a:r>
            <a:r>
              <a:rPr lang="de-DE" dirty="0" smtClean="0"/>
              <a:t>Size: </a:t>
            </a:r>
            <a:r>
              <a:rPr lang="de-DE" dirty="0"/>
              <a:t>150 </a:t>
            </a:r>
            <a:r>
              <a:rPr lang="de-DE" dirty="0" err="1" smtClean="0"/>
              <a:t>hectare</a:t>
            </a:r>
            <a:r>
              <a:rPr lang="de-DE" dirty="0" smtClean="0"/>
              <a:t> </a:t>
            </a:r>
            <a:r>
              <a:rPr lang="de-DE" dirty="0"/>
              <a:t>| </a:t>
            </a:r>
            <a:r>
              <a:rPr lang="de-DE" dirty="0" smtClean="0"/>
              <a:t>Companies: </a:t>
            </a:r>
            <a:r>
              <a:rPr lang="de-DE" dirty="0"/>
              <a:t>20 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92075" indent="-92075"/>
            <a:r>
              <a:rPr lang="de-DE" dirty="0" smtClean="0"/>
              <a:t>AGRO-CHEMIE </a:t>
            </a:r>
            <a:r>
              <a:rPr lang="de-DE" dirty="0"/>
              <a:t>PARK PIESTERITZ </a:t>
            </a:r>
            <a:endParaRPr lang="de-DE" dirty="0" smtClean="0"/>
          </a:p>
          <a:p>
            <a:pPr marL="92075" indent="0">
              <a:buNone/>
            </a:pPr>
            <a:r>
              <a:rPr lang="de-DE" dirty="0" err="1" smtClean="0"/>
              <a:t>Founded</a:t>
            </a:r>
            <a:r>
              <a:rPr lang="de-DE" dirty="0" smtClean="0"/>
              <a:t>: </a:t>
            </a:r>
            <a:r>
              <a:rPr lang="de-DE" dirty="0"/>
              <a:t>2005 | </a:t>
            </a:r>
            <a:r>
              <a:rPr lang="de-DE" dirty="0" smtClean="0"/>
              <a:t>Size: </a:t>
            </a:r>
            <a:r>
              <a:rPr lang="de-DE" dirty="0"/>
              <a:t>220 </a:t>
            </a:r>
            <a:r>
              <a:rPr lang="de-DE" dirty="0" err="1" smtClean="0"/>
              <a:t>hectare</a:t>
            </a:r>
            <a:r>
              <a:rPr lang="de-DE" dirty="0" smtClean="0"/>
              <a:t> </a:t>
            </a:r>
            <a:r>
              <a:rPr lang="de-DE" dirty="0"/>
              <a:t>| </a:t>
            </a:r>
            <a:r>
              <a:rPr lang="de-DE" dirty="0" smtClean="0"/>
              <a:t>Companies: </a:t>
            </a:r>
            <a:r>
              <a:rPr lang="de-DE" dirty="0"/>
              <a:t>30 </a:t>
            </a:r>
            <a:r>
              <a:rPr lang="de-DE" dirty="0" smtClean="0"/>
              <a:t> </a:t>
            </a:r>
          </a:p>
          <a:p>
            <a:pPr marL="92075" indent="-92075"/>
            <a:endParaRPr lang="de-DE" dirty="0" smtClean="0"/>
          </a:p>
          <a:p>
            <a:pPr marL="92075" indent="-92075"/>
            <a:r>
              <a:rPr lang="de-DE" dirty="0" smtClean="0"/>
              <a:t>CHEMIE- </a:t>
            </a:r>
            <a:r>
              <a:rPr lang="de-DE" dirty="0"/>
              <a:t>UND INDUSTRIEPARK ZEITZ </a:t>
            </a:r>
            <a:endParaRPr lang="de-DE" dirty="0" smtClean="0"/>
          </a:p>
          <a:p>
            <a:pPr marL="92075" indent="0">
              <a:buNone/>
            </a:pPr>
            <a:r>
              <a:rPr lang="de-DE" dirty="0" err="1" smtClean="0"/>
              <a:t>Founded</a:t>
            </a:r>
            <a:r>
              <a:rPr lang="de-DE" dirty="0" smtClean="0"/>
              <a:t>: </a:t>
            </a:r>
            <a:r>
              <a:rPr lang="de-DE" dirty="0"/>
              <a:t>1936 | </a:t>
            </a:r>
            <a:r>
              <a:rPr lang="de-DE" dirty="0" smtClean="0"/>
              <a:t>Size: </a:t>
            </a:r>
            <a:r>
              <a:rPr lang="de-DE" dirty="0"/>
              <a:t>230 </a:t>
            </a:r>
            <a:r>
              <a:rPr lang="de-DE" dirty="0" err="1" smtClean="0"/>
              <a:t>hectare</a:t>
            </a:r>
            <a:r>
              <a:rPr lang="de-DE" dirty="0" smtClean="0"/>
              <a:t> </a:t>
            </a:r>
            <a:r>
              <a:rPr lang="de-DE" dirty="0"/>
              <a:t>| </a:t>
            </a:r>
            <a:r>
              <a:rPr lang="de-DE" dirty="0" smtClean="0"/>
              <a:t>Companies: 50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79512" y="6309320"/>
            <a:ext cx="820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Source: Investment </a:t>
            </a:r>
            <a:r>
              <a:rPr lang="de-DE" sz="1000" dirty="0" err="1" smtClean="0"/>
              <a:t>and</a:t>
            </a:r>
            <a:r>
              <a:rPr lang="de-DE" sz="1000" dirty="0" smtClean="0"/>
              <a:t> Marketing Corporation </a:t>
            </a:r>
            <a:r>
              <a:rPr lang="de-DE" sz="1000" dirty="0" err="1" smtClean="0"/>
              <a:t>Saxony</a:t>
            </a:r>
            <a:r>
              <a:rPr lang="de-DE" sz="1000" dirty="0" smtClean="0"/>
              <a:t>-Anhalt</a:t>
            </a:r>
            <a:endParaRPr lang="de-DE" sz="1000" dirty="0"/>
          </a:p>
        </p:txBody>
      </p:sp>
      <p:sp>
        <p:nvSpPr>
          <p:cNvPr id="13" name="Ellipse 12"/>
          <p:cNvSpPr/>
          <p:nvPr/>
        </p:nvSpPr>
        <p:spPr>
          <a:xfrm>
            <a:off x="4031405" y="1935120"/>
            <a:ext cx="180000" cy="180000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rgbClr val="FFFFFF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1</a:t>
            </a:r>
            <a:endParaRPr lang="de-DE" sz="1200" dirty="0">
              <a:solidFill>
                <a:srgbClr val="FFFFFF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031960" y="2738616"/>
            <a:ext cx="180000" cy="180000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FF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Ellipse 14"/>
          <p:cNvSpPr/>
          <p:nvPr/>
        </p:nvSpPr>
        <p:spPr>
          <a:xfrm>
            <a:off x="4031405" y="3542112"/>
            <a:ext cx="180000" cy="180000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FF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Ellipse 15"/>
          <p:cNvSpPr/>
          <p:nvPr/>
        </p:nvSpPr>
        <p:spPr>
          <a:xfrm>
            <a:off x="4031960" y="1935120"/>
            <a:ext cx="180000" cy="180000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rgbClr val="FFFFFF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1</a:t>
            </a:r>
            <a:endParaRPr lang="de-DE" sz="1200" dirty="0">
              <a:solidFill>
                <a:srgbClr val="FFFFFF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031405" y="4521718"/>
            <a:ext cx="180000" cy="180000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FF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Ellipse 17"/>
          <p:cNvSpPr/>
          <p:nvPr/>
        </p:nvSpPr>
        <p:spPr>
          <a:xfrm>
            <a:off x="4031405" y="5329714"/>
            <a:ext cx="180000" cy="180000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FFFFFF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9181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Fuel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Future: The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Hydrogen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carbon</a:t>
            </a:r>
            <a:r>
              <a:rPr lang="de-DE" dirty="0" smtClean="0"/>
              <a:t> </a:t>
            </a:r>
            <a:r>
              <a:rPr lang="de-DE" dirty="0" err="1" smtClean="0"/>
              <a:t>free</a:t>
            </a:r>
            <a:r>
              <a:rPr lang="de-DE" dirty="0" smtClean="0"/>
              <a:t> Europe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C3D83-ACFD-4725-9740-03A4CAB21D99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88096" y="1773238"/>
            <a:ext cx="3583034" cy="4535487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Hydrogen </a:t>
            </a:r>
            <a:r>
              <a:rPr lang="de-DE" dirty="0" err="1"/>
              <a:t>potentials</a:t>
            </a:r>
            <a:r>
              <a:rPr lang="de-DE" dirty="0"/>
              <a:t> in </a:t>
            </a:r>
            <a:r>
              <a:rPr lang="de-DE" dirty="0" err="1"/>
              <a:t>Saxony</a:t>
            </a:r>
            <a:r>
              <a:rPr lang="de-DE" dirty="0"/>
              <a:t>-Anhalt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e-DE" dirty="0" smtClean="0"/>
          </a:p>
          <a:p>
            <a:pPr>
              <a:spcBef>
                <a:spcPts val="600"/>
              </a:spcBef>
            </a:pPr>
            <a:r>
              <a:rPr lang="en-US" sz="1900" dirty="0"/>
              <a:t>Wind and PV potential for green </a:t>
            </a:r>
            <a:r>
              <a:rPr lang="en-US" sz="1900" dirty="0" smtClean="0"/>
              <a:t>electricity</a:t>
            </a:r>
          </a:p>
          <a:p>
            <a:pPr>
              <a:spcBef>
                <a:spcPts val="600"/>
              </a:spcBef>
            </a:pPr>
            <a:r>
              <a:rPr lang="de-DE" sz="1900" dirty="0" err="1"/>
              <a:t>Electrolysis</a:t>
            </a:r>
            <a:r>
              <a:rPr lang="de-DE" sz="1900" dirty="0"/>
              <a:t> </a:t>
            </a:r>
            <a:r>
              <a:rPr lang="de-DE" sz="1900" dirty="0" err="1"/>
              <a:t>test</a:t>
            </a:r>
            <a:r>
              <a:rPr lang="de-DE" sz="1900" dirty="0"/>
              <a:t> </a:t>
            </a:r>
            <a:r>
              <a:rPr lang="de-DE" sz="1900" dirty="0" err="1" smtClean="0"/>
              <a:t>platform</a:t>
            </a:r>
            <a:endParaRPr lang="de-DE" sz="1900" dirty="0" smtClean="0"/>
          </a:p>
          <a:p>
            <a:pPr>
              <a:spcBef>
                <a:spcPts val="600"/>
              </a:spcBef>
            </a:pPr>
            <a:r>
              <a:rPr lang="de-DE" sz="1900" dirty="0" err="1" smtClean="0"/>
              <a:t>Industry</a:t>
            </a:r>
            <a:r>
              <a:rPr lang="de-DE" sz="1900" dirty="0"/>
              <a:t> </a:t>
            </a:r>
            <a:r>
              <a:rPr lang="de-DE" sz="1900" dirty="0" err="1" smtClean="0"/>
              <a:t>with</a:t>
            </a:r>
            <a:r>
              <a:rPr lang="de-DE" sz="1900" dirty="0" smtClean="0"/>
              <a:t> high </a:t>
            </a:r>
            <a:r>
              <a:rPr lang="de-DE" sz="1900" dirty="0"/>
              <a:t>H</a:t>
            </a:r>
            <a:r>
              <a:rPr lang="de-DE" sz="1900" baseline="-25000" dirty="0"/>
              <a:t>2</a:t>
            </a:r>
            <a:r>
              <a:rPr lang="de-DE" sz="1900" dirty="0"/>
              <a:t> </a:t>
            </a:r>
            <a:r>
              <a:rPr lang="de-DE" sz="1900" dirty="0" err="1" smtClean="0"/>
              <a:t>demand</a:t>
            </a:r>
            <a:r>
              <a:rPr lang="de-DE" sz="19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de-DE" sz="1900" dirty="0" smtClean="0"/>
              <a:t>Know-how in H</a:t>
            </a:r>
            <a:r>
              <a:rPr lang="de-DE" sz="1900" baseline="-25000" dirty="0" smtClean="0"/>
              <a:t>2</a:t>
            </a:r>
            <a:r>
              <a:rPr lang="de-DE" sz="1900" dirty="0" smtClean="0"/>
              <a:t> </a:t>
            </a:r>
            <a:r>
              <a:rPr lang="de-DE" sz="1900" dirty="0"/>
              <a:t>plant </a:t>
            </a:r>
            <a:r>
              <a:rPr lang="de-DE" sz="1900" dirty="0" err="1" smtClean="0"/>
              <a:t>technology</a:t>
            </a:r>
            <a:endParaRPr lang="de-DE" sz="1900" dirty="0" smtClean="0"/>
          </a:p>
          <a:p>
            <a:pPr>
              <a:spcBef>
                <a:spcPts val="600"/>
              </a:spcBef>
            </a:pPr>
            <a:r>
              <a:rPr lang="de-DE" sz="1900" dirty="0" smtClean="0"/>
              <a:t>Second </a:t>
            </a:r>
            <a:r>
              <a:rPr lang="de-DE" sz="1900" dirty="0" err="1" smtClean="0"/>
              <a:t>longest</a:t>
            </a:r>
            <a:r>
              <a:rPr lang="de-DE" sz="1900" dirty="0" smtClean="0"/>
              <a:t> H</a:t>
            </a:r>
            <a:r>
              <a:rPr lang="de-DE" sz="1900" baseline="-25000" dirty="0" smtClean="0"/>
              <a:t>2</a:t>
            </a:r>
            <a:r>
              <a:rPr lang="de-DE" sz="1900" dirty="0" smtClean="0"/>
              <a:t> </a:t>
            </a:r>
            <a:r>
              <a:rPr lang="de-DE" sz="1900" dirty="0" err="1" smtClean="0"/>
              <a:t>pipeline</a:t>
            </a:r>
            <a:r>
              <a:rPr lang="de-DE" sz="1900" dirty="0" smtClean="0"/>
              <a:t> in Germany</a:t>
            </a:r>
          </a:p>
          <a:p>
            <a:pPr>
              <a:spcBef>
                <a:spcPts val="600"/>
              </a:spcBef>
            </a:pPr>
            <a:r>
              <a:rPr lang="de-DE" sz="1900" dirty="0" smtClean="0"/>
              <a:t>Salt Caravans </a:t>
            </a:r>
            <a:r>
              <a:rPr lang="de-DE" sz="1900" dirty="0" err="1" smtClean="0"/>
              <a:t>for</a:t>
            </a:r>
            <a:r>
              <a:rPr lang="de-DE" sz="1900" dirty="0" smtClean="0"/>
              <a:t> large-</a:t>
            </a:r>
            <a:r>
              <a:rPr lang="de-DE" sz="1900" dirty="0" err="1" smtClean="0"/>
              <a:t>scale</a:t>
            </a:r>
            <a:r>
              <a:rPr lang="de-DE" sz="1900" dirty="0" smtClean="0"/>
              <a:t> </a:t>
            </a:r>
            <a:r>
              <a:rPr lang="de-DE" sz="1900" dirty="0" err="1" smtClean="0"/>
              <a:t>storage</a:t>
            </a:r>
            <a:endParaRPr lang="de-DE" sz="1900" dirty="0" smtClean="0"/>
          </a:p>
          <a:p>
            <a:pPr>
              <a:spcBef>
                <a:spcPts val="600"/>
              </a:spcBef>
            </a:pPr>
            <a:r>
              <a:rPr lang="de-DE" sz="1900" dirty="0" err="1"/>
              <a:t>Universities</a:t>
            </a:r>
            <a:r>
              <a:rPr lang="de-DE" sz="1900" dirty="0"/>
              <a:t> </a:t>
            </a:r>
            <a:r>
              <a:rPr lang="de-DE" sz="1900" dirty="0" err="1"/>
              <a:t>and</a:t>
            </a:r>
            <a:r>
              <a:rPr lang="de-DE" sz="1900" dirty="0"/>
              <a:t> </a:t>
            </a:r>
            <a:r>
              <a:rPr lang="de-DE" sz="1900" dirty="0" err="1"/>
              <a:t>research</a:t>
            </a:r>
            <a:r>
              <a:rPr lang="de-DE" sz="1900" dirty="0"/>
              <a:t> </a:t>
            </a:r>
            <a:r>
              <a:rPr lang="de-DE" sz="1900" dirty="0" err="1" smtClean="0"/>
              <a:t>institutions</a:t>
            </a:r>
            <a:endParaRPr lang="de-DE" sz="1900" dirty="0" smtClean="0"/>
          </a:p>
          <a:p>
            <a:pPr>
              <a:spcBef>
                <a:spcPts val="600"/>
              </a:spcBef>
            </a:pPr>
            <a:r>
              <a:rPr lang="de-DE" sz="1900" dirty="0"/>
              <a:t>Hydrogen Network HYPOS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79512" y="6309320"/>
            <a:ext cx="8208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Source: </a:t>
            </a:r>
            <a:r>
              <a:rPr lang="en-US" sz="1000" dirty="0" err="1"/>
              <a:t>Fraunhofer</a:t>
            </a:r>
            <a:r>
              <a:rPr lang="en-US" sz="1000" dirty="0"/>
              <a:t> Institute for Microstructure of Materials and Systems IMWS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13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Fuel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Future: The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Hydrogen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carbon</a:t>
            </a:r>
            <a:r>
              <a:rPr lang="de-DE" dirty="0" smtClean="0"/>
              <a:t> </a:t>
            </a:r>
            <a:r>
              <a:rPr lang="de-DE" dirty="0" err="1" smtClean="0"/>
              <a:t>free</a:t>
            </a:r>
            <a:r>
              <a:rPr lang="de-DE" dirty="0" smtClean="0"/>
              <a:t> Europe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C3D83-ACFD-4725-9740-03A4CAB21D99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1841" t="21753" r="20297" b="20750"/>
          <a:stretch/>
        </p:blipFill>
        <p:spPr>
          <a:xfrm>
            <a:off x="3563888" y="3897624"/>
            <a:ext cx="5347944" cy="2592289"/>
          </a:xfrm>
          <a:prstGeom prst="rect">
            <a:avLst/>
          </a:prstGeom>
        </p:spPr>
      </p:pic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</a:t>
            </a:r>
            <a:r>
              <a:rPr lang="de-DE" dirty="0" smtClean="0"/>
              <a:t>rojects</a:t>
            </a:r>
            <a:r>
              <a:rPr lang="de-DE" dirty="0"/>
              <a:t>: Hydrogen Real Laboratories 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17" y="1468452"/>
            <a:ext cx="4668815" cy="2439686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179512" y="3670669"/>
            <a:ext cx="486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chemeClr val="bg2"/>
                </a:solidFill>
              </a:rPr>
              <a:t>Source: </a:t>
            </a:r>
            <a:r>
              <a:rPr lang="en-US" sz="900" dirty="0" err="1">
                <a:solidFill>
                  <a:schemeClr val="bg2"/>
                </a:solidFill>
              </a:rPr>
              <a:t>Fraunhofer</a:t>
            </a:r>
            <a:r>
              <a:rPr lang="en-US" sz="900" dirty="0">
                <a:solidFill>
                  <a:schemeClr val="bg2"/>
                </a:solidFill>
              </a:rPr>
              <a:t> Institute for Microstructure of Materials and Systems IMWS</a:t>
            </a:r>
            <a:endParaRPr lang="de-DE" sz="900" dirty="0">
              <a:solidFill>
                <a:schemeClr val="bg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3903" y="4005062"/>
            <a:ext cx="336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GreenHydroChem</a:t>
            </a:r>
            <a:r>
              <a:rPr lang="de-DE" dirty="0" smtClean="0"/>
              <a:t> Leuna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943935" y="3429000"/>
            <a:ext cx="394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 smtClean="0"/>
              <a:t>Energy</a:t>
            </a:r>
            <a:r>
              <a:rPr lang="de-DE" dirty="0" smtClean="0"/>
              <a:t> Park Bad </a:t>
            </a:r>
            <a:r>
              <a:rPr lang="de-DE" dirty="0" err="1" smtClean="0"/>
              <a:t>Lauchstädt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544536" y="6263350"/>
            <a:ext cx="3168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FFFF"/>
                </a:solidFill>
              </a:rPr>
              <a:t>Source: </a:t>
            </a:r>
            <a:r>
              <a:rPr lang="de-DE" sz="900" dirty="0" smtClean="0">
                <a:solidFill>
                  <a:srgbClr val="FFFFFF"/>
                </a:solidFill>
              </a:rPr>
              <a:t>VNG Gasspeicher</a:t>
            </a:r>
            <a:endParaRPr lang="de-DE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Fuel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Future: The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Hydrogen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carbon</a:t>
            </a:r>
            <a:r>
              <a:rPr lang="de-DE" dirty="0" smtClean="0"/>
              <a:t> </a:t>
            </a:r>
            <a:r>
              <a:rPr lang="de-DE" dirty="0" err="1" smtClean="0"/>
              <a:t>free</a:t>
            </a:r>
            <a:r>
              <a:rPr lang="de-DE" dirty="0" smtClean="0"/>
              <a:t> Europe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CC3D83-ACFD-4725-9740-03A4CAB21D9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31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Mastervorlage">
  <a:themeElements>
    <a:clrScheme name="MW_Farbklima">
      <a:dk1>
        <a:srgbClr val="000000"/>
      </a:dk1>
      <a:lt1>
        <a:srgbClr val="000000"/>
      </a:lt1>
      <a:dk2>
        <a:srgbClr val="D8D8D8"/>
      </a:dk2>
      <a:lt2>
        <a:srgbClr val="D8D8D8"/>
      </a:lt2>
      <a:accent1>
        <a:srgbClr val="AFAFAF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95B78F"/>
      </a:accent6>
      <a:hlink>
        <a:srgbClr val="000000"/>
      </a:hlink>
      <a:folHlink>
        <a:srgbClr val="000000"/>
      </a:folHlink>
    </a:clrScheme>
    <a:fontScheme name="MW_Typograph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151FEFA0-D5D3-4B22-89F0-89CC16F727F2}" vid="{9AB388C2-1164-4423-AED6-5DE06CDC4F7F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PowerPoint_Mastervorlage</Template>
  <TotalTime>0</TotalTime>
  <Words>267</Words>
  <Application>Microsoft Office PowerPoint</Application>
  <PresentationFormat>Bildschirmpräsentation (4:3)</PresentationFormat>
  <Paragraphs>51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Microsoft Sans Serif</vt:lpstr>
      <vt:lpstr>PowerPoint_Mastervorlage</vt:lpstr>
      <vt:lpstr>Fuel of the Future: The Role of Hydrogen for a carbon free Europe</vt:lpstr>
      <vt:lpstr>Chemical Parks in Saxony-Anhalt</vt:lpstr>
      <vt:lpstr>Hydrogen potentials in Saxony-Anhalt</vt:lpstr>
      <vt:lpstr>Projects: Hydrogen Real Laboratories </vt:lpstr>
      <vt:lpstr>Thank you for your attention!</vt:lpstr>
    </vt:vector>
  </TitlesOfParts>
  <Company>MW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Fuel of the Future: The Role of Hydrogen for a carbon free Europe</dc:title>
  <dc:creator>Komorowski, Nadine</dc:creator>
  <cp:lastModifiedBy>Mangelsdorf, André</cp:lastModifiedBy>
  <cp:revision>21</cp:revision>
  <cp:lastPrinted>2013-09-30T15:52:55Z</cp:lastPrinted>
  <dcterms:created xsi:type="dcterms:W3CDTF">2020-10-19T09:17:00Z</dcterms:created>
  <dcterms:modified xsi:type="dcterms:W3CDTF">2020-10-21T12:43:16Z</dcterms:modified>
</cp:coreProperties>
</file>