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sldIdLst>
    <p:sldId id="262" r:id="rId3"/>
    <p:sldId id="265" r:id="rId4"/>
    <p:sldId id="263" r:id="rId5"/>
    <p:sldId id="264" r:id="rId6"/>
    <p:sldId id="257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EFF5FB"/>
    <a:srgbClr val="3366CC"/>
    <a:srgbClr val="6E98F6"/>
    <a:srgbClr val="CDDEFF"/>
    <a:srgbClr val="EEF40C"/>
    <a:srgbClr val="FF9966"/>
    <a:srgbClr val="003399"/>
    <a:srgbClr val="FF1919"/>
    <a:srgbClr val="A9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76" y="-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6E09-EAE6-44A2-905E-20ADF3E5704E}" type="datetimeFigureOut">
              <a:rPr lang="fr-BE" smtClean="0"/>
              <a:t>22-10-2020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204C-418D-400E-B6EF-B0299E5D57B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101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3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1517" y="4740996"/>
            <a:ext cx="5589208" cy="4435076"/>
          </a:xfrm>
        </p:spPr>
        <p:txBody>
          <a:bodyPr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dirty="0"/>
              <a:t>The second pillar focuses on </a:t>
            </a:r>
            <a:r>
              <a:rPr lang="en-GB" b="1" dirty="0"/>
              <a:t>Global Challenges and </a:t>
            </a:r>
            <a:r>
              <a:rPr lang="en-GB" b="1" dirty="0" smtClean="0"/>
              <a:t>European</a:t>
            </a:r>
            <a:r>
              <a:rPr lang="en-GB" b="1" baseline="0" dirty="0" smtClean="0"/>
              <a:t> </a:t>
            </a:r>
            <a:r>
              <a:rPr lang="en-GB" b="1" dirty="0" smtClean="0"/>
              <a:t>Industrial Competiveness </a:t>
            </a:r>
            <a:r>
              <a:rPr lang="en-GB" b="0" dirty="0" smtClean="0"/>
              <a:t>(named Global Challenges and Industrial Competiveness in the Commission Proposal). </a:t>
            </a:r>
            <a:r>
              <a:rPr lang="en-GB" b="0" dirty="0"/>
              <a:t>With a proposed budget of </a:t>
            </a:r>
            <a:r>
              <a:rPr lang="en-GB" b="0" dirty="0" smtClean="0"/>
              <a:t>€ 52.7 </a:t>
            </a:r>
            <a:r>
              <a:rPr lang="en-GB" b="0" dirty="0"/>
              <a:t>billion, it's designed to </a:t>
            </a:r>
            <a:r>
              <a:rPr lang="en-GB" b="0" dirty="0" smtClean="0"/>
              <a:t>fund research </a:t>
            </a:r>
            <a:r>
              <a:rPr lang="en-GB" b="0" dirty="0"/>
              <a:t>and innovation tackling societal challenges a</a:t>
            </a:r>
            <a:r>
              <a:rPr lang="en-GB" dirty="0"/>
              <a:t>nd reinforce technological and industrial capacities</a:t>
            </a:r>
            <a:r>
              <a:rPr lang="en-GB" dirty="0" smtClean="0"/>
              <a:t>.</a:t>
            </a:r>
            <a:endParaRPr lang="en-GB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dirty="0"/>
              <a:t>This pillar contains </a:t>
            </a:r>
            <a:r>
              <a:rPr lang="en-GB" dirty="0" smtClean="0"/>
              <a:t>six </a:t>
            </a:r>
            <a:r>
              <a:rPr lang="en-GB" dirty="0"/>
              <a:t>clusters that address the full spectrum of global </a:t>
            </a:r>
            <a:r>
              <a:rPr lang="en-GB" b="1" dirty="0" smtClean="0"/>
              <a:t>challenges,</a:t>
            </a:r>
            <a:r>
              <a:rPr lang="en-GB" b="1" baseline="0" dirty="0" smtClean="0"/>
              <a:t> </a:t>
            </a:r>
            <a:r>
              <a:rPr lang="en-GB" b="0" baseline="0" dirty="0" smtClean="0"/>
              <a:t>as seen on the slide. </a:t>
            </a:r>
            <a:r>
              <a:rPr lang="en-GB" dirty="0" smtClean="0"/>
              <a:t>The </a:t>
            </a:r>
            <a:r>
              <a:rPr lang="en-GB" dirty="0"/>
              <a:t>integration in clusters is designed to incentivise a systemic approach with cross-disciplinary, cross-sectoral, cross-policy and international collaboration, thereby achieving higher impact and better seizing the innovation potential that is often greatest at the intersection of disciplines and sectors</a:t>
            </a:r>
            <a:r>
              <a:rPr lang="en-GB" dirty="0" smtClean="0"/>
              <a:t>. </a:t>
            </a:r>
          </a:p>
          <a:p>
            <a:pPr marL="171450" lvl="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Particularly relevant for CO2 utilisation activities</a:t>
            </a:r>
            <a:r>
              <a:rPr lang="en-GB" baseline="0" dirty="0" smtClean="0"/>
              <a:t> are the clusters: ‘Digital, Industry and Space’ and ‘Climate, Energy and Mobility’</a:t>
            </a:r>
            <a:r>
              <a:rPr lang="en-GB" dirty="0" smtClean="0"/>
              <a:t>. </a:t>
            </a:r>
          </a:p>
          <a:p>
            <a:pPr lvl="0" algn="just">
              <a:spcAft>
                <a:spcPts val="600"/>
              </a:spcAft>
            </a:pPr>
            <a:endParaRPr lang="en-GB" dirty="0" smtClean="0"/>
          </a:p>
          <a:p>
            <a:pPr lvl="0" algn="just">
              <a:spcAft>
                <a:spcPts val="600"/>
              </a:spcAft>
            </a:pPr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3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41DA2-5DAF-C342-AE74-80EC54398E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4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7244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31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8010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93787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1375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58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465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31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40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8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18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82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26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120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11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63032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325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9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099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119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62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556272"/>
            <a:ext cx="109728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636912"/>
            <a:ext cx="109728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AEF0"/>
              </a:buClr>
              <a:tabLst>
                <a:tab pos="7623175" algn="l"/>
              </a:tabLst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65118"/>
            <a:ext cx="28448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65118"/>
            <a:ext cx="28448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3" name="Picture 3" descr="C:\DOCUME~1\lenain\LOCALS~1\Temp\7zECC.tmp\Footer Box RTD EN Cy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600" y="6458400"/>
            <a:ext cx="813600" cy="406800"/>
          </a:xfrm>
          <a:prstGeom prst="rect">
            <a:avLst/>
          </a:prstGeom>
          <a:noFill/>
        </p:spPr>
      </p:pic>
      <p:pic>
        <p:nvPicPr>
          <p:cNvPr id="2051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6000" y="306000"/>
            <a:ext cx="2160621" cy="124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024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5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8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2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5164-9DB9-45E6-B497-373CDEBE00F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3A9DD-4308-431E-9DA5-EAF12DD7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3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search/infocentre/fp_en.cfm?item=Industrial%20research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s://ec.europa.eu/info/research-and-innovation/research-area/industrial-research-and-innovation_en" TargetMode="Externa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2.png"/><Relationship Id="rId5" Type="http://schemas.openxmlformats.org/officeDocument/2006/relationships/hyperlink" Target="https://www.youtube.com/playlist?list=PLvpwIjZTs-LjYqeOiYYqRWlegdihyjGgu" TargetMode="External"/><Relationship Id="rId4" Type="http://schemas.openxmlformats.org/officeDocument/2006/relationships/hyperlink" Target="https://horizon-magazine.eu/topics/industr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350" y="1616530"/>
            <a:ext cx="10064964" cy="1796142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European Chemicals Network Conference  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068" y="3282042"/>
            <a:ext cx="10264508" cy="683179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26 October</a:t>
            </a:r>
            <a:r>
              <a:rPr lang="en-GB" dirty="0"/>
              <a:t> </a:t>
            </a:r>
            <a:r>
              <a:rPr lang="en-GB" sz="32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96195" y="6410036"/>
            <a:ext cx="5811077" cy="447964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Jürgen TIEDJE, Head of Unit “Sustainable Industrial Systems” </a:t>
            </a:r>
          </a:p>
          <a:p>
            <a:pPr algn="ctr"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DG Research &amp; Innovation</a:t>
            </a:r>
          </a:p>
          <a:p>
            <a:pPr algn="ctr"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 European Commission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3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671"/>
            <a:ext cx="10972800" cy="741145"/>
          </a:xfrm>
        </p:spPr>
        <p:txBody>
          <a:bodyPr/>
          <a:lstStyle/>
          <a:p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key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words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5267"/>
            <a:ext cx="10972800" cy="36761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Relevance of Horizon Europe to the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debate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endParaRPr lang="fr-B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partnerships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in Horizon Europe – the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candidate  </a:t>
            </a:r>
          </a:p>
          <a:p>
            <a:pPr indent="0">
              <a:buNone/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Processes4Planet </a:t>
            </a:r>
          </a:p>
          <a:p>
            <a:pPr>
              <a:lnSpc>
                <a:spcPct val="150000"/>
              </a:lnSpc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idea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circularity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hubs </a:t>
            </a:r>
          </a:p>
          <a:p>
            <a:pPr>
              <a:lnSpc>
                <a:spcPct val="150000"/>
              </a:lnSpc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0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037264" y="2639910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28999" y="2639910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634058" y="2639910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439118" y="2639910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944416" y="4221089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04110" y="4217938"/>
            <a:ext cx="2160240" cy="2160240"/>
          </a:xfrm>
          <a:prstGeom prst="ellipse">
            <a:avLst/>
          </a:prstGeom>
          <a:solidFill>
            <a:srgbClr val="ED7D31">
              <a:lumMod val="40000"/>
              <a:lumOff val="6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08340" y="2821637"/>
            <a:ext cx="1797322" cy="1797322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Digital, Industry &amp; Space</a:t>
            </a:r>
          </a:p>
        </p:txBody>
      </p:sp>
      <p:sp>
        <p:nvSpPr>
          <p:cNvPr id="28" name="Oval 27"/>
          <p:cNvSpPr/>
          <p:nvPr/>
        </p:nvSpPr>
        <p:spPr>
          <a:xfrm>
            <a:off x="3108880" y="4399396"/>
            <a:ext cx="1797322" cy="1797322"/>
          </a:xfrm>
          <a:prstGeom prst="ellipse">
            <a:avLst/>
          </a:prstGeom>
          <a:solidFill>
            <a:srgbClr val="44546A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Culture, Creativity and Inclusive Societies</a:t>
            </a:r>
          </a:p>
        </p:txBody>
      </p:sp>
      <p:sp>
        <p:nvSpPr>
          <p:cNvPr id="29" name="Oval 28"/>
          <p:cNvSpPr/>
          <p:nvPr/>
        </p:nvSpPr>
        <p:spPr>
          <a:xfrm>
            <a:off x="4015560" y="2821637"/>
            <a:ext cx="1797322" cy="1797322"/>
          </a:xfrm>
          <a:prstGeom prst="ellipse">
            <a:avLst/>
          </a:prstGeom>
          <a:solidFill>
            <a:srgbClr val="3166CF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Civil Security for Society</a:t>
            </a:r>
          </a:p>
        </p:txBody>
      </p:sp>
      <p:sp>
        <p:nvSpPr>
          <p:cNvPr id="30" name="Oval 29"/>
          <p:cNvSpPr/>
          <p:nvPr/>
        </p:nvSpPr>
        <p:spPr>
          <a:xfrm>
            <a:off x="5822780" y="2821637"/>
            <a:ext cx="1797322" cy="1797322"/>
          </a:xfrm>
          <a:prstGeom prst="ellipse">
            <a:avLst/>
          </a:prstGeom>
          <a:solidFill>
            <a:sysClr val="windowText" lastClr="000000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</a:t>
            </a:r>
          </a:p>
        </p:txBody>
      </p:sp>
      <p:sp>
        <p:nvSpPr>
          <p:cNvPr id="31" name="Oval 30"/>
          <p:cNvSpPr/>
          <p:nvPr/>
        </p:nvSpPr>
        <p:spPr>
          <a:xfrm>
            <a:off x="7630000" y="2821637"/>
            <a:ext cx="1797322" cy="1797322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Food,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Bioeconomy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Natural Resources, Agriculture &amp; Environment</a:t>
            </a:r>
          </a:p>
        </p:txBody>
      </p:sp>
      <p:sp>
        <p:nvSpPr>
          <p:cNvPr id="32" name="Oval 31"/>
          <p:cNvSpPr/>
          <p:nvPr/>
        </p:nvSpPr>
        <p:spPr>
          <a:xfrm>
            <a:off x="4896638" y="4399396"/>
            <a:ext cx="1797322" cy="1797322"/>
          </a:xfrm>
          <a:prstGeom prst="ellipse">
            <a:avLst/>
          </a:prstGeom>
          <a:solidFill>
            <a:srgbClr val="70AD47"/>
          </a:solidFill>
          <a:ln w="28575" cap="flat" cmpd="sng" algn="ctr">
            <a:solidFill>
              <a:srgbClr val="E7E6E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Climate, Energy and Mobility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45" y="1381767"/>
            <a:ext cx="8803387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2A47125C-43E1-B149-B665-869FA8EFECD7}"/>
              </a:ext>
            </a:extLst>
          </p:cNvPr>
          <p:cNvCxnSpPr>
            <a:cxnSpLocks/>
          </p:cNvCxnSpPr>
          <p:nvPr/>
        </p:nvCxnSpPr>
        <p:spPr>
          <a:xfrm flipV="1">
            <a:off x="266084" y="1401195"/>
            <a:ext cx="9754053" cy="1"/>
          </a:xfrm>
          <a:prstGeom prst="line">
            <a:avLst/>
          </a:prstGeom>
          <a:ln w="38100">
            <a:solidFill>
              <a:schemeClr val="accent4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B3752CF-4ACD-414F-A6C5-776ADBC6EADC}"/>
              </a:ext>
            </a:extLst>
          </p:cNvPr>
          <p:cNvSpPr/>
          <p:nvPr/>
        </p:nvSpPr>
        <p:spPr>
          <a:xfrm>
            <a:off x="-81968" y="1416886"/>
            <a:ext cx="2871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Processes4Planet KPIs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9727" y="1480675"/>
            <a:ext cx="10119102" cy="5378161"/>
            <a:chOff x="1625398" y="1479838"/>
            <a:chExt cx="10119102" cy="537816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1BF11ECE-678F-470E-81F6-107F34D044EE}"/>
                </a:ext>
              </a:extLst>
            </p:cNvPr>
            <p:cNvSpPr/>
            <p:nvPr/>
          </p:nvSpPr>
          <p:spPr>
            <a:xfrm>
              <a:off x="3183467" y="1479838"/>
              <a:ext cx="6867485" cy="5194012"/>
            </a:xfrm>
            <a:prstGeom prst="ellipse">
              <a:avLst/>
            </a:prstGeom>
            <a:noFill/>
            <a:ln>
              <a:solidFill>
                <a:srgbClr val="00C0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: Diagonal Corners Rounded 3">
              <a:extLst>
                <a:ext uri="{FF2B5EF4-FFF2-40B4-BE49-F238E27FC236}">
                  <a16:creationId xmlns:a16="http://schemas.microsoft.com/office/drawing/2014/main" id="{4D6F62AC-5E44-4BA4-8AA1-DAEC6AF2FB29}"/>
                </a:ext>
              </a:extLst>
            </p:cNvPr>
            <p:cNvSpPr/>
            <p:nvPr/>
          </p:nvSpPr>
          <p:spPr>
            <a:xfrm>
              <a:off x="2310127" y="1980645"/>
              <a:ext cx="2189527" cy="518217"/>
            </a:xfrm>
            <a:prstGeom prst="round2DiagRect">
              <a:avLst/>
            </a:prstGeom>
            <a:solidFill>
              <a:srgbClr val="00B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/>
                <a:t>Increasing EU’s Climate ambition for 2030 &amp; 2050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05D74B6-2134-4FB3-9CF6-0077ACFE2459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01" t="37570" r="40239" b="36496"/>
            <a:stretch/>
          </p:blipFill>
          <p:spPr>
            <a:xfrm>
              <a:off x="7279960" y="3362645"/>
              <a:ext cx="1447119" cy="1392573"/>
            </a:xfrm>
            <a:prstGeom prst="rect">
              <a:avLst/>
            </a:prstGeom>
            <a:ln>
              <a:solidFill>
                <a:srgbClr val="00C057"/>
              </a:solidFill>
            </a:ln>
          </p:spPr>
        </p:pic>
        <p:sp>
          <p:nvSpPr>
            <p:cNvPr id="23" name="Rectangle: Diagonal Corners Rounded 22">
              <a:extLst>
                <a:ext uri="{FF2B5EF4-FFF2-40B4-BE49-F238E27FC236}">
                  <a16:creationId xmlns:a16="http://schemas.microsoft.com/office/drawing/2014/main" id="{C3CEDC10-5150-43EA-BFA4-BC3AC2EB2010}"/>
                </a:ext>
              </a:extLst>
            </p:cNvPr>
            <p:cNvSpPr/>
            <p:nvPr/>
          </p:nvSpPr>
          <p:spPr>
            <a:xfrm>
              <a:off x="8736790" y="1984863"/>
              <a:ext cx="2189527" cy="518217"/>
            </a:xfrm>
            <a:prstGeom prst="round2DiagRect">
              <a:avLst/>
            </a:prstGeom>
            <a:solidFill>
              <a:srgbClr val="00B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/>
                <a:t>A zero pollution ambition for a toxic-free environment</a:t>
              </a:r>
            </a:p>
          </p:txBody>
        </p:sp>
        <p:sp>
          <p:nvSpPr>
            <p:cNvPr id="24" name="Rectangle: Diagonal Corners Rounded 23">
              <a:extLst>
                <a:ext uri="{FF2B5EF4-FFF2-40B4-BE49-F238E27FC236}">
                  <a16:creationId xmlns:a16="http://schemas.microsoft.com/office/drawing/2014/main" id="{9696B2A8-990C-4C72-9E76-0A63183E1503}"/>
                </a:ext>
              </a:extLst>
            </p:cNvPr>
            <p:cNvSpPr/>
            <p:nvPr/>
          </p:nvSpPr>
          <p:spPr>
            <a:xfrm>
              <a:off x="1939198" y="5076805"/>
              <a:ext cx="2189527" cy="518217"/>
            </a:xfrm>
            <a:prstGeom prst="round2DiagRect">
              <a:avLst/>
            </a:prstGeom>
            <a:solidFill>
              <a:srgbClr val="C9F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 dirty="0">
                  <a:solidFill>
                    <a:srgbClr val="00B050"/>
                  </a:solidFill>
                </a:rPr>
                <a:t>Building &amp; renovating in an energy and resource efficient way</a:t>
              </a:r>
            </a:p>
          </p:txBody>
        </p:sp>
        <p:sp>
          <p:nvSpPr>
            <p:cNvPr id="25" name="Rectangle: Diagonal Corners Rounded 24">
              <a:extLst>
                <a:ext uri="{FF2B5EF4-FFF2-40B4-BE49-F238E27FC236}">
                  <a16:creationId xmlns:a16="http://schemas.microsoft.com/office/drawing/2014/main" id="{90E9CC43-1C1F-48AF-A4BF-3133856E9815}"/>
                </a:ext>
              </a:extLst>
            </p:cNvPr>
            <p:cNvSpPr/>
            <p:nvPr/>
          </p:nvSpPr>
          <p:spPr>
            <a:xfrm>
              <a:off x="9231115" y="3019399"/>
              <a:ext cx="2189527" cy="518217"/>
            </a:xfrm>
            <a:prstGeom prst="round2Diag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Preserving and restoring ecosystems and biodiversity</a:t>
              </a:r>
            </a:p>
          </p:txBody>
        </p:sp>
        <p:sp>
          <p:nvSpPr>
            <p:cNvPr id="26" name="Rectangle: Diagonal Corners Rounded 25">
              <a:extLst>
                <a:ext uri="{FF2B5EF4-FFF2-40B4-BE49-F238E27FC236}">
                  <a16:creationId xmlns:a16="http://schemas.microsoft.com/office/drawing/2014/main" id="{C17D9EC5-E83A-4C93-82E8-3E0691C8D430}"/>
                </a:ext>
              </a:extLst>
            </p:cNvPr>
            <p:cNvSpPr/>
            <p:nvPr/>
          </p:nvSpPr>
          <p:spPr>
            <a:xfrm>
              <a:off x="9231116" y="3918672"/>
              <a:ext cx="2189527" cy="518217"/>
            </a:xfrm>
            <a:prstGeom prst="round2DiagRect">
              <a:avLst/>
            </a:prstGeom>
            <a:solidFill>
              <a:srgbClr val="C9F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rgbClr val="00B050"/>
                  </a:solidFill>
                </a:rPr>
                <a:t>From farm to fork: healthy, environmental food system</a:t>
              </a:r>
            </a:p>
          </p:txBody>
        </p:sp>
        <p:sp>
          <p:nvSpPr>
            <p:cNvPr id="27" name="Rectangle: Diagonal Corners Rounded 26">
              <a:extLst>
                <a:ext uri="{FF2B5EF4-FFF2-40B4-BE49-F238E27FC236}">
                  <a16:creationId xmlns:a16="http://schemas.microsoft.com/office/drawing/2014/main" id="{2B517B22-0137-41C0-861B-524BCCB88813}"/>
                </a:ext>
              </a:extLst>
            </p:cNvPr>
            <p:cNvSpPr/>
            <p:nvPr/>
          </p:nvSpPr>
          <p:spPr>
            <a:xfrm>
              <a:off x="9406362" y="4957219"/>
              <a:ext cx="2189527" cy="518217"/>
            </a:xfrm>
            <a:prstGeom prst="round2DiagRect">
              <a:avLst/>
            </a:prstGeom>
            <a:solidFill>
              <a:srgbClr val="C9F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rgbClr val="00B050"/>
                  </a:solidFill>
                </a:rPr>
                <a:t>Accelerating the shift to sustainable and smart mobility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B7D742D-4BED-428D-9165-0B7EB539DB2E}"/>
                </a:ext>
              </a:extLst>
            </p:cNvPr>
            <p:cNvSpPr/>
            <p:nvPr/>
          </p:nvSpPr>
          <p:spPr>
            <a:xfrm>
              <a:off x="4943956" y="1766684"/>
              <a:ext cx="3412037" cy="13398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rgbClr val="5A3B41"/>
                  </a:solidFill>
                  <a:latin typeface="Century Gothic"/>
                </a:rPr>
                <a:t>CLIMATE KPIs</a:t>
              </a:r>
            </a:p>
            <a:p>
              <a:pPr marL="171450" indent="-171450" algn="ctr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Century Gothic"/>
                </a:rPr>
                <a:t>100% of total CO2eq  emission reduction </a:t>
              </a:r>
              <a:r>
                <a:rPr lang="en-US" sz="1000" dirty="0">
                  <a:solidFill>
                    <a:srgbClr val="5A3B41"/>
                  </a:solidFill>
                  <a:latin typeface="Century Gothic"/>
                </a:rPr>
                <a:t>potential </a:t>
              </a:r>
              <a:r>
                <a:rPr lang="en-US" sz="1000" u="sng" dirty="0">
                  <a:solidFill>
                    <a:srgbClr val="5A3B41"/>
                  </a:solidFill>
                  <a:latin typeface="Century Gothic"/>
                </a:rPr>
                <a:t>by integration of renewable energy &amp; energy efficiency</a:t>
              </a:r>
              <a:r>
                <a:rPr lang="en-US" sz="1000" dirty="0">
                  <a:solidFill>
                    <a:srgbClr val="5A3B41"/>
                  </a:solidFill>
                  <a:latin typeface="Century Gothic"/>
                </a:rPr>
                <a:t> demonstrated through R&amp;I projects at TRL7</a:t>
              </a:r>
            </a:p>
            <a:p>
              <a:pPr marL="171450" lvl="0" indent="-171450" algn="ctr" fontAlgn="ctr">
                <a:buFont typeface="Arial" panose="020B0604020202020204" pitchFamily="34" charset="0"/>
                <a:buChar char="•"/>
                <a:defRPr/>
              </a:pPr>
              <a:r>
                <a:rPr lang="en-US" sz="1000" b="1" dirty="0">
                  <a:solidFill>
                    <a:srgbClr val="5A3B41"/>
                  </a:solidFill>
                  <a:latin typeface="Century Gothic"/>
                </a:rPr>
                <a:t>100% of total CO2eq emission reduction </a:t>
              </a:r>
              <a:r>
                <a:rPr lang="en-US" sz="1000" dirty="0">
                  <a:solidFill>
                    <a:srgbClr val="5A3B41"/>
                  </a:solidFill>
                  <a:latin typeface="Century Gothic"/>
                </a:rPr>
                <a:t>potential  </a:t>
              </a:r>
              <a:r>
                <a:rPr lang="en-US" sz="1000" u="sng" dirty="0">
                  <a:solidFill>
                    <a:srgbClr val="5A3B41"/>
                  </a:solidFill>
                  <a:latin typeface="Century Gothic"/>
                </a:rPr>
                <a:t>through CO2 Capture and Use  </a:t>
              </a:r>
              <a:r>
                <a:rPr lang="en-US" sz="1000" dirty="0">
                  <a:solidFill>
                    <a:srgbClr val="5A3B41"/>
                  </a:solidFill>
                  <a:latin typeface="Century Gothic"/>
                </a:rPr>
                <a:t>demonstrated through R&amp;I projects at TRL7</a:t>
              </a:r>
              <a:endParaRPr lang="en-GB" sz="1000" dirty="0">
                <a:solidFill>
                  <a:srgbClr val="660033"/>
                </a:solidFill>
              </a:endParaRPr>
            </a:p>
          </p:txBody>
        </p:sp>
        <p:sp>
          <p:nvSpPr>
            <p:cNvPr id="30" name="Rectangle: Diagonal Corners Rounded 29">
              <a:extLst>
                <a:ext uri="{FF2B5EF4-FFF2-40B4-BE49-F238E27FC236}">
                  <a16:creationId xmlns:a16="http://schemas.microsoft.com/office/drawing/2014/main" id="{A55F3129-9F1D-4880-ADF7-F902B1883D88}"/>
                </a:ext>
              </a:extLst>
            </p:cNvPr>
            <p:cNvSpPr/>
            <p:nvPr/>
          </p:nvSpPr>
          <p:spPr>
            <a:xfrm>
              <a:off x="2594229" y="6036065"/>
              <a:ext cx="2189527" cy="518217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Financing the transition</a:t>
              </a:r>
            </a:p>
          </p:txBody>
        </p:sp>
        <p:sp>
          <p:nvSpPr>
            <p:cNvPr id="31" name="Rectangle: Diagonal Corners Rounded 30">
              <a:extLst>
                <a:ext uri="{FF2B5EF4-FFF2-40B4-BE49-F238E27FC236}">
                  <a16:creationId xmlns:a16="http://schemas.microsoft.com/office/drawing/2014/main" id="{05722C84-C8F3-4D4A-AC69-87A947582F7A}"/>
                </a:ext>
              </a:extLst>
            </p:cNvPr>
            <p:cNvSpPr/>
            <p:nvPr/>
          </p:nvSpPr>
          <p:spPr>
            <a:xfrm>
              <a:off x="9257749" y="6061813"/>
              <a:ext cx="2486751" cy="518217"/>
            </a:xfrm>
            <a:prstGeom prst="round2Diag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Leave no one behind</a:t>
              </a: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(Just Transition)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AB8F84C-184D-4E53-885F-814AE234402B}"/>
                </a:ext>
              </a:extLst>
            </p:cNvPr>
            <p:cNvSpPr/>
            <p:nvPr/>
          </p:nvSpPr>
          <p:spPr>
            <a:xfrm>
              <a:off x="4791456" y="5268418"/>
              <a:ext cx="4439659" cy="158958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rgbClr val="5A3B41"/>
                  </a:solidFill>
                  <a:latin typeface="Arial Body"/>
                </a:rPr>
                <a:t>COMPETITIVENESS &amp; CROSS-CUTTING KPIs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Launch </a:t>
              </a: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15+ marbles 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integrating solutions developed through Processes4Planet portfolio towards the 100% target+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Leverage factor 5 to 10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60 significant innovations 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TRL 7-8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CAPEX &amp; OPEX reduction 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through the innovations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Impact on SMEs 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through projects &amp; H4Cs</a:t>
              </a:r>
            </a:p>
            <a:p>
              <a:pPr marL="171450" indent="-171450" fontAlgn="ctr">
                <a:buFont typeface="Arial" panose="020B0604020202020204" pitchFamily="34" charset="0"/>
                <a:buChar char="•"/>
              </a:pPr>
              <a:r>
                <a:rPr lang="en-US" sz="1000" b="1" dirty="0">
                  <a:solidFill>
                    <a:srgbClr val="5A3B41"/>
                  </a:solidFill>
                  <a:latin typeface="Arial Body"/>
                </a:rPr>
                <a:t>20 new types of skills and jobs 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(10 integrated into academia and company </a:t>
              </a:r>
              <a:r>
                <a:rPr lang="en-US" sz="1000" dirty="0" err="1">
                  <a:solidFill>
                    <a:srgbClr val="5A3B41"/>
                  </a:solidFill>
                  <a:latin typeface="Arial Body"/>
                </a:rPr>
                <a:t>programmes</a:t>
              </a:r>
              <a:r>
                <a:rPr lang="en-US" sz="1000" dirty="0">
                  <a:solidFill>
                    <a:srgbClr val="5A3B41"/>
                  </a:solidFill>
                  <a:latin typeface="Arial Body"/>
                </a:rPr>
                <a:t>)</a:t>
              </a:r>
              <a:endParaRPr lang="en-GB" sz="1600" b="1" dirty="0">
                <a:solidFill>
                  <a:srgbClr val="5A3B41"/>
                </a:solidFill>
                <a:latin typeface="Arial Body"/>
              </a:endParaRPr>
            </a:p>
          </p:txBody>
        </p:sp>
        <p:sp>
          <p:nvSpPr>
            <p:cNvPr id="18" name="Rectangle: Diagonal Corners Rounded 17">
              <a:extLst>
                <a:ext uri="{FF2B5EF4-FFF2-40B4-BE49-F238E27FC236}">
                  <a16:creationId xmlns:a16="http://schemas.microsoft.com/office/drawing/2014/main" id="{16EA4E08-C487-4513-8359-9A879B3CD2E0}"/>
                </a:ext>
              </a:extLst>
            </p:cNvPr>
            <p:cNvSpPr/>
            <p:nvPr/>
          </p:nvSpPr>
          <p:spPr>
            <a:xfrm>
              <a:off x="1625398" y="3984835"/>
              <a:ext cx="2189527" cy="518217"/>
            </a:xfrm>
            <a:prstGeom prst="round2DiagRect">
              <a:avLst/>
            </a:prstGeom>
            <a:solidFill>
              <a:srgbClr val="00B4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/>
                <a:t>Mobilising industry for a clean and circular economy</a:t>
              </a:r>
            </a:p>
          </p:txBody>
        </p:sp>
        <p:sp>
          <p:nvSpPr>
            <p:cNvPr id="19" name="Rectangle: Diagonal Corners Rounded 18">
              <a:extLst>
                <a:ext uri="{FF2B5EF4-FFF2-40B4-BE49-F238E27FC236}">
                  <a16:creationId xmlns:a16="http://schemas.microsoft.com/office/drawing/2014/main" id="{8458CABE-E00E-4898-9DAD-6AF006DF2388}"/>
                </a:ext>
              </a:extLst>
            </p:cNvPr>
            <p:cNvSpPr/>
            <p:nvPr/>
          </p:nvSpPr>
          <p:spPr>
            <a:xfrm>
              <a:off x="1828596" y="3009465"/>
              <a:ext cx="2189527" cy="518217"/>
            </a:xfrm>
            <a:prstGeom prst="round2DiagRect">
              <a:avLst/>
            </a:prstGeom>
            <a:solidFill>
              <a:srgbClr val="C9F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rgbClr val="00B050"/>
                  </a:solidFill>
                </a:rPr>
                <a:t>Supplying clean, affordable &amp; secure energy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1B9E6BA-7D6F-421B-98A4-94594449D405}"/>
                </a:ext>
              </a:extLst>
            </p:cNvPr>
            <p:cNvSpPr/>
            <p:nvPr/>
          </p:nvSpPr>
          <p:spPr>
            <a:xfrm>
              <a:off x="4149666" y="3415120"/>
              <a:ext cx="3037715" cy="16616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5A3B41"/>
                  </a:solidFill>
                  <a:latin typeface="Arial Body"/>
                </a:rPr>
                <a:t>CIRCULARITY KPIs</a:t>
              </a:r>
            </a:p>
            <a:p>
              <a:pPr marL="285750" indent="-285750" fontAlgn="ctr"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5A3B41"/>
                  </a:solidFill>
                  <a:latin typeface="Arial Body"/>
                </a:rPr>
                <a:t>100% (TBD) of waste reduction </a:t>
              </a:r>
              <a:r>
                <a:rPr lang="en-US" sz="900" dirty="0">
                  <a:solidFill>
                    <a:srgbClr val="5A3B41"/>
                  </a:solidFill>
                  <a:latin typeface="Arial Body"/>
                </a:rPr>
                <a:t>potential demonstrated through R&amp;I projects at TRL7</a:t>
              </a:r>
            </a:p>
            <a:p>
              <a:pPr marL="285750" indent="-285750" fontAlgn="ctr"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5A3B41"/>
                  </a:solidFill>
                  <a:latin typeface="Arial Body"/>
                </a:rPr>
                <a:t>90% (TBD) secondary materials re-use </a:t>
              </a:r>
              <a:r>
                <a:rPr lang="en-US" sz="900" dirty="0">
                  <a:solidFill>
                    <a:srgbClr val="5A3B41"/>
                  </a:solidFill>
                  <a:latin typeface="Arial Body"/>
                </a:rPr>
                <a:t>potential  demonstrated through R&amp;I projects at TRL7</a:t>
              </a:r>
            </a:p>
            <a:p>
              <a:pPr marL="285750" indent="-285750" fontAlgn="ctr"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5A3B41"/>
                  </a:solidFill>
                  <a:latin typeface="Arial Body"/>
                </a:rPr>
                <a:t>90% (TBD) of wastewater re-use/recycling </a:t>
              </a:r>
              <a:r>
                <a:rPr lang="en-US" sz="900" dirty="0">
                  <a:solidFill>
                    <a:srgbClr val="5A3B41"/>
                  </a:solidFill>
                  <a:latin typeface="Arial Body"/>
                </a:rPr>
                <a:t>potential demonstrated through R&amp;I projects at TRL7</a:t>
              </a:r>
            </a:p>
            <a:p>
              <a:pPr marL="285750" indent="-285750" fontAlgn="ctr">
                <a:buFont typeface="Arial" panose="020B0604020202020204" pitchFamily="34" charset="0"/>
                <a:buChar char="•"/>
              </a:pPr>
              <a:r>
                <a:rPr lang="en-US" sz="1100" b="1" dirty="0">
                  <a:solidFill>
                    <a:srgbClr val="FF0000"/>
                  </a:solidFill>
                  <a:latin typeface="Arial Body"/>
                </a:rPr>
                <a:t>15+ H4Cs launched into the process of development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10492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err="1">
                <a:latin typeface="Century Gothic"/>
              </a:rPr>
              <a:t>What</a:t>
            </a:r>
            <a:r>
              <a:rPr lang="fr-FR" sz="2000" b="1" dirty="0">
                <a:latin typeface="Century Gothic"/>
              </a:rPr>
              <a:t> do </a:t>
            </a:r>
            <a:r>
              <a:rPr lang="fr-FR" sz="2000" b="1" dirty="0" err="1">
                <a:latin typeface="Century Gothic"/>
              </a:rPr>
              <a:t>we</a:t>
            </a:r>
            <a:r>
              <a:rPr lang="fr-FR" sz="2000" b="1" dirty="0">
                <a:latin typeface="Century Gothic"/>
              </a:rPr>
              <a:t> </a:t>
            </a:r>
            <a:r>
              <a:rPr lang="fr-FR" sz="2000" b="1" dirty="0" err="1">
                <a:latin typeface="Century Gothic"/>
              </a:rPr>
              <a:t>discuss</a:t>
            </a:r>
            <a:r>
              <a:rPr lang="fr-FR" sz="2000" b="1" dirty="0">
                <a:latin typeface="Century Gothic"/>
              </a:rPr>
              <a:t> </a:t>
            </a:r>
            <a:r>
              <a:rPr lang="fr-FR" sz="2000" b="1" dirty="0" err="1">
                <a:latin typeface="Century Gothic"/>
              </a:rPr>
              <a:t>now</a:t>
            </a:r>
            <a:r>
              <a:rPr lang="fr-FR" sz="2000" b="1" dirty="0">
                <a:latin typeface="Century Gothic"/>
              </a:rPr>
              <a:t> </a:t>
            </a:r>
            <a:r>
              <a:rPr lang="fr-FR" sz="2000" b="1" dirty="0" err="1">
                <a:latin typeface="Century Gothic"/>
              </a:rPr>
              <a:t>with</a:t>
            </a:r>
            <a:r>
              <a:rPr lang="fr-FR" sz="2000" b="1" dirty="0">
                <a:latin typeface="Century Gothic"/>
              </a:rPr>
              <a:t> </a:t>
            </a:r>
            <a:r>
              <a:rPr lang="fr-FR" sz="2000" b="1" dirty="0" err="1">
                <a:latin typeface="Century Gothic"/>
              </a:rPr>
              <a:t>industry</a:t>
            </a:r>
            <a:r>
              <a:rPr lang="fr-FR" sz="2000" b="1" dirty="0">
                <a:latin typeface="Century Gothic"/>
              </a:rPr>
              <a:t> </a:t>
            </a:r>
            <a:r>
              <a:rPr lang="fr-FR" sz="2000" b="1" dirty="0" err="1">
                <a:latin typeface="Century Gothic"/>
              </a:rPr>
              <a:t>under</a:t>
            </a:r>
            <a:r>
              <a:rPr lang="fr-FR" sz="2000" b="1" dirty="0">
                <a:latin typeface="Century Gothic"/>
              </a:rPr>
              <a:t> Horizon Europe? </a:t>
            </a:r>
            <a:r>
              <a:rPr lang="fr-FR" sz="2000" b="1" dirty="0" smtClean="0">
                <a:latin typeface="Century Gothic"/>
              </a:rPr>
              <a:t> An </a:t>
            </a:r>
            <a:r>
              <a:rPr lang="fr-FR" sz="2000" b="1" dirty="0" err="1" smtClean="0">
                <a:latin typeface="Century Gothic"/>
              </a:rPr>
              <a:t>example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134900" y="6061813"/>
            <a:ext cx="701500" cy="543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37280" y="922744"/>
            <a:ext cx="12054064" cy="5999908"/>
            <a:chOff x="263392" y="858092"/>
            <a:chExt cx="12054064" cy="5999908"/>
          </a:xfrm>
        </p:grpSpPr>
        <p:sp>
          <p:nvSpPr>
            <p:cNvPr id="101" name="Trapezoid 100"/>
            <p:cNvSpPr/>
            <p:nvPr/>
          </p:nvSpPr>
          <p:spPr>
            <a:xfrm rot="13504543">
              <a:off x="3615085" y="2780962"/>
              <a:ext cx="4315994" cy="3580748"/>
            </a:xfrm>
            <a:prstGeom prst="trapezoid">
              <a:avLst/>
            </a:prstGeom>
            <a:gradFill flip="none" rotWithShape="1">
              <a:gsLst>
                <a:gs pos="0">
                  <a:srgbClr val="003399"/>
                </a:gs>
                <a:gs pos="0">
                  <a:srgbClr val="6E98F6"/>
                </a:gs>
                <a:gs pos="0">
                  <a:srgbClr val="2970FF">
                    <a:alpha val="20000"/>
                  </a:srgbClr>
                </a:gs>
                <a:gs pos="38000">
                  <a:srgbClr val="71A0FF">
                    <a:alpha val="20000"/>
                  </a:srgbClr>
                </a:gs>
                <a:gs pos="54500">
                  <a:srgbClr val="A9C1F7">
                    <a:alpha val="20000"/>
                  </a:srgbClr>
                </a:gs>
                <a:gs pos="100000">
                  <a:srgbClr val="CDDEFF">
                    <a:alpha val="4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4056880">
              <a:off x="5033842" y="2708839"/>
              <a:ext cx="2903124" cy="1754326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IE" sz="1100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waste as a resource</a:t>
              </a:r>
              <a:endParaRPr lang="en-IE" sz="1100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561428" y="1174120"/>
              <a:ext cx="3600000" cy="3600000"/>
            </a:xfrm>
            <a:prstGeom prst="ellipse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923" y="3981552"/>
              <a:ext cx="2697729" cy="2697729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TextBox 42"/>
            <p:cNvSpPr txBox="1"/>
            <p:nvPr/>
          </p:nvSpPr>
          <p:spPr>
            <a:xfrm>
              <a:off x="7465595" y="4884801"/>
              <a:ext cx="62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RTOs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889283" y="4354964"/>
              <a:ext cx="13809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rocess industry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889283" y="4056618"/>
              <a:ext cx="13809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SMEs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65168" y="4907225"/>
              <a:ext cx="13809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ivil society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686405" y="4988957"/>
              <a:ext cx="2330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waste management 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055410" y="5551393"/>
              <a:ext cx="15625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egional authorities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31662" y="5382220"/>
              <a:ext cx="13144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nergy industry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Down Arrow 55"/>
            <p:cNvSpPr/>
            <p:nvPr/>
          </p:nvSpPr>
          <p:spPr>
            <a:xfrm rot="13500000">
              <a:off x="9164885" y="2077667"/>
              <a:ext cx="288000" cy="504000"/>
            </a:xfrm>
            <a:prstGeom prst="downArrow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75244" y="2003031"/>
              <a:ext cx="234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 smtClean="0">
                  <a:solidFill>
                    <a:srgbClr val="00B050"/>
                  </a:solidFill>
                  <a:latin typeface="Arial Black" panose="020B0A04020102020204" pitchFamily="34" charset="0"/>
                </a:rPr>
                <a:t>carbon neutrality</a:t>
              </a:r>
              <a:endParaRPr lang="en-IE" sz="1400" dirty="0">
                <a:solidFill>
                  <a:srgbClr val="00B05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633861" y="2764246"/>
              <a:ext cx="23456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>
                  <a:solidFill>
                    <a:srgbClr val="00B050"/>
                  </a:solidFill>
                  <a:latin typeface="Arial Black" panose="020B0A04020102020204" pitchFamily="34" charset="0"/>
                </a:rPr>
                <a:t>z</a:t>
              </a:r>
              <a:r>
                <a:rPr lang="en-IE" sz="1400" dirty="0" smtClean="0">
                  <a:solidFill>
                    <a:srgbClr val="00B050"/>
                  </a:solidFill>
                  <a:latin typeface="Arial Black" panose="020B0A04020102020204" pitchFamily="34" charset="0"/>
                </a:rPr>
                <a:t>ero-waste-to-landfill</a:t>
              </a:r>
              <a:endParaRPr lang="en-IE" sz="1400" dirty="0">
                <a:solidFill>
                  <a:srgbClr val="00B05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484579" y="3641448"/>
              <a:ext cx="28328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 smtClean="0">
                  <a:solidFill>
                    <a:srgbClr val="00B050"/>
                  </a:solidFill>
                  <a:latin typeface="Arial Black" panose="020B0A04020102020204" pitchFamily="34" charset="0"/>
                </a:rPr>
                <a:t>global competitiveness</a:t>
              </a:r>
              <a:endParaRPr lang="en-IE" sz="1400" dirty="0">
                <a:solidFill>
                  <a:srgbClr val="00B05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4" name="Down Arrow 53"/>
            <p:cNvSpPr/>
            <p:nvPr/>
          </p:nvSpPr>
          <p:spPr>
            <a:xfrm rot="16200000">
              <a:off x="9267501" y="2673291"/>
              <a:ext cx="288000" cy="504000"/>
            </a:xfrm>
            <a:prstGeom prst="downArrow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57" name="Down Arrow 56"/>
            <p:cNvSpPr/>
            <p:nvPr/>
          </p:nvSpPr>
          <p:spPr>
            <a:xfrm rot="18900000">
              <a:off x="9164885" y="3376915"/>
              <a:ext cx="288000" cy="504000"/>
            </a:xfrm>
            <a:prstGeom prst="downArrow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43258" y="1418549"/>
              <a:ext cx="19637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knowledge platform</a:t>
              </a:r>
            </a:p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- data</a:t>
              </a:r>
            </a:p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- best practices</a:t>
              </a:r>
              <a:endParaRPr lang="en-IE" sz="1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72329" y="3892536"/>
              <a:ext cx="20866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new business models</a:t>
              </a:r>
              <a:endParaRPr lang="en-IE" sz="12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31961" y="3444188"/>
              <a:ext cx="16149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social innovation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82619" y="3042006"/>
              <a:ext cx="25225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breakthrough technology and processes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381396" y="1006693"/>
              <a:ext cx="1957960" cy="48680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IE" sz="1100" dirty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</a:t>
              </a:r>
              <a:r>
                <a:rPr lang="en-IE" sz="1100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usiness to territory</a:t>
              </a:r>
              <a:endParaRPr lang="en-IE" sz="1100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867593" y="4702127"/>
              <a:ext cx="23510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waste associations</a:t>
              </a:r>
              <a:endParaRPr lang="en-IE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/>
            <p:cNvCxnSpPr>
              <a:stCxn id="46" idx="0"/>
            </p:cNvCxnSpPr>
            <p:nvPr/>
          </p:nvCxnSpPr>
          <p:spPr>
            <a:xfrm flipV="1">
              <a:off x="6255634" y="4403533"/>
              <a:ext cx="403606" cy="503692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0" idx="0"/>
            </p:cNvCxnSpPr>
            <p:nvPr/>
          </p:nvCxnSpPr>
          <p:spPr>
            <a:xfrm flipV="1">
              <a:off x="6288881" y="4472950"/>
              <a:ext cx="576486" cy="909270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48" idx="1"/>
            </p:cNvCxnSpPr>
            <p:nvPr/>
          </p:nvCxnSpPr>
          <p:spPr>
            <a:xfrm>
              <a:off x="8230787" y="4466356"/>
              <a:ext cx="455618" cy="661101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45" idx="1"/>
            </p:cNvCxnSpPr>
            <p:nvPr/>
          </p:nvCxnSpPr>
          <p:spPr>
            <a:xfrm>
              <a:off x="8557633" y="3930379"/>
              <a:ext cx="331650" cy="264739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44" idx="1"/>
            </p:cNvCxnSpPr>
            <p:nvPr/>
          </p:nvCxnSpPr>
          <p:spPr>
            <a:xfrm>
              <a:off x="8421025" y="4167316"/>
              <a:ext cx="468258" cy="326148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64" idx="1"/>
            </p:cNvCxnSpPr>
            <p:nvPr/>
          </p:nvCxnSpPr>
          <p:spPr>
            <a:xfrm>
              <a:off x="8312295" y="4351172"/>
              <a:ext cx="555298" cy="489455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49" idx="0"/>
            </p:cNvCxnSpPr>
            <p:nvPr/>
          </p:nvCxnSpPr>
          <p:spPr>
            <a:xfrm>
              <a:off x="7315200" y="4919080"/>
              <a:ext cx="521488" cy="632313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43" idx="0"/>
            </p:cNvCxnSpPr>
            <p:nvPr/>
          </p:nvCxnSpPr>
          <p:spPr>
            <a:xfrm>
              <a:off x="7682478" y="4573775"/>
              <a:ext cx="97273" cy="311026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2789386" y="5815788"/>
              <a:ext cx="17918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l</a:t>
              </a:r>
              <a:r>
                <a:rPr lang="en-IE" sz="1400" dirty="0" smtClean="0">
                  <a:solidFill>
                    <a:srgbClr val="FFFF00"/>
                  </a:solidFill>
                  <a:latin typeface="Arial Black" panose="020B0A04020102020204" pitchFamily="34" charset="0"/>
                </a:rPr>
                <a:t>ocal proximity</a:t>
              </a:r>
              <a:endParaRPr lang="en-IE" sz="1400" dirty="0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3392" y="1384573"/>
              <a:ext cx="4448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2400" dirty="0" smtClean="0">
                  <a:solidFill>
                    <a:srgbClr val="003399"/>
                  </a:solidFill>
                  <a:latin typeface="Arial Black" panose="020B0A04020102020204" pitchFamily="34" charset="0"/>
                </a:rPr>
                <a:t>Hubs for circularity (H4C)</a:t>
              </a:r>
              <a:endParaRPr lang="en-IE" sz="2400" dirty="0">
                <a:solidFill>
                  <a:srgbClr val="003399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840114" y="5225599"/>
              <a:ext cx="124906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local authorities</a:t>
              </a:r>
            </a:p>
          </p:txBody>
        </p:sp>
        <p:cxnSp>
          <p:nvCxnSpPr>
            <p:cNvPr id="36" name="Straight Connector 35"/>
            <p:cNvCxnSpPr>
              <a:stCxn id="2" idx="0"/>
            </p:cNvCxnSpPr>
            <p:nvPr/>
          </p:nvCxnSpPr>
          <p:spPr>
            <a:xfrm flipH="1" flipV="1">
              <a:off x="7899438" y="4493465"/>
              <a:ext cx="565206" cy="732134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17757078">
              <a:off x="4818640" y="1812635"/>
              <a:ext cx="2422104" cy="105469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IE" sz="1100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decarbonised energy sources</a:t>
              </a:r>
              <a:endParaRPr lang="en-IE" sz="1100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2760167">
              <a:off x="7538450" y="1380795"/>
              <a:ext cx="1957960" cy="91255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IE" sz="1100" dirty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v</a:t>
              </a:r>
              <a:r>
                <a:rPr lang="en-IE" sz="1100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alue loops</a:t>
              </a:r>
              <a:endParaRPr lang="en-IE" sz="1100" dirty="0">
                <a:solidFill>
                  <a:schemeClr val="accent4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783907" y="2106299"/>
              <a:ext cx="3181750" cy="923330"/>
            </a:xfrm>
            <a:prstGeom prst="rect">
              <a:avLst/>
            </a:prstGeom>
            <a:solidFill>
              <a:srgbClr val="3366CC">
                <a:alpha val="8470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solidFill>
                    <a:srgbClr val="FF99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First of </a:t>
              </a:r>
              <a:r>
                <a:rPr lang="en-IE" b="1" dirty="0" smtClean="0">
                  <a:solidFill>
                    <a:srgbClr val="FF99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 kind</a:t>
              </a:r>
              <a:r>
                <a:rPr lang="en-IE" b="1" dirty="0">
                  <a:solidFill>
                    <a:srgbClr val="FF99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lighthouse demonstrator plants of commercial </a:t>
              </a:r>
              <a:r>
                <a:rPr lang="en-IE" b="1" dirty="0" smtClean="0">
                  <a:solidFill>
                    <a:srgbClr val="FF99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size</a:t>
              </a:r>
              <a:endParaRPr lang="en-US" dirty="0">
                <a:solidFill>
                  <a:srgbClr val="FF99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28199" y="4940301"/>
              <a:ext cx="15966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>
                  <a:solidFill>
                    <a:srgbClr val="00B050"/>
                  </a:solidFill>
                  <a:latin typeface="Arial Black" panose="020B0A04020102020204" pitchFamily="34" charset="0"/>
                </a:rPr>
                <a:t>Global challenges</a:t>
              </a:r>
              <a:endParaRPr lang="en-US" sz="1400" dirty="0">
                <a:solidFill>
                  <a:srgbClr val="00B05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6731328" y="4583306"/>
              <a:ext cx="302502" cy="1259762"/>
            </a:xfrm>
            <a:prstGeom prst="line">
              <a:avLst/>
            </a:prstGeom>
            <a:ln>
              <a:solidFill>
                <a:srgbClr val="00B050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819867" y="5815788"/>
              <a:ext cx="17363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manufacturing industry</a:t>
              </a:r>
              <a:endParaRPr lang="en-US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70550" y="6366288"/>
              <a:ext cx="881179" cy="491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37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8853" y="826600"/>
            <a:ext cx="10972800" cy="936625"/>
          </a:xfrm>
        </p:spPr>
        <p:txBody>
          <a:bodyPr/>
          <a:lstStyle/>
          <a:p>
            <a:r>
              <a:rPr lang="en-IE" dirty="0" smtClean="0"/>
              <a:t>Want to know more? 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41353"/>
            <a:ext cx="10972800" cy="3065171"/>
          </a:xfrm>
        </p:spPr>
        <p:txBody>
          <a:bodyPr/>
          <a:lstStyle/>
          <a:p>
            <a:r>
              <a:rPr lang="en-IE" dirty="0" smtClean="0">
                <a:hlinkClick r:id="rId2"/>
              </a:rPr>
              <a:t>Industrial Research and innovation website</a:t>
            </a:r>
          </a:p>
          <a:p>
            <a:r>
              <a:rPr lang="en-IE" dirty="0" smtClean="0">
                <a:hlinkClick r:id="rId3"/>
              </a:rPr>
              <a:t>Success stories</a:t>
            </a:r>
            <a:endParaRPr lang="en-IE" dirty="0" smtClean="0"/>
          </a:p>
          <a:p>
            <a:r>
              <a:rPr lang="en-IE" dirty="0" smtClean="0">
                <a:hlinkClick r:id="rId4"/>
              </a:rPr>
              <a:t>Horizon magazine articles</a:t>
            </a:r>
            <a:endParaRPr lang="en-IE" dirty="0" smtClean="0"/>
          </a:p>
          <a:p>
            <a:r>
              <a:rPr lang="en-IE" dirty="0" smtClean="0">
                <a:hlinkClick r:id="rId5"/>
              </a:rPr>
              <a:t>Key Enabling technology projects on YouTube</a:t>
            </a:r>
            <a:endParaRPr lang="en-IE" dirty="0" smtClean="0"/>
          </a:p>
          <a:p>
            <a:r>
              <a:rPr lang="en-IE" u="sng" dirty="0" smtClean="0">
                <a:solidFill>
                  <a:srgbClr val="035DC1"/>
                </a:solidFill>
              </a:rPr>
              <a:t>Horizon Results Platform </a:t>
            </a:r>
          </a:p>
          <a:p>
            <a:endParaRPr lang="en-IE" u="sng" dirty="0">
              <a:solidFill>
                <a:srgbClr val="035DC1"/>
              </a:solidFill>
            </a:endParaRPr>
          </a:p>
          <a:p>
            <a:pPr marL="342900">
              <a:buFont typeface="Wingdings" panose="05000000000000000000" pitchFamily="2" charset="2"/>
              <a:buChar char="v"/>
            </a:pPr>
            <a:r>
              <a:rPr lang="en-IE" u="sng" dirty="0" smtClean="0">
                <a:solidFill>
                  <a:srgbClr val="035DC1"/>
                </a:solidFill>
              </a:rPr>
              <a:t>Jurgen.tiedje@ec.europa.eu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97427" y="982134"/>
            <a:ext cx="1310754" cy="1158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8147" y="2920402"/>
            <a:ext cx="4420034" cy="305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8218" y="3164981"/>
            <a:ext cx="10065224" cy="1185345"/>
          </a:xfrm>
        </p:spPr>
        <p:txBody>
          <a:bodyPr/>
          <a:lstStyle/>
          <a:p>
            <a:pPr algn="ctr"/>
            <a:r>
              <a:rPr lang="en-GB" altLang="en-US" sz="3200" dirty="0"/>
              <a:t>Thank you </a:t>
            </a:r>
            <a:br>
              <a:rPr lang="en-GB" altLang="en-US" sz="3200" dirty="0"/>
            </a:br>
            <a:r>
              <a:rPr lang="en-GB" altLang="en-US" sz="3200" dirty="0"/>
              <a:t>for your attention!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Jürgen </a:t>
            </a:r>
            <a:r>
              <a:rPr lang="en-IE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Tiedje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46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6542</TotalTime>
  <Words>591</Words>
  <Application>Microsoft Office PowerPoint</Application>
  <PresentationFormat>Widescreen</PresentationFormat>
  <Paragraphs>97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Arial Body</vt:lpstr>
      <vt:lpstr>Calibri</vt:lpstr>
      <vt:lpstr>Calibri Light</vt:lpstr>
      <vt:lpstr>Century Gothic</vt:lpstr>
      <vt:lpstr>Tahoma</vt:lpstr>
      <vt:lpstr>Times New Roman</vt:lpstr>
      <vt:lpstr>Wingdings</vt:lpstr>
      <vt:lpstr>Office Theme</vt:lpstr>
      <vt:lpstr>1_Office Theme</vt:lpstr>
      <vt:lpstr>European Chemicals Network Conference  </vt:lpstr>
      <vt:lpstr>My key words </vt:lpstr>
      <vt:lpstr>PowerPoint Presentation</vt:lpstr>
      <vt:lpstr>PowerPoint Presentation</vt:lpstr>
      <vt:lpstr>PowerPoint Presentation</vt:lpstr>
      <vt:lpstr>Want to know more? 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FERNANDEZ MACIA Lucia (RTD)</dc:creator>
  <cp:lastModifiedBy>CONDEMI Giuseppina (RTD)</cp:lastModifiedBy>
  <cp:revision>112</cp:revision>
  <dcterms:created xsi:type="dcterms:W3CDTF">2020-01-06T13:14:49Z</dcterms:created>
  <dcterms:modified xsi:type="dcterms:W3CDTF">2020-10-22T16:36:32Z</dcterms:modified>
</cp:coreProperties>
</file>