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380" r:id="rId3"/>
    <p:sldId id="371" r:id="rId4"/>
    <p:sldId id="392" r:id="rId5"/>
    <p:sldId id="387" r:id="rId6"/>
    <p:sldId id="356" r:id="rId7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EA2"/>
    <a:srgbClr val="024B9C"/>
    <a:srgbClr val="035DC1"/>
    <a:srgbClr val="004494"/>
    <a:srgbClr val="035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580" autoAdjust="0"/>
    <p:restoredTop sz="95332" autoAdjust="0"/>
  </p:normalViewPr>
  <p:slideViewPr>
    <p:cSldViewPr snapToGrid="0">
      <p:cViewPr varScale="1">
        <p:scale>
          <a:sx n="56" d="100"/>
          <a:sy n="56" d="100"/>
        </p:scale>
        <p:origin x="62" y="528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homes\102\kemperu\My%20Documents\4.%20Countries\EU%20Statistics\Energy_statistical_countrydatasheets-Oct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homes\102\kemperu\My%20Documents\4.%20Countries\EU%20Statistics\Energy_statistical_countrydatasheets-Oct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'EU28'!$BI$211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89-4261-84F1-203680196E45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89-4261-84F1-203680196E45}"/>
              </c:ext>
            </c:extLst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589-4261-84F1-203680196E45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589-4261-84F1-203680196E4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589-4261-84F1-203680196E45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589-4261-84F1-203680196E45}"/>
              </c:ext>
            </c:extLst>
          </c:dPt>
          <c:dPt>
            <c:idx val="6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589-4261-84F1-203680196E45}"/>
              </c:ext>
            </c:extLst>
          </c:dPt>
          <c:dLbls>
            <c:dLbl>
              <c:idx val="0"/>
              <c:layout>
                <c:manualLayout>
                  <c:x val="9.2424535471647792E-2"/>
                  <c:y val="1.506637985973793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589-4261-84F1-203680196E45}"/>
                </c:ext>
              </c:extLst>
            </c:dLbl>
            <c:dLbl>
              <c:idx val="1"/>
              <c:layout>
                <c:manualLayout>
                  <c:x val="6.272083411853116E-2"/>
                  <c:y val="6.71863262756241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589-4261-84F1-203680196E45}"/>
                </c:ext>
              </c:extLst>
            </c:dLbl>
            <c:dLbl>
              <c:idx val="2"/>
              <c:layout>
                <c:manualLayout>
                  <c:x val="9.603198395129511E-3"/>
                  <c:y val="-1.299528647712923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589-4261-84F1-203680196E45}"/>
                </c:ext>
              </c:extLst>
            </c:dLbl>
            <c:dLbl>
              <c:idx val="3"/>
              <c:layout>
                <c:manualLayout>
                  <c:x val="-3.0940842205994919E-2"/>
                  <c:y val="-2.977923364087729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589-4261-84F1-203680196E45}"/>
                </c:ext>
              </c:extLst>
            </c:dLbl>
            <c:dLbl>
              <c:idx val="4"/>
              <c:layout>
                <c:manualLayout>
                  <c:x val="-2.8825550287023413E-4"/>
                  <c:y val="-4.69240621237853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589-4261-84F1-203680196E45}"/>
                </c:ext>
              </c:extLst>
            </c:dLbl>
            <c:dLbl>
              <c:idx val="5"/>
              <c:layout>
                <c:manualLayout>
                  <c:x val="1.5204502742416052E-2"/>
                  <c:y val="-5.150780058851415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589-4261-84F1-203680196E45}"/>
                </c:ext>
              </c:extLst>
            </c:dLbl>
            <c:dLbl>
              <c:idx val="6"/>
              <c:layout>
                <c:manualLayout>
                  <c:x val="-8.1771136831128938E-2"/>
                  <c:y val="1.61523455387618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589-4261-84F1-203680196E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'EU28'!$AG$212:$AG$218</c:f>
              <c:strCache>
                <c:ptCount val="7"/>
                <c:pt idx="0">
                  <c:v>solids - coal</c:v>
                </c:pt>
                <c:pt idx="1">
                  <c:v>solids- biomass</c:v>
                </c:pt>
                <c:pt idx="2">
                  <c:v>liquids</c:v>
                </c:pt>
                <c:pt idx="3">
                  <c:v>gases</c:v>
                </c:pt>
                <c:pt idx="4">
                  <c:v>hydrogen</c:v>
                </c:pt>
                <c:pt idx="5">
                  <c:v>electricity</c:v>
                </c:pt>
                <c:pt idx="6">
                  <c:v>heat</c:v>
                </c:pt>
              </c:strCache>
            </c:strRef>
          </c:cat>
          <c:val>
            <c:numRef>
              <c:f>'EU28'!$BI$212:$BI$218</c:f>
              <c:numCache>
                <c:formatCode>#,##0.00</c:formatCode>
                <c:ptCount val="7"/>
                <c:pt idx="0">
                  <c:v>98.581889999999987</c:v>
                </c:pt>
                <c:pt idx="1">
                  <c:v>69.354339999999993</c:v>
                </c:pt>
                <c:pt idx="2">
                  <c:v>410.48277000000002</c:v>
                </c:pt>
                <c:pt idx="3">
                  <c:v>248.12251000000001</c:v>
                </c:pt>
                <c:pt idx="4" formatCode="General">
                  <c:v>0</c:v>
                </c:pt>
                <c:pt idx="5">
                  <c:v>241.74766</c:v>
                </c:pt>
                <c:pt idx="6">
                  <c:v>62.69144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589-4261-84F1-203680196E45}"/>
            </c:ext>
          </c:extLst>
        </c:ser>
        <c:ser>
          <c:idx val="1"/>
          <c:order val="1"/>
          <c:tx>
            <c:strRef>
              <c:f>'EU28'!$BU$211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3589-4261-84F1-203680196E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3589-4261-84F1-203680196E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3589-4261-84F1-203680196E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3589-4261-84F1-203680196E4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3589-4261-84F1-203680196E4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3589-4261-84F1-203680196E45}"/>
              </c:ext>
            </c:extLst>
          </c:dPt>
          <c:val>
            <c:numRef>
              <c:f>'EU28'!$BU$213:$BU$218</c:f>
              <c:numCache>
                <c:formatCode>General</c:formatCode>
                <c:ptCount val="6"/>
                <c:pt idx="0">
                  <c:v>96.978949928593323</c:v>
                </c:pt>
                <c:pt idx="1">
                  <c:v>52.081176293416291</c:v>
                </c:pt>
                <c:pt idx="2">
                  <c:v>64.699643167108178</c:v>
                </c:pt>
                <c:pt idx="3">
                  <c:v>60.782171293734919</c:v>
                </c:pt>
                <c:pt idx="4">
                  <c:v>304.78230504100571</c:v>
                </c:pt>
                <c:pt idx="5">
                  <c:v>44.83937709874111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3589-4261-84F1-203680196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1"/>
          <c:tx>
            <c:strRef>
              <c:f>'EU28'!$BU$211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97-4A15-905A-D9298F376B96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97-4A15-905A-D9298F376B96}"/>
              </c:ext>
            </c:extLst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797-4A15-905A-D9298F376B96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797-4A15-905A-D9298F376B96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797-4A15-905A-D9298F376B96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797-4A15-905A-D9298F376B96}"/>
              </c:ext>
            </c:extLst>
          </c:dPt>
          <c:dPt>
            <c:idx val="6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797-4A15-905A-D9298F376B96}"/>
              </c:ext>
            </c:extLst>
          </c:dPt>
          <c:dLbls>
            <c:dLbl>
              <c:idx val="1"/>
              <c:layout>
                <c:manualLayout>
                  <c:x val="9.3115128358093102E-2"/>
                  <c:y val="8.9758135963757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797-4A15-905A-D9298F376B96}"/>
                </c:ext>
              </c:extLst>
            </c:dLbl>
            <c:dLbl>
              <c:idx val="2"/>
              <c:layout>
                <c:manualLayout>
                  <c:x val="1.5286257581142023E-2"/>
                  <c:y val="-2.50267991748843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797-4A15-905A-D9298F376B96}"/>
                </c:ext>
              </c:extLst>
            </c:dLbl>
            <c:dLbl>
              <c:idx val="3"/>
              <c:layout>
                <c:manualLayout>
                  <c:x val="4.3922671701615195E-3"/>
                  <c:y val="-6.372485516107739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797-4A15-905A-D9298F376B96}"/>
                </c:ext>
              </c:extLst>
            </c:dLbl>
            <c:dLbl>
              <c:idx val="5"/>
              <c:layout>
                <c:manualLayout>
                  <c:x val="-1.6190198796027233E-3"/>
                  <c:y val="1.246855634659981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797-4A15-905A-D9298F376B96}"/>
                </c:ext>
              </c:extLst>
            </c:dLbl>
            <c:dLbl>
              <c:idx val="6"/>
              <c:layout>
                <c:manualLayout>
                  <c:x val="-6.8776376864302949E-2"/>
                  <c:y val="2.141418973009114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5797-4A15-905A-D9298F376B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'EU28'!$AG$212:$AG$218</c:f>
              <c:strCache>
                <c:ptCount val="7"/>
                <c:pt idx="0">
                  <c:v>solids - coal</c:v>
                </c:pt>
                <c:pt idx="1">
                  <c:v>solids- biomass</c:v>
                </c:pt>
                <c:pt idx="2">
                  <c:v>liquids</c:v>
                </c:pt>
                <c:pt idx="3">
                  <c:v>gases</c:v>
                </c:pt>
                <c:pt idx="4">
                  <c:v>hydrogen</c:v>
                </c:pt>
                <c:pt idx="5">
                  <c:v>electricity</c:v>
                </c:pt>
                <c:pt idx="6">
                  <c:v>heat</c:v>
                </c:pt>
              </c:strCache>
            </c:strRef>
          </c:cat>
          <c:val>
            <c:numRef>
              <c:f>'EU28'!$BU$212:$BU$218</c:f>
              <c:numCache>
                <c:formatCode>General</c:formatCode>
                <c:ptCount val="7"/>
                <c:pt idx="0">
                  <c:v>10.87400067019545</c:v>
                </c:pt>
                <c:pt idx="1">
                  <c:v>96.978949928593323</c:v>
                </c:pt>
                <c:pt idx="2">
                  <c:v>52.081176293416291</c:v>
                </c:pt>
                <c:pt idx="3">
                  <c:v>64.699643167108178</c:v>
                </c:pt>
                <c:pt idx="4">
                  <c:v>60.782171293734919</c:v>
                </c:pt>
                <c:pt idx="5">
                  <c:v>304.78230504100571</c:v>
                </c:pt>
                <c:pt idx="6">
                  <c:v>44.83937709874111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797-4A15-905A-D9298F376B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'EU28'!$BI$211</c15:sqref>
                        </c15:formulaRef>
                      </c:ext>
                    </c:extLst>
                    <c:strCache>
                      <c:ptCount val="1"/>
                      <c:pt idx="0">
                        <c:v>2018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0-5797-4A15-905A-D9298F376B96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2-5797-4A15-905A-D9298F376B96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4-5797-4A15-905A-D9298F376B96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6-5797-4A15-905A-D9298F376B96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8-5797-4A15-905A-D9298F376B96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A-5797-4A15-905A-D9298F376B96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C-5797-4A15-905A-D9298F376B96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'EU28'!$AG$212:$AG$218</c15:sqref>
                        </c15:formulaRef>
                      </c:ext>
                    </c:extLst>
                    <c:strCache>
                      <c:ptCount val="7"/>
                      <c:pt idx="0">
                        <c:v>solids - coal</c:v>
                      </c:pt>
                      <c:pt idx="1">
                        <c:v>solids- biomass</c:v>
                      </c:pt>
                      <c:pt idx="2">
                        <c:v>liquids</c:v>
                      </c:pt>
                      <c:pt idx="3">
                        <c:v>gases</c:v>
                      </c:pt>
                      <c:pt idx="4">
                        <c:v>hydrogen</c:v>
                      </c:pt>
                      <c:pt idx="5">
                        <c:v>electricity</c:v>
                      </c:pt>
                      <c:pt idx="6">
                        <c:v>heat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'EU28'!$BI$212:$BI$218</c15:sqref>
                        </c15:formulaRef>
                      </c:ext>
                    </c:extLst>
                    <c:numCache>
                      <c:formatCode>#,##0.00</c:formatCode>
                      <c:ptCount val="7"/>
                      <c:pt idx="0">
                        <c:v>98.581889999999987</c:v>
                      </c:pt>
                      <c:pt idx="1">
                        <c:v>69.354339999999993</c:v>
                      </c:pt>
                      <c:pt idx="2">
                        <c:v>410.48277000000002</c:v>
                      </c:pt>
                      <c:pt idx="3">
                        <c:v>248.12251000000001</c:v>
                      </c:pt>
                      <c:pt idx="4" formatCode="General">
                        <c:v>0</c:v>
                      </c:pt>
                      <c:pt idx="5">
                        <c:v>241.74766</c:v>
                      </c:pt>
                      <c:pt idx="6">
                        <c:v>62.69144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D-5797-4A15-905A-D9298F376B96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0184AE-958D-4D01-B07D-18CF616430C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7F0B883-657F-417D-B917-1FD07D9E7CEF}">
      <dgm:prSet phldrT="[Text]" custT="1"/>
      <dgm:spPr/>
      <dgm:t>
        <a:bodyPr/>
        <a:lstStyle/>
        <a:p>
          <a:r>
            <a:rPr lang="en-US" sz="1800" dirty="0" smtClean="0"/>
            <a:t>ESI is </a:t>
          </a:r>
          <a:r>
            <a:rPr lang="en-US" sz="1800" b="1" dirty="0" smtClean="0">
              <a:solidFill>
                <a:schemeClr val="tx2">
                  <a:lumMod val="75000"/>
                </a:schemeClr>
              </a:solidFill>
            </a:rPr>
            <a:t>necessary to deliver on climate neutrality</a:t>
          </a:r>
          <a:r>
            <a:rPr lang="en-US" sz="18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dirty="0" smtClean="0"/>
            <a:t>at the least cost, in line with </a:t>
          </a:r>
          <a:r>
            <a:rPr lang="en-US" sz="1800" b="1" dirty="0" smtClean="0">
              <a:solidFill>
                <a:schemeClr val="tx2">
                  <a:lumMod val="75000"/>
                </a:schemeClr>
              </a:solidFill>
            </a:rPr>
            <a:t>Green Deal ambitions</a:t>
          </a:r>
          <a:endParaRPr lang="en-US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E356DEAA-B1E4-459E-BEF2-5C709EE140E8}" type="parTrans" cxnId="{86716D78-8750-4B71-AFAC-AD1C9094EEC6}">
      <dgm:prSet/>
      <dgm:spPr/>
      <dgm:t>
        <a:bodyPr/>
        <a:lstStyle/>
        <a:p>
          <a:endParaRPr lang="en-US" sz="1600"/>
        </a:p>
      </dgm:t>
    </dgm:pt>
    <dgm:pt modelId="{55ACDF82-2DD1-49EE-9829-065BAAC567AB}" type="sibTrans" cxnId="{86716D78-8750-4B71-AFAC-AD1C9094EEC6}">
      <dgm:prSet/>
      <dgm:spPr/>
      <dgm:t>
        <a:bodyPr/>
        <a:lstStyle/>
        <a:p>
          <a:endParaRPr lang="en-US" sz="1600"/>
        </a:p>
      </dgm:t>
    </dgm:pt>
    <dgm:pt modelId="{549D1B0B-494F-4E96-9CE6-215EF4D0B0BE}">
      <dgm:prSet phldrT="[Text]" custT="1"/>
      <dgm:spPr/>
      <dgm:t>
        <a:bodyPr/>
        <a:lstStyle/>
        <a:p>
          <a:r>
            <a:rPr lang="en-US" sz="1800" dirty="0" smtClean="0"/>
            <a:t>ESI presents significant investment opportunities in </a:t>
          </a:r>
          <a:r>
            <a:rPr lang="en-US" sz="1800" b="1" dirty="0" smtClean="0">
              <a:solidFill>
                <a:schemeClr val="tx2">
                  <a:lumMod val="75000"/>
                </a:schemeClr>
              </a:solidFill>
            </a:rPr>
            <a:t>post-</a:t>
          </a:r>
          <a:r>
            <a:rPr lang="en-US" sz="1800" b="1" dirty="0" err="1" smtClean="0">
              <a:solidFill>
                <a:schemeClr val="tx2">
                  <a:lumMod val="75000"/>
                </a:schemeClr>
              </a:solidFill>
            </a:rPr>
            <a:t>Covid</a:t>
          </a:r>
          <a:r>
            <a:rPr lang="en-US" sz="1800" b="1" dirty="0" smtClean="0">
              <a:solidFill>
                <a:schemeClr val="tx2">
                  <a:lumMod val="75000"/>
                </a:schemeClr>
              </a:solidFill>
            </a:rPr>
            <a:t> recovery </a:t>
          </a:r>
          <a:r>
            <a:rPr lang="en-US" sz="1800" dirty="0" smtClean="0"/>
            <a:t>context</a:t>
          </a:r>
          <a:endParaRPr lang="en-US" sz="1800" dirty="0"/>
        </a:p>
      </dgm:t>
    </dgm:pt>
    <dgm:pt modelId="{F2EFCF56-8706-4A9B-A1B5-4222E876DD94}" type="parTrans" cxnId="{23E7D8A5-B158-4E7C-9036-127174F30920}">
      <dgm:prSet/>
      <dgm:spPr/>
      <dgm:t>
        <a:bodyPr/>
        <a:lstStyle/>
        <a:p>
          <a:endParaRPr lang="en-US" sz="1600"/>
        </a:p>
      </dgm:t>
    </dgm:pt>
    <dgm:pt modelId="{57EF97CB-0ACD-49BF-9A71-DC5FD85F9F51}" type="sibTrans" cxnId="{23E7D8A5-B158-4E7C-9036-127174F30920}">
      <dgm:prSet/>
      <dgm:spPr/>
      <dgm:t>
        <a:bodyPr/>
        <a:lstStyle/>
        <a:p>
          <a:endParaRPr lang="en-US" sz="1600"/>
        </a:p>
      </dgm:t>
    </dgm:pt>
    <dgm:pt modelId="{A05533D2-C597-48F7-9095-244E912510EF}">
      <dgm:prSet phldrT="[Text]" custT="1"/>
      <dgm:spPr/>
      <dgm:t>
        <a:bodyPr/>
        <a:lstStyle/>
        <a:p>
          <a:r>
            <a:rPr lang="en-US" sz="1800" dirty="0" smtClean="0"/>
            <a:t>ESI helps deliver on other objectives: </a:t>
          </a:r>
          <a:r>
            <a:rPr lang="en-US" sz="1800" b="1" dirty="0" smtClean="0">
              <a:solidFill>
                <a:schemeClr val="tx2">
                  <a:lumMod val="75000"/>
                </a:schemeClr>
              </a:solidFill>
            </a:rPr>
            <a:t>security of supply, jobs, industrial leadership </a:t>
          </a:r>
          <a:endParaRPr lang="en-US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7054DDE1-0DA7-4E02-9E04-37E1EB4CE8FA}" type="parTrans" cxnId="{58DD84D2-E16C-406D-816D-8DE8FD24BA64}">
      <dgm:prSet/>
      <dgm:spPr/>
      <dgm:t>
        <a:bodyPr/>
        <a:lstStyle/>
        <a:p>
          <a:endParaRPr lang="en-US" sz="1600"/>
        </a:p>
      </dgm:t>
    </dgm:pt>
    <dgm:pt modelId="{2C0280FB-F4F8-4365-A508-345CADEDD57A}" type="sibTrans" cxnId="{58DD84D2-E16C-406D-816D-8DE8FD24BA64}">
      <dgm:prSet/>
      <dgm:spPr/>
      <dgm:t>
        <a:bodyPr/>
        <a:lstStyle/>
        <a:p>
          <a:endParaRPr lang="en-US" sz="1600"/>
        </a:p>
      </dgm:t>
    </dgm:pt>
    <dgm:pt modelId="{0CECEDED-1AD5-4005-8190-1083B5838B0A}" type="pres">
      <dgm:prSet presAssocID="{C30184AE-958D-4D01-B07D-18CF616430C8}" presName="compositeShape" presStyleCnt="0">
        <dgm:presLayoutVars>
          <dgm:chMax val="7"/>
          <dgm:dir/>
          <dgm:resizeHandles val="exact"/>
        </dgm:presLayoutVars>
      </dgm:prSet>
      <dgm:spPr/>
    </dgm:pt>
    <dgm:pt modelId="{FC2848BA-7DD4-44B1-821A-04EA3F8C3185}" type="pres">
      <dgm:prSet presAssocID="{47F0B883-657F-417D-B917-1FD07D9E7CEF}" presName="circ1" presStyleLbl="vennNode1" presStyleIdx="0" presStyleCnt="3"/>
      <dgm:spPr/>
      <dgm:t>
        <a:bodyPr/>
        <a:lstStyle/>
        <a:p>
          <a:endParaRPr lang="en-US"/>
        </a:p>
      </dgm:t>
    </dgm:pt>
    <dgm:pt modelId="{75CE6248-2917-4276-9175-4B7ECA10B4A7}" type="pres">
      <dgm:prSet presAssocID="{47F0B883-657F-417D-B917-1FD07D9E7CE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8BCF9-A65B-43B4-84C1-389DA794B58B}" type="pres">
      <dgm:prSet presAssocID="{549D1B0B-494F-4E96-9CE6-215EF4D0B0BE}" presName="circ2" presStyleLbl="vennNode1" presStyleIdx="1" presStyleCnt="3"/>
      <dgm:spPr/>
      <dgm:t>
        <a:bodyPr/>
        <a:lstStyle/>
        <a:p>
          <a:endParaRPr lang="en-US"/>
        </a:p>
      </dgm:t>
    </dgm:pt>
    <dgm:pt modelId="{85C46BC7-4C07-408F-BCF8-2326625E8726}" type="pres">
      <dgm:prSet presAssocID="{549D1B0B-494F-4E96-9CE6-215EF4D0B0B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D5953A-239A-4897-8301-0C9797253D41}" type="pres">
      <dgm:prSet presAssocID="{A05533D2-C597-48F7-9095-244E912510EF}" presName="circ3" presStyleLbl="vennNode1" presStyleIdx="2" presStyleCnt="3"/>
      <dgm:spPr/>
      <dgm:t>
        <a:bodyPr/>
        <a:lstStyle/>
        <a:p>
          <a:endParaRPr lang="en-US"/>
        </a:p>
      </dgm:t>
    </dgm:pt>
    <dgm:pt modelId="{2A44A101-2B28-45AC-AAF5-D0F129C5CC05}" type="pres">
      <dgm:prSet presAssocID="{A05533D2-C597-48F7-9095-244E912510E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716D78-8750-4B71-AFAC-AD1C9094EEC6}" srcId="{C30184AE-958D-4D01-B07D-18CF616430C8}" destId="{47F0B883-657F-417D-B917-1FD07D9E7CEF}" srcOrd="0" destOrd="0" parTransId="{E356DEAA-B1E4-459E-BEF2-5C709EE140E8}" sibTransId="{55ACDF82-2DD1-49EE-9829-065BAAC567AB}"/>
    <dgm:cxn modelId="{5E3E0CB0-7F4A-4008-AB17-32A10EF21288}" type="presOf" srcId="{549D1B0B-494F-4E96-9CE6-215EF4D0B0BE}" destId="{85C46BC7-4C07-408F-BCF8-2326625E8726}" srcOrd="1" destOrd="0" presId="urn:microsoft.com/office/officeart/2005/8/layout/venn1"/>
    <dgm:cxn modelId="{C6941C58-1487-4D7E-A90E-ED82CF4AB499}" type="presOf" srcId="{47F0B883-657F-417D-B917-1FD07D9E7CEF}" destId="{FC2848BA-7DD4-44B1-821A-04EA3F8C3185}" srcOrd="0" destOrd="0" presId="urn:microsoft.com/office/officeart/2005/8/layout/venn1"/>
    <dgm:cxn modelId="{AC9B6258-FDAE-4DCD-903C-C0EBADA1BB45}" type="presOf" srcId="{A05533D2-C597-48F7-9095-244E912510EF}" destId="{2A44A101-2B28-45AC-AAF5-D0F129C5CC05}" srcOrd="1" destOrd="0" presId="urn:microsoft.com/office/officeart/2005/8/layout/venn1"/>
    <dgm:cxn modelId="{AC1A77CE-6EED-4906-8082-D87E177D7BFD}" type="presOf" srcId="{47F0B883-657F-417D-B917-1FD07D9E7CEF}" destId="{75CE6248-2917-4276-9175-4B7ECA10B4A7}" srcOrd="1" destOrd="0" presId="urn:microsoft.com/office/officeart/2005/8/layout/venn1"/>
    <dgm:cxn modelId="{58DD84D2-E16C-406D-816D-8DE8FD24BA64}" srcId="{C30184AE-958D-4D01-B07D-18CF616430C8}" destId="{A05533D2-C597-48F7-9095-244E912510EF}" srcOrd="2" destOrd="0" parTransId="{7054DDE1-0DA7-4E02-9E04-37E1EB4CE8FA}" sibTransId="{2C0280FB-F4F8-4365-A508-345CADEDD57A}"/>
    <dgm:cxn modelId="{23E7D8A5-B158-4E7C-9036-127174F30920}" srcId="{C30184AE-958D-4D01-B07D-18CF616430C8}" destId="{549D1B0B-494F-4E96-9CE6-215EF4D0B0BE}" srcOrd="1" destOrd="0" parTransId="{F2EFCF56-8706-4A9B-A1B5-4222E876DD94}" sibTransId="{57EF97CB-0ACD-49BF-9A71-DC5FD85F9F51}"/>
    <dgm:cxn modelId="{93080F04-F013-445F-966E-E64489A625B5}" type="presOf" srcId="{549D1B0B-494F-4E96-9CE6-215EF4D0B0BE}" destId="{E4E8BCF9-A65B-43B4-84C1-389DA794B58B}" srcOrd="0" destOrd="0" presId="urn:microsoft.com/office/officeart/2005/8/layout/venn1"/>
    <dgm:cxn modelId="{7940E467-9FD0-4782-B4E5-C60140B1007E}" type="presOf" srcId="{A05533D2-C597-48F7-9095-244E912510EF}" destId="{A5D5953A-239A-4897-8301-0C9797253D41}" srcOrd="0" destOrd="0" presId="urn:microsoft.com/office/officeart/2005/8/layout/venn1"/>
    <dgm:cxn modelId="{5EB533AB-B782-4429-AD68-101D2301737E}" type="presOf" srcId="{C30184AE-958D-4D01-B07D-18CF616430C8}" destId="{0CECEDED-1AD5-4005-8190-1083B5838B0A}" srcOrd="0" destOrd="0" presId="urn:microsoft.com/office/officeart/2005/8/layout/venn1"/>
    <dgm:cxn modelId="{7DEFC2F2-411B-4EBB-A2C0-3BFC19D7733E}" type="presParOf" srcId="{0CECEDED-1AD5-4005-8190-1083B5838B0A}" destId="{FC2848BA-7DD4-44B1-821A-04EA3F8C3185}" srcOrd="0" destOrd="0" presId="urn:microsoft.com/office/officeart/2005/8/layout/venn1"/>
    <dgm:cxn modelId="{B5D57F96-5280-4C0E-9DE9-147422505E17}" type="presParOf" srcId="{0CECEDED-1AD5-4005-8190-1083B5838B0A}" destId="{75CE6248-2917-4276-9175-4B7ECA10B4A7}" srcOrd="1" destOrd="0" presId="urn:microsoft.com/office/officeart/2005/8/layout/venn1"/>
    <dgm:cxn modelId="{9266499A-2B93-44F1-ACDA-A56C9EE09F39}" type="presParOf" srcId="{0CECEDED-1AD5-4005-8190-1083B5838B0A}" destId="{E4E8BCF9-A65B-43B4-84C1-389DA794B58B}" srcOrd="2" destOrd="0" presId="urn:microsoft.com/office/officeart/2005/8/layout/venn1"/>
    <dgm:cxn modelId="{8302FD94-07CA-4EA9-B30C-AD18CCF5FE6F}" type="presParOf" srcId="{0CECEDED-1AD5-4005-8190-1083B5838B0A}" destId="{85C46BC7-4C07-408F-BCF8-2326625E8726}" srcOrd="3" destOrd="0" presId="urn:microsoft.com/office/officeart/2005/8/layout/venn1"/>
    <dgm:cxn modelId="{A509FE9B-3D21-4127-A04F-37BD3A4BD094}" type="presParOf" srcId="{0CECEDED-1AD5-4005-8190-1083B5838B0A}" destId="{A5D5953A-239A-4897-8301-0C9797253D41}" srcOrd="4" destOrd="0" presId="urn:microsoft.com/office/officeart/2005/8/layout/venn1"/>
    <dgm:cxn modelId="{E3DD784C-8313-41BD-B12C-A3945239BC13}" type="presParOf" srcId="{0CECEDED-1AD5-4005-8190-1083B5838B0A}" destId="{2A44A101-2B28-45AC-AAF5-D0F129C5CC0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854EEB-6000-48A6-A7B8-2B9A10E3BB2F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0C3CBDC-CBB8-47F5-96DD-EB7DE6A0D4DB}">
      <dgm:prSet phldrT="[Text]" custT="1"/>
      <dgm:spPr/>
      <dgm:t>
        <a:bodyPr/>
        <a:lstStyle/>
        <a:p>
          <a:pPr marL="177800" indent="0" algn="l"/>
          <a:r>
            <a:rPr lang="en-US" sz="2000" dirty="0" smtClean="0"/>
            <a:t>- </a:t>
          </a:r>
          <a:r>
            <a:rPr lang="en-US" sz="2000" b="1" dirty="0" smtClean="0"/>
            <a:t>4 GW</a:t>
          </a:r>
          <a:r>
            <a:rPr lang="en-US" sz="2000" dirty="0" smtClean="0"/>
            <a:t> of renewable hydrogen </a:t>
          </a:r>
          <a:r>
            <a:rPr lang="en-US" sz="2000" dirty="0" err="1" smtClean="0"/>
            <a:t>electrolysers</a:t>
          </a:r>
          <a:r>
            <a:rPr lang="en-US" sz="2000" dirty="0" smtClean="0"/>
            <a:t/>
          </a:r>
          <a:br>
            <a:rPr lang="en-US" sz="2000" dirty="0" smtClean="0"/>
          </a:br>
          <a:r>
            <a:rPr lang="en-US" sz="2000" dirty="0" smtClean="0"/>
            <a:t>- Replace </a:t>
          </a:r>
          <a:r>
            <a:rPr lang="en-US" sz="2000" b="1" dirty="0" smtClean="0"/>
            <a:t>existing hydrogen production</a:t>
          </a:r>
          <a:r>
            <a:rPr lang="en-US" sz="2000" dirty="0" smtClean="0"/>
            <a:t/>
          </a:r>
          <a:br>
            <a:rPr lang="en-US" sz="2000" dirty="0" smtClean="0"/>
          </a:br>
          <a:r>
            <a:rPr lang="en-US" sz="2000" dirty="0" smtClean="0"/>
            <a:t>- Regulation for liquid hydrogen markets</a:t>
          </a:r>
          <a:br>
            <a:rPr lang="en-US" sz="2000" dirty="0" smtClean="0"/>
          </a:br>
          <a:r>
            <a:rPr lang="en-US" sz="2000" dirty="0" smtClean="0"/>
            <a:t>- Planning of hydrogen infrastructure</a:t>
          </a:r>
          <a:br>
            <a:rPr lang="en-US" sz="2000" dirty="0" smtClean="0"/>
          </a:br>
          <a:endParaRPr lang="en-US" sz="2000" dirty="0"/>
        </a:p>
      </dgm:t>
    </dgm:pt>
    <dgm:pt modelId="{2368C806-5F99-464F-A31E-D21362BC61C3}" type="parTrans" cxnId="{EB827ECC-85C6-462B-90CE-FAD3D1C169B8}">
      <dgm:prSet/>
      <dgm:spPr/>
      <dgm:t>
        <a:bodyPr/>
        <a:lstStyle/>
        <a:p>
          <a:endParaRPr lang="en-US" sz="1400"/>
        </a:p>
      </dgm:t>
    </dgm:pt>
    <dgm:pt modelId="{C33D85F5-51E8-412A-AD91-D344246CA2EF}" type="sibTrans" cxnId="{EB827ECC-85C6-462B-90CE-FAD3D1C169B8}">
      <dgm:prSet custT="1"/>
      <dgm:spPr/>
      <dgm:t>
        <a:bodyPr/>
        <a:lstStyle/>
        <a:p>
          <a:endParaRPr lang="en-US" sz="2800"/>
        </a:p>
      </dgm:t>
    </dgm:pt>
    <dgm:pt modelId="{D2BE1EEC-EAB9-4A1E-A3A0-08A3DD50DB07}">
      <dgm:prSet phldrT="[Text]" custT="1"/>
      <dgm:spPr/>
      <dgm:t>
        <a:bodyPr/>
        <a:lstStyle/>
        <a:p>
          <a:pPr algn="l"/>
          <a:r>
            <a:rPr lang="en-US" sz="2000" dirty="0" smtClean="0"/>
            <a:t>- Scale-up to </a:t>
          </a:r>
          <a:r>
            <a:rPr lang="en-US" sz="2000" b="1" dirty="0" smtClean="0"/>
            <a:t>all hard-to-</a:t>
          </a:r>
          <a:r>
            <a:rPr lang="en-US" sz="2000" b="1" dirty="0" err="1" smtClean="0"/>
            <a:t>decarbonise</a:t>
          </a:r>
          <a:r>
            <a:rPr lang="en-US" sz="2000" b="1" dirty="0" smtClean="0"/>
            <a:t> sectors</a:t>
          </a:r>
          <a:br>
            <a:rPr lang="en-US" sz="2000" b="1" dirty="0" smtClean="0"/>
          </a:br>
          <a:r>
            <a:rPr lang="en-US" sz="2000" dirty="0" smtClean="0"/>
            <a:t>- Expansion of hydrogen-derived </a:t>
          </a:r>
          <a:r>
            <a:rPr lang="en-US" sz="2000" b="1" dirty="0" smtClean="0"/>
            <a:t>synthetic fuels</a:t>
          </a:r>
          <a:r>
            <a:rPr lang="en-US" sz="2000" dirty="0" smtClean="0"/>
            <a:t/>
          </a:r>
          <a:br>
            <a:rPr lang="en-US" sz="2000" dirty="0" smtClean="0"/>
          </a:br>
          <a:r>
            <a:rPr lang="en-US" sz="2000" dirty="0" smtClean="0"/>
            <a:t>- EU-wide infrastructure network </a:t>
          </a:r>
          <a:br>
            <a:rPr lang="en-US" sz="2000" dirty="0" smtClean="0"/>
          </a:br>
          <a:r>
            <a:rPr lang="en-US" sz="2000" dirty="0" smtClean="0"/>
            <a:t>- An open international market with the euro as benchmark</a:t>
          </a:r>
          <a:endParaRPr lang="en-US" sz="2000" dirty="0"/>
        </a:p>
      </dgm:t>
    </dgm:pt>
    <dgm:pt modelId="{84932A1D-F4D4-47B3-A5E1-2A69E4EE43AF}" type="parTrans" cxnId="{431DCB54-C22A-4114-AEE7-ED2BC5CF856B}">
      <dgm:prSet/>
      <dgm:spPr/>
      <dgm:t>
        <a:bodyPr/>
        <a:lstStyle/>
        <a:p>
          <a:endParaRPr lang="en-US" sz="1400"/>
        </a:p>
      </dgm:t>
    </dgm:pt>
    <dgm:pt modelId="{EA34D60E-934A-45F5-A7F3-56F9329C9FF6}" type="sibTrans" cxnId="{431DCB54-C22A-4114-AEE7-ED2BC5CF856B}">
      <dgm:prSet/>
      <dgm:spPr/>
      <dgm:t>
        <a:bodyPr/>
        <a:lstStyle/>
        <a:p>
          <a:endParaRPr lang="en-US" sz="1400"/>
        </a:p>
      </dgm:t>
    </dgm:pt>
    <dgm:pt modelId="{75BD7D04-4AA5-4E17-A986-0C5739821262}">
      <dgm:prSet phldrT="[Text]" custT="1"/>
      <dgm:spPr/>
      <dgm:t>
        <a:bodyPr/>
        <a:lstStyle/>
        <a:p>
          <a:pPr marL="177800" indent="0" algn="l"/>
          <a:r>
            <a:rPr lang="en-US" sz="2000" dirty="0" smtClean="0"/>
            <a:t>- </a:t>
          </a:r>
          <a:r>
            <a:rPr lang="en-US" sz="2000" b="1" dirty="0" smtClean="0"/>
            <a:t>40 GW </a:t>
          </a:r>
          <a:r>
            <a:rPr lang="en-US" sz="2000" dirty="0" smtClean="0"/>
            <a:t>of renewable hydrogen </a:t>
          </a:r>
          <a:r>
            <a:rPr lang="en-US" sz="2000" dirty="0" err="1" smtClean="0"/>
            <a:t>electrolysers</a:t>
          </a:r>
          <a:r>
            <a:rPr lang="en-US" sz="2000" dirty="0" smtClean="0"/>
            <a:t/>
          </a:r>
          <a:br>
            <a:rPr lang="en-US" sz="2000" dirty="0" smtClean="0"/>
          </a:br>
          <a:r>
            <a:rPr lang="en-US" sz="2000" dirty="0" smtClean="0"/>
            <a:t>- New applications in </a:t>
          </a:r>
          <a:r>
            <a:rPr lang="en-US" sz="2000" b="1" dirty="0" smtClean="0"/>
            <a:t>steel and transport </a:t>
          </a:r>
          <a:r>
            <a:rPr lang="en-US" sz="2000" dirty="0" smtClean="0"/>
            <a:t/>
          </a:r>
          <a:br>
            <a:rPr lang="en-US" sz="2000" dirty="0" smtClean="0"/>
          </a:br>
          <a:r>
            <a:rPr lang="en-US" sz="2000" dirty="0" smtClean="0"/>
            <a:t>- Hydrogen for electricity balancing purposes</a:t>
          </a:r>
          <a:br>
            <a:rPr lang="en-US" sz="2000" dirty="0" smtClean="0"/>
          </a:br>
          <a:r>
            <a:rPr lang="en-US" sz="2000" dirty="0" smtClean="0"/>
            <a:t>- Creation of “Hydrogen Valleys”</a:t>
          </a:r>
          <a:br>
            <a:rPr lang="en-US" sz="2000" dirty="0" smtClean="0"/>
          </a:br>
          <a:r>
            <a:rPr lang="en-US" sz="2000" dirty="0" smtClean="0"/>
            <a:t>- Cross-border logistical infrastructure</a:t>
          </a:r>
          <a:endParaRPr lang="en-US" sz="2000" b="1" dirty="0">
            <a:solidFill>
              <a:schemeClr val="tx2">
                <a:lumMod val="75000"/>
              </a:schemeClr>
            </a:solidFill>
          </a:endParaRPr>
        </a:p>
      </dgm:t>
    </dgm:pt>
    <dgm:pt modelId="{B337567D-8B9F-49B2-8BEE-F6D9DBE02AE2}" type="sibTrans" cxnId="{F725AFCA-294A-47B4-A8B2-764A07B3C6C8}">
      <dgm:prSet custT="1"/>
      <dgm:spPr/>
      <dgm:t>
        <a:bodyPr/>
        <a:lstStyle/>
        <a:p>
          <a:endParaRPr lang="en-US" sz="2800"/>
        </a:p>
      </dgm:t>
    </dgm:pt>
    <dgm:pt modelId="{E83542DD-CE77-4820-9105-307E676D35D4}" type="parTrans" cxnId="{F725AFCA-294A-47B4-A8B2-764A07B3C6C8}">
      <dgm:prSet/>
      <dgm:spPr/>
      <dgm:t>
        <a:bodyPr/>
        <a:lstStyle/>
        <a:p>
          <a:endParaRPr lang="en-US" sz="1400"/>
        </a:p>
      </dgm:t>
    </dgm:pt>
    <dgm:pt modelId="{7CFA764B-25DE-4FAA-9562-04673D03B2E7}" type="pres">
      <dgm:prSet presAssocID="{A6854EEB-6000-48A6-A7B8-2B9A10E3BB2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F5CA30-4362-458E-8BDF-A580DB23D539}" type="pres">
      <dgm:prSet presAssocID="{A6854EEB-6000-48A6-A7B8-2B9A10E3BB2F}" presName="dummyMaxCanvas" presStyleCnt="0">
        <dgm:presLayoutVars/>
      </dgm:prSet>
      <dgm:spPr/>
    </dgm:pt>
    <dgm:pt modelId="{E31EC6B5-8A99-4096-A450-1BC48C8AFBE8}" type="pres">
      <dgm:prSet presAssocID="{A6854EEB-6000-48A6-A7B8-2B9A10E3BB2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3E753-C7FB-4BED-BD28-907295DE1609}" type="pres">
      <dgm:prSet presAssocID="{A6854EEB-6000-48A6-A7B8-2B9A10E3BB2F}" presName="ThreeNodes_2" presStyleLbl="node1" presStyleIdx="1" presStyleCnt="3" custScaleX="100279" custLinFactNeighborX="0" custLinFactNeighborY="2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2C7A0-2CE4-4610-A25D-DDF052FA65C6}" type="pres">
      <dgm:prSet presAssocID="{A6854EEB-6000-48A6-A7B8-2B9A10E3BB2F}" presName="ThreeNodes_3" presStyleLbl="node1" presStyleIdx="2" presStyleCnt="3" custScaleX="104101" custLinFactNeighborX="-8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A9D36-B21B-42EA-9F6C-D6042E25D95E}" type="pres">
      <dgm:prSet presAssocID="{A6854EEB-6000-48A6-A7B8-2B9A10E3BB2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B5C9A-D5B8-49AF-871B-3E76BDE8B537}" type="pres">
      <dgm:prSet presAssocID="{A6854EEB-6000-48A6-A7B8-2B9A10E3BB2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8E141-BFA1-45D3-A0E5-86EF6FFD8AB2}" type="pres">
      <dgm:prSet presAssocID="{A6854EEB-6000-48A6-A7B8-2B9A10E3BB2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37FF6-62FC-4287-8FE6-D9133A0F233F}" type="pres">
      <dgm:prSet presAssocID="{A6854EEB-6000-48A6-A7B8-2B9A10E3BB2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B8DEBD-2ECB-403C-9F90-8A339D2B634E}" type="pres">
      <dgm:prSet presAssocID="{A6854EEB-6000-48A6-A7B8-2B9A10E3BB2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80E9AC-FD3A-4C9B-B42C-4F8B0363A3C8}" type="presOf" srcId="{B337567D-8B9F-49B2-8BEE-F6D9DBE02AE2}" destId="{43FB5C9A-D5B8-49AF-871B-3E76BDE8B537}" srcOrd="0" destOrd="0" presId="urn:microsoft.com/office/officeart/2005/8/layout/vProcess5"/>
    <dgm:cxn modelId="{F725AFCA-294A-47B4-A8B2-764A07B3C6C8}" srcId="{A6854EEB-6000-48A6-A7B8-2B9A10E3BB2F}" destId="{75BD7D04-4AA5-4E17-A986-0C5739821262}" srcOrd="1" destOrd="0" parTransId="{E83542DD-CE77-4820-9105-307E676D35D4}" sibTransId="{B337567D-8B9F-49B2-8BEE-F6D9DBE02AE2}"/>
    <dgm:cxn modelId="{E0B8584A-0A4B-4D99-91BB-5BCD787835D2}" type="presOf" srcId="{A6854EEB-6000-48A6-A7B8-2B9A10E3BB2F}" destId="{7CFA764B-25DE-4FAA-9562-04673D03B2E7}" srcOrd="0" destOrd="0" presId="urn:microsoft.com/office/officeart/2005/8/layout/vProcess5"/>
    <dgm:cxn modelId="{F9C3C211-7D41-448F-9FB4-30FD413E77B6}" type="presOf" srcId="{D2BE1EEC-EAB9-4A1E-A3A0-08A3DD50DB07}" destId="{3552C7A0-2CE4-4610-A25D-DDF052FA65C6}" srcOrd="0" destOrd="0" presId="urn:microsoft.com/office/officeart/2005/8/layout/vProcess5"/>
    <dgm:cxn modelId="{391357B1-458C-4EAC-9415-8EE5E7B66D7D}" type="presOf" srcId="{75BD7D04-4AA5-4E17-A986-0C5739821262}" destId="{2E53E753-C7FB-4BED-BD28-907295DE1609}" srcOrd="0" destOrd="0" presId="urn:microsoft.com/office/officeart/2005/8/layout/vProcess5"/>
    <dgm:cxn modelId="{EB827ECC-85C6-462B-90CE-FAD3D1C169B8}" srcId="{A6854EEB-6000-48A6-A7B8-2B9A10E3BB2F}" destId="{D0C3CBDC-CBB8-47F5-96DD-EB7DE6A0D4DB}" srcOrd="0" destOrd="0" parTransId="{2368C806-5F99-464F-A31E-D21362BC61C3}" sibTransId="{C33D85F5-51E8-412A-AD91-D344246CA2EF}"/>
    <dgm:cxn modelId="{DA93A422-FF7D-47E5-A622-D9D59CB6FE83}" type="presOf" srcId="{D0C3CBDC-CBB8-47F5-96DD-EB7DE6A0D4DB}" destId="{3478E141-BFA1-45D3-A0E5-86EF6FFD8AB2}" srcOrd="1" destOrd="0" presId="urn:microsoft.com/office/officeart/2005/8/layout/vProcess5"/>
    <dgm:cxn modelId="{576C161C-A8CE-4832-9FA9-52B98F081DA4}" type="presOf" srcId="{C33D85F5-51E8-412A-AD91-D344246CA2EF}" destId="{CF7A9D36-B21B-42EA-9F6C-D6042E25D95E}" srcOrd="0" destOrd="0" presId="urn:microsoft.com/office/officeart/2005/8/layout/vProcess5"/>
    <dgm:cxn modelId="{431DCB54-C22A-4114-AEE7-ED2BC5CF856B}" srcId="{A6854EEB-6000-48A6-A7B8-2B9A10E3BB2F}" destId="{D2BE1EEC-EAB9-4A1E-A3A0-08A3DD50DB07}" srcOrd="2" destOrd="0" parTransId="{84932A1D-F4D4-47B3-A5E1-2A69E4EE43AF}" sibTransId="{EA34D60E-934A-45F5-A7F3-56F9329C9FF6}"/>
    <dgm:cxn modelId="{2F614727-F9B7-4CA6-8CCB-954EC4AB058F}" type="presOf" srcId="{D0C3CBDC-CBB8-47F5-96DD-EB7DE6A0D4DB}" destId="{E31EC6B5-8A99-4096-A450-1BC48C8AFBE8}" srcOrd="0" destOrd="0" presId="urn:microsoft.com/office/officeart/2005/8/layout/vProcess5"/>
    <dgm:cxn modelId="{F81912F0-5B0C-4A90-875D-D0C39F9FA6AE}" type="presOf" srcId="{D2BE1EEC-EAB9-4A1E-A3A0-08A3DD50DB07}" destId="{6EB8DEBD-2ECB-403C-9F90-8A339D2B634E}" srcOrd="1" destOrd="0" presId="urn:microsoft.com/office/officeart/2005/8/layout/vProcess5"/>
    <dgm:cxn modelId="{559E687D-54AF-40CC-82C9-7116CACE132D}" type="presOf" srcId="{75BD7D04-4AA5-4E17-A986-0C5739821262}" destId="{12437FF6-62FC-4287-8FE6-D9133A0F233F}" srcOrd="1" destOrd="0" presId="urn:microsoft.com/office/officeart/2005/8/layout/vProcess5"/>
    <dgm:cxn modelId="{E9D8188E-3F98-4FBE-950E-AEE16035887D}" type="presParOf" srcId="{7CFA764B-25DE-4FAA-9562-04673D03B2E7}" destId="{C9F5CA30-4362-458E-8BDF-A580DB23D539}" srcOrd="0" destOrd="0" presId="urn:microsoft.com/office/officeart/2005/8/layout/vProcess5"/>
    <dgm:cxn modelId="{7AAE0436-EA4F-492C-A85D-4D19C406A2E2}" type="presParOf" srcId="{7CFA764B-25DE-4FAA-9562-04673D03B2E7}" destId="{E31EC6B5-8A99-4096-A450-1BC48C8AFBE8}" srcOrd="1" destOrd="0" presId="urn:microsoft.com/office/officeart/2005/8/layout/vProcess5"/>
    <dgm:cxn modelId="{EDD1F737-3E34-4E4F-8AA8-4FB53A72C5CF}" type="presParOf" srcId="{7CFA764B-25DE-4FAA-9562-04673D03B2E7}" destId="{2E53E753-C7FB-4BED-BD28-907295DE1609}" srcOrd="2" destOrd="0" presId="urn:microsoft.com/office/officeart/2005/8/layout/vProcess5"/>
    <dgm:cxn modelId="{D470C2BE-E5D0-42EA-9074-85647D7C5DC1}" type="presParOf" srcId="{7CFA764B-25DE-4FAA-9562-04673D03B2E7}" destId="{3552C7A0-2CE4-4610-A25D-DDF052FA65C6}" srcOrd="3" destOrd="0" presId="urn:microsoft.com/office/officeart/2005/8/layout/vProcess5"/>
    <dgm:cxn modelId="{8F0FFF09-078F-449C-ADD3-04E5F133BC9F}" type="presParOf" srcId="{7CFA764B-25DE-4FAA-9562-04673D03B2E7}" destId="{CF7A9D36-B21B-42EA-9F6C-D6042E25D95E}" srcOrd="4" destOrd="0" presId="urn:microsoft.com/office/officeart/2005/8/layout/vProcess5"/>
    <dgm:cxn modelId="{1B01BA54-CA69-42BD-A6E3-5612301491AC}" type="presParOf" srcId="{7CFA764B-25DE-4FAA-9562-04673D03B2E7}" destId="{43FB5C9A-D5B8-49AF-871B-3E76BDE8B537}" srcOrd="5" destOrd="0" presId="urn:microsoft.com/office/officeart/2005/8/layout/vProcess5"/>
    <dgm:cxn modelId="{8ECA3D24-E040-41D2-83B3-8A5C9F48D55C}" type="presParOf" srcId="{7CFA764B-25DE-4FAA-9562-04673D03B2E7}" destId="{3478E141-BFA1-45D3-A0E5-86EF6FFD8AB2}" srcOrd="6" destOrd="0" presId="urn:microsoft.com/office/officeart/2005/8/layout/vProcess5"/>
    <dgm:cxn modelId="{05CD7CD9-DD5B-42C0-8006-B458B8F5536C}" type="presParOf" srcId="{7CFA764B-25DE-4FAA-9562-04673D03B2E7}" destId="{12437FF6-62FC-4287-8FE6-D9133A0F233F}" srcOrd="7" destOrd="0" presId="urn:microsoft.com/office/officeart/2005/8/layout/vProcess5"/>
    <dgm:cxn modelId="{F2E6050E-A60E-4E96-A19C-9E2130D68D73}" type="presParOf" srcId="{7CFA764B-25DE-4FAA-9562-04673D03B2E7}" destId="{6EB8DEBD-2ECB-403C-9F90-8A339D2B634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848BA-7DD4-44B1-821A-04EA3F8C3185}">
      <dsp:nvSpPr>
        <dsp:cNvPr id="0" name=""/>
        <dsp:cNvSpPr/>
      </dsp:nvSpPr>
      <dsp:spPr>
        <a:xfrm>
          <a:off x="3181393" y="66481"/>
          <a:ext cx="3191116" cy="31911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ESI is </a:t>
          </a:r>
          <a:r>
            <a:rPr lang="en-US" sz="1800" b="1" kern="1200" dirty="0" smtClean="0">
              <a:solidFill>
                <a:schemeClr val="tx2">
                  <a:lumMod val="75000"/>
                </a:schemeClr>
              </a:solidFill>
            </a:rPr>
            <a:t>necessary to deliver on climate neutrality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smtClean="0"/>
            <a:t>at the least cost, in line with </a:t>
          </a:r>
          <a:r>
            <a:rPr lang="en-US" sz="1800" b="1" kern="1200" dirty="0" smtClean="0">
              <a:solidFill>
                <a:schemeClr val="tx2">
                  <a:lumMod val="75000"/>
                </a:schemeClr>
              </a:solidFill>
            </a:rPr>
            <a:t>Green Deal ambitions</a:t>
          </a:r>
          <a:endParaRPr lang="en-US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606875" y="624926"/>
        <a:ext cx="2340151" cy="1436002"/>
      </dsp:txXfrm>
    </dsp:sp>
    <dsp:sp modelId="{E4E8BCF9-A65B-43B4-84C1-389DA794B58B}">
      <dsp:nvSpPr>
        <dsp:cNvPr id="0" name=""/>
        <dsp:cNvSpPr/>
      </dsp:nvSpPr>
      <dsp:spPr>
        <a:xfrm>
          <a:off x="4332854" y="2060929"/>
          <a:ext cx="3191116" cy="31911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ESI presents significant investment opportunities in </a:t>
          </a:r>
          <a:r>
            <a:rPr lang="en-US" sz="1800" b="1" kern="1200" dirty="0" smtClean="0">
              <a:solidFill>
                <a:schemeClr val="tx2">
                  <a:lumMod val="75000"/>
                </a:schemeClr>
              </a:solidFill>
            </a:rPr>
            <a:t>post-</a:t>
          </a:r>
          <a:r>
            <a:rPr lang="en-US" sz="1800" b="1" kern="1200" dirty="0" err="1" smtClean="0">
              <a:solidFill>
                <a:schemeClr val="tx2">
                  <a:lumMod val="75000"/>
                </a:schemeClr>
              </a:solidFill>
            </a:rPr>
            <a:t>Covid</a:t>
          </a:r>
          <a:r>
            <a:rPr lang="en-US" sz="1800" b="1" kern="1200" dirty="0" smtClean="0">
              <a:solidFill>
                <a:schemeClr val="tx2">
                  <a:lumMod val="75000"/>
                </a:schemeClr>
              </a:solidFill>
            </a:rPr>
            <a:t> recovery </a:t>
          </a:r>
          <a:r>
            <a:rPr lang="en-US" sz="1800" kern="1200" dirty="0" smtClean="0"/>
            <a:t>context</a:t>
          </a:r>
          <a:endParaRPr lang="en-US" sz="1800" kern="1200" dirty="0"/>
        </a:p>
      </dsp:txBody>
      <dsp:txXfrm>
        <a:off x="5308804" y="2885300"/>
        <a:ext cx="1914669" cy="1755113"/>
      </dsp:txXfrm>
    </dsp:sp>
    <dsp:sp modelId="{A5D5953A-239A-4897-8301-0C9797253D41}">
      <dsp:nvSpPr>
        <dsp:cNvPr id="0" name=""/>
        <dsp:cNvSpPr/>
      </dsp:nvSpPr>
      <dsp:spPr>
        <a:xfrm>
          <a:off x="2029932" y="2060929"/>
          <a:ext cx="3191116" cy="31911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ESI helps deliver on other objectives: </a:t>
          </a:r>
          <a:r>
            <a:rPr lang="en-US" sz="1800" b="1" kern="1200" dirty="0" smtClean="0">
              <a:solidFill>
                <a:schemeClr val="tx2">
                  <a:lumMod val="75000"/>
                </a:schemeClr>
              </a:solidFill>
            </a:rPr>
            <a:t>security of supply, jobs, industrial leadership </a:t>
          </a:r>
          <a:endParaRPr lang="en-US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330429" y="2885300"/>
        <a:ext cx="1914669" cy="17551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EC6B5-8A99-4096-A450-1BC48C8AFBE8}">
      <dsp:nvSpPr>
        <dsp:cNvPr id="0" name=""/>
        <dsp:cNvSpPr/>
      </dsp:nvSpPr>
      <dsp:spPr>
        <a:xfrm>
          <a:off x="-74866" y="0"/>
          <a:ext cx="7302230" cy="1598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780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 </a:t>
          </a:r>
          <a:r>
            <a:rPr lang="en-US" sz="2000" b="1" kern="1200" dirty="0" smtClean="0"/>
            <a:t>4 GW</a:t>
          </a:r>
          <a:r>
            <a:rPr lang="en-US" sz="2000" kern="1200" dirty="0" smtClean="0"/>
            <a:t> of renewable hydrogen </a:t>
          </a:r>
          <a:r>
            <a:rPr lang="en-US" sz="2000" kern="1200" dirty="0" err="1" smtClean="0"/>
            <a:t>electrolysers</a:t>
          </a:r>
          <a:r>
            <a:rPr lang="en-US" sz="2000" kern="1200" dirty="0" smtClean="0"/>
            <a:t/>
          </a:r>
          <a:br>
            <a:rPr lang="en-US" sz="2000" kern="1200" dirty="0" smtClean="0"/>
          </a:br>
          <a:r>
            <a:rPr lang="en-US" sz="2000" kern="1200" dirty="0" smtClean="0"/>
            <a:t>- Replace </a:t>
          </a:r>
          <a:r>
            <a:rPr lang="en-US" sz="2000" b="1" kern="1200" dirty="0" smtClean="0"/>
            <a:t>existing hydrogen production</a:t>
          </a:r>
          <a:r>
            <a:rPr lang="en-US" sz="2000" kern="1200" dirty="0" smtClean="0"/>
            <a:t/>
          </a:r>
          <a:br>
            <a:rPr lang="en-US" sz="2000" kern="1200" dirty="0" smtClean="0"/>
          </a:br>
          <a:r>
            <a:rPr lang="en-US" sz="2000" kern="1200" dirty="0" smtClean="0"/>
            <a:t>- Regulation for liquid hydrogen markets</a:t>
          </a:r>
          <a:br>
            <a:rPr lang="en-US" sz="2000" kern="1200" dirty="0" smtClean="0"/>
          </a:br>
          <a:r>
            <a:rPr lang="en-US" sz="2000" kern="1200" dirty="0" smtClean="0"/>
            <a:t>- Planning of hydrogen infrastructure</a:t>
          </a:r>
          <a:br>
            <a:rPr lang="en-US" sz="2000" kern="1200" dirty="0" smtClean="0"/>
          </a:br>
          <a:endParaRPr lang="en-US" sz="2000" kern="1200" dirty="0"/>
        </a:p>
      </dsp:txBody>
      <dsp:txXfrm>
        <a:off x="-28038" y="46828"/>
        <a:ext cx="5576961" cy="1505180"/>
      </dsp:txXfrm>
    </dsp:sp>
    <dsp:sp modelId="{2E53E753-C7FB-4BED-BD28-907295DE1609}">
      <dsp:nvSpPr>
        <dsp:cNvPr id="0" name=""/>
        <dsp:cNvSpPr/>
      </dsp:nvSpPr>
      <dsp:spPr>
        <a:xfrm>
          <a:off x="559261" y="1905632"/>
          <a:ext cx="7322603" cy="1598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780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 </a:t>
          </a:r>
          <a:r>
            <a:rPr lang="en-US" sz="2000" b="1" kern="1200" dirty="0" smtClean="0"/>
            <a:t>40 GW </a:t>
          </a:r>
          <a:r>
            <a:rPr lang="en-US" sz="2000" kern="1200" dirty="0" smtClean="0"/>
            <a:t>of renewable hydrogen </a:t>
          </a:r>
          <a:r>
            <a:rPr lang="en-US" sz="2000" kern="1200" dirty="0" err="1" smtClean="0"/>
            <a:t>electrolysers</a:t>
          </a:r>
          <a:r>
            <a:rPr lang="en-US" sz="2000" kern="1200" dirty="0" smtClean="0"/>
            <a:t/>
          </a:r>
          <a:br>
            <a:rPr lang="en-US" sz="2000" kern="1200" dirty="0" smtClean="0"/>
          </a:br>
          <a:r>
            <a:rPr lang="en-US" sz="2000" kern="1200" dirty="0" smtClean="0"/>
            <a:t>- New applications in </a:t>
          </a:r>
          <a:r>
            <a:rPr lang="en-US" sz="2000" b="1" kern="1200" dirty="0" smtClean="0"/>
            <a:t>steel and transport </a:t>
          </a:r>
          <a:r>
            <a:rPr lang="en-US" sz="2000" kern="1200" dirty="0" smtClean="0"/>
            <a:t/>
          </a:r>
          <a:br>
            <a:rPr lang="en-US" sz="2000" kern="1200" dirty="0" smtClean="0"/>
          </a:br>
          <a:r>
            <a:rPr lang="en-US" sz="2000" kern="1200" dirty="0" smtClean="0"/>
            <a:t>- Hydrogen for electricity balancing purposes</a:t>
          </a:r>
          <a:br>
            <a:rPr lang="en-US" sz="2000" kern="1200" dirty="0" smtClean="0"/>
          </a:br>
          <a:r>
            <a:rPr lang="en-US" sz="2000" kern="1200" dirty="0" smtClean="0"/>
            <a:t>- Creation of “Hydrogen Valleys”</a:t>
          </a:r>
          <a:br>
            <a:rPr lang="en-US" sz="2000" kern="1200" dirty="0" smtClean="0"/>
          </a:br>
          <a:r>
            <a:rPr lang="en-US" sz="2000" kern="1200" dirty="0" smtClean="0"/>
            <a:t>- Cross-border logistical infrastructure</a:t>
          </a:r>
          <a:endParaRPr lang="en-US" sz="2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606089" y="1952460"/>
        <a:ext cx="5540691" cy="1505180"/>
      </dsp:txXfrm>
    </dsp:sp>
    <dsp:sp modelId="{3552C7A0-2CE4-4610-A25D-DDF052FA65C6}">
      <dsp:nvSpPr>
        <dsp:cNvPr id="0" name=""/>
        <dsp:cNvSpPr/>
      </dsp:nvSpPr>
      <dsp:spPr>
        <a:xfrm>
          <a:off x="1001815" y="3730619"/>
          <a:ext cx="7601694" cy="1598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 Scale-up to </a:t>
          </a:r>
          <a:r>
            <a:rPr lang="en-US" sz="2000" b="1" kern="1200" dirty="0" smtClean="0"/>
            <a:t>all hard-to-</a:t>
          </a:r>
          <a:r>
            <a:rPr lang="en-US" sz="2000" b="1" kern="1200" dirty="0" err="1" smtClean="0"/>
            <a:t>decarbonise</a:t>
          </a:r>
          <a:r>
            <a:rPr lang="en-US" sz="2000" b="1" kern="1200" dirty="0" smtClean="0"/>
            <a:t> sectors</a:t>
          </a:r>
          <a:br>
            <a:rPr lang="en-US" sz="2000" b="1" kern="1200" dirty="0" smtClean="0"/>
          </a:br>
          <a:r>
            <a:rPr lang="en-US" sz="2000" kern="1200" dirty="0" smtClean="0"/>
            <a:t>- Expansion of hydrogen-derived </a:t>
          </a:r>
          <a:r>
            <a:rPr lang="en-US" sz="2000" b="1" kern="1200" dirty="0" smtClean="0"/>
            <a:t>synthetic fuels</a:t>
          </a:r>
          <a:r>
            <a:rPr lang="en-US" sz="2000" kern="1200" dirty="0" smtClean="0"/>
            <a:t/>
          </a:r>
          <a:br>
            <a:rPr lang="en-US" sz="2000" kern="1200" dirty="0" smtClean="0"/>
          </a:br>
          <a:r>
            <a:rPr lang="en-US" sz="2000" kern="1200" dirty="0" smtClean="0"/>
            <a:t>- EU-wide infrastructure network </a:t>
          </a:r>
          <a:br>
            <a:rPr lang="en-US" sz="2000" kern="1200" dirty="0" smtClean="0"/>
          </a:br>
          <a:r>
            <a:rPr lang="en-US" sz="2000" kern="1200" dirty="0" smtClean="0"/>
            <a:t>- An open international market with the euro as benchmark</a:t>
          </a:r>
          <a:endParaRPr lang="en-US" sz="2000" kern="1200" dirty="0"/>
        </a:p>
      </dsp:txBody>
      <dsp:txXfrm>
        <a:off x="1048643" y="3777447"/>
        <a:ext cx="5755437" cy="1505180"/>
      </dsp:txXfrm>
    </dsp:sp>
    <dsp:sp modelId="{CF7A9D36-B21B-42EA-9F6C-D6042E25D95E}">
      <dsp:nvSpPr>
        <dsp:cNvPr id="0" name=""/>
        <dsp:cNvSpPr/>
      </dsp:nvSpPr>
      <dsp:spPr>
        <a:xfrm>
          <a:off x="6188120" y="1212451"/>
          <a:ext cx="1039243" cy="103924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6421950" y="1212451"/>
        <a:ext cx="571583" cy="782030"/>
      </dsp:txXfrm>
    </dsp:sp>
    <dsp:sp modelId="{43FB5C9A-D5B8-49AF-871B-3E76BDE8B537}">
      <dsp:nvSpPr>
        <dsp:cNvPr id="0" name=""/>
        <dsp:cNvSpPr/>
      </dsp:nvSpPr>
      <dsp:spPr>
        <a:xfrm>
          <a:off x="6832434" y="3067101"/>
          <a:ext cx="1039243" cy="103924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7066264" y="3067101"/>
        <a:ext cx="571583" cy="782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382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Add figures underpinning</a:t>
            </a:r>
            <a:r>
              <a:rPr lang="en-IE" baseline="0" dirty="0" smtClean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221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>
                <a:solidFill>
                  <a:schemeClr val="bg1"/>
                </a:solidFill>
              </a:rPr>
              <a:t>3 </a:t>
            </a:r>
            <a:r>
              <a:rPr lang="it-IT" dirty="0" err="1" smtClean="0">
                <a:solidFill>
                  <a:schemeClr val="bg1"/>
                </a:solidFill>
              </a:rPr>
              <a:t>facts</a:t>
            </a:r>
            <a:r>
              <a:rPr lang="it-IT" dirty="0" smtClean="0">
                <a:solidFill>
                  <a:schemeClr val="bg1"/>
                </a:solidFill>
              </a:rPr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dirty="0" smtClean="0">
                <a:solidFill>
                  <a:schemeClr val="bg1"/>
                </a:solidFill>
              </a:rPr>
              <a:t>Energy </a:t>
            </a:r>
            <a:r>
              <a:rPr lang="it-IT" dirty="0" err="1" smtClean="0">
                <a:solidFill>
                  <a:schemeClr val="bg1"/>
                </a:solidFill>
              </a:rPr>
              <a:t>efficiency</a:t>
            </a:r>
            <a:r>
              <a:rPr lang="it-IT" dirty="0" smtClean="0">
                <a:solidFill>
                  <a:schemeClr val="bg1"/>
                </a:solidFill>
              </a:rPr>
              <a:t> – </a:t>
            </a:r>
            <a:r>
              <a:rPr lang="it-IT" dirty="0" err="1" smtClean="0">
                <a:solidFill>
                  <a:schemeClr val="bg1"/>
                </a:solidFill>
              </a:rPr>
              <a:t>overall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energy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consumption</a:t>
            </a:r>
            <a:r>
              <a:rPr lang="it-IT" dirty="0" smtClean="0">
                <a:solidFill>
                  <a:schemeClr val="bg1"/>
                </a:solidFill>
              </a:rPr>
              <a:t> to reduce by 2050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dirty="0" smtClean="0">
                <a:solidFill>
                  <a:schemeClr val="bg1"/>
                </a:solidFill>
              </a:rPr>
              <a:t>Share of </a:t>
            </a:r>
            <a:r>
              <a:rPr lang="it-IT" dirty="0" err="1" smtClean="0">
                <a:solidFill>
                  <a:schemeClr val="bg1"/>
                </a:solidFill>
              </a:rPr>
              <a:t>electricity</a:t>
            </a:r>
            <a:r>
              <a:rPr lang="it-IT" dirty="0" smtClean="0">
                <a:solidFill>
                  <a:schemeClr val="bg1"/>
                </a:solidFill>
              </a:rPr>
              <a:t> to</a:t>
            </a:r>
            <a:r>
              <a:rPr lang="it-IT" baseline="0" dirty="0" smtClean="0">
                <a:solidFill>
                  <a:schemeClr val="bg1"/>
                </a:solidFill>
              </a:rPr>
              <a:t> more </a:t>
            </a:r>
            <a:r>
              <a:rPr lang="it-IT" baseline="0" dirty="0" err="1" smtClean="0">
                <a:solidFill>
                  <a:schemeClr val="bg1"/>
                </a:solidFill>
              </a:rPr>
              <a:t>than</a:t>
            </a:r>
            <a:r>
              <a:rPr lang="it-IT" baseline="0" dirty="0" smtClean="0">
                <a:solidFill>
                  <a:schemeClr val="bg1"/>
                </a:solidFill>
              </a:rPr>
              <a:t> double – </a:t>
            </a:r>
            <a:r>
              <a:rPr lang="it-IT" baseline="0" dirty="0" err="1" smtClean="0">
                <a:solidFill>
                  <a:schemeClr val="bg1"/>
                </a:solidFill>
              </a:rPr>
              <a:t>nearly</a:t>
            </a:r>
            <a:r>
              <a:rPr lang="it-IT" baseline="0" dirty="0" smtClean="0">
                <a:solidFill>
                  <a:schemeClr val="bg1"/>
                </a:solidFill>
              </a:rPr>
              <a:t> </a:t>
            </a:r>
            <a:r>
              <a:rPr lang="it-IT" baseline="0" dirty="0" err="1" smtClean="0">
                <a:solidFill>
                  <a:schemeClr val="bg1"/>
                </a:solidFill>
              </a:rPr>
              <a:t>half</a:t>
            </a:r>
            <a:r>
              <a:rPr lang="it-IT" baseline="0" dirty="0" smtClean="0">
                <a:solidFill>
                  <a:schemeClr val="bg1"/>
                </a:solidFill>
              </a:rPr>
              <a:t> of </a:t>
            </a:r>
            <a:r>
              <a:rPr lang="it-IT" baseline="0" dirty="0" err="1" smtClean="0">
                <a:solidFill>
                  <a:schemeClr val="bg1"/>
                </a:solidFill>
              </a:rPr>
              <a:t>energy</a:t>
            </a:r>
            <a:r>
              <a:rPr lang="it-IT" baseline="0" dirty="0" smtClean="0">
                <a:solidFill>
                  <a:schemeClr val="bg1"/>
                </a:solidFill>
              </a:rPr>
              <a:t> </a:t>
            </a:r>
            <a:r>
              <a:rPr lang="it-IT" baseline="0" dirty="0" err="1" smtClean="0">
                <a:solidFill>
                  <a:schemeClr val="bg1"/>
                </a:solidFill>
              </a:rPr>
              <a:t>consumption</a:t>
            </a:r>
            <a:r>
              <a:rPr lang="it-IT" baseline="0" dirty="0" smtClean="0">
                <a:solidFill>
                  <a:schemeClr val="bg1"/>
                </a:solidFill>
              </a:rPr>
              <a:t> in 2050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baseline="0" dirty="0" err="1" smtClean="0">
                <a:solidFill>
                  <a:schemeClr val="bg1"/>
                </a:solidFill>
              </a:rPr>
              <a:t>We</a:t>
            </a:r>
            <a:r>
              <a:rPr lang="it-IT" baseline="0" dirty="0" smtClean="0">
                <a:solidFill>
                  <a:schemeClr val="bg1"/>
                </a:solidFill>
              </a:rPr>
              <a:t> </a:t>
            </a:r>
            <a:r>
              <a:rPr lang="it-IT" baseline="0" dirty="0" err="1" smtClean="0">
                <a:solidFill>
                  <a:schemeClr val="bg1"/>
                </a:solidFill>
              </a:rPr>
              <a:t>will</a:t>
            </a:r>
            <a:r>
              <a:rPr lang="it-IT" baseline="0" dirty="0" smtClean="0">
                <a:solidFill>
                  <a:schemeClr val="bg1"/>
                </a:solidFill>
              </a:rPr>
              <a:t> </a:t>
            </a:r>
            <a:r>
              <a:rPr lang="it-IT" baseline="0" dirty="0" err="1" smtClean="0">
                <a:solidFill>
                  <a:schemeClr val="bg1"/>
                </a:solidFill>
              </a:rPr>
              <a:t>still</a:t>
            </a:r>
            <a:r>
              <a:rPr lang="it-IT" baseline="0" dirty="0" smtClean="0">
                <a:solidFill>
                  <a:schemeClr val="bg1"/>
                </a:solidFill>
              </a:rPr>
              <a:t> </a:t>
            </a:r>
            <a:r>
              <a:rPr lang="it-IT" baseline="0" dirty="0" err="1" smtClean="0">
                <a:solidFill>
                  <a:schemeClr val="bg1"/>
                </a:solidFill>
              </a:rPr>
              <a:t>need</a:t>
            </a:r>
            <a:r>
              <a:rPr lang="it-IT" baseline="0" dirty="0" smtClean="0">
                <a:solidFill>
                  <a:schemeClr val="bg1"/>
                </a:solidFill>
              </a:rPr>
              <a:t> </a:t>
            </a:r>
            <a:r>
              <a:rPr lang="it-IT" baseline="0" dirty="0" err="1" smtClean="0">
                <a:solidFill>
                  <a:schemeClr val="bg1"/>
                </a:solidFill>
              </a:rPr>
              <a:t>energy</a:t>
            </a:r>
            <a:r>
              <a:rPr lang="it-IT" baseline="0" dirty="0" smtClean="0">
                <a:solidFill>
                  <a:schemeClr val="bg1"/>
                </a:solidFill>
              </a:rPr>
              <a:t> in the </a:t>
            </a:r>
            <a:r>
              <a:rPr lang="it-IT" baseline="0" dirty="0" err="1" smtClean="0">
                <a:solidFill>
                  <a:schemeClr val="bg1"/>
                </a:solidFill>
              </a:rPr>
              <a:t>form</a:t>
            </a:r>
            <a:r>
              <a:rPr lang="it-IT" baseline="0" dirty="0" smtClean="0">
                <a:solidFill>
                  <a:schemeClr val="bg1"/>
                </a:solidFill>
              </a:rPr>
              <a:t> of </a:t>
            </a:r>
            <a:r>
              <a:rPr lang="it-IT" baseline="0" dirty="0" err="1" smtClean="0">
                <a:solidFill>
                  <a:schemeClr val="bg1"/>
                </a:solidFill>
              </a:rPr>
              <a:t>gases</a:t>
            </a:r>
            <a:r>
              <a:rPr lang="it-IT" baseline="0" dirty="0" smtClean="0">
                <a:solidFill>
                  <a:schemeClr val="bg1"/>
                </a:solidFill>
              </a:rPr>
              <a:t> and </a:t>
            </a:r>
            <a:r>
              <a:rPr lang="it-IT" baseline="0" dirty="0" err="1" smtClean="0">
                <a:solidFill>
                  <a:schemeClr val="bg1"/>
                </a:solidFill>
              </a:rPr>
              <a:t>liquids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918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4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55446" y="2143184"/>
            <a:ext cx="9295058" cy="2149523"/>
          </a:xfrm>
        </p:spPr>
        <p:txBody>
          <a:bodyPr>
            <a:noAutofit/>
          </a:bodyPr>
          <a:lstStyle/>
          <a:p>
            <a:pPr algn="ctr"/>
            <a:r>
              <a:rPr lang="en-GB" sz="5000" b="1" dirty="0"/>
              <a:t>Towards a climate-neutral </a:t>
            </a:r>
            <a:r>
              <a:rPr lang="en-GB" sz="5000" b="1" dirty="0" smtClean="0"/>
              <a:t>Europe</a:t>
            </a:r>
            <a:r>
              <a:rPr lang="en-GB" sz="4600" dirty="0" smtClean="0"/>
              <a:t/>
            </a:r>
            <a:br>
              <a:rPr lang="en-GB" sz="4600" dirty="0" smtClean="0"/>
            </a:br>
            <a:r>
              <a:rPr lang="en-GB" sz="3600" i="1" dirty="0"/>
              <a:t/>
            </a:r>
            <a:br>
              <a:rPr lang="en-GB" sz="3600" i="1" dirty="0"/>
            </a:br>
            <a:r>
              <a:rPr lang="en-GB" sz="3200" dirty="0" smtClean="0"/>
              <a:t>The</a:t>
            </a:r>
            <a:r>
              <a:rPr lang="en-GB" sz="3200" i="1" dirty="0" smtClean="0"/>
              <a:t> </a:t>
            </a:r>
            <a:r>
              <a:rPr lang="en-GB" sz="3200" dirty="0" smtClean="0"/>
              <a:t>EU Hydrogen Strategy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endParaRPr lang="en-GB" sz="3600" i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71350" y="4321226"/>
            <a:ext cx="10623591" cy="1831379"/>
          </a:xfrm>
        </p:spPr>
        <p:txBody>
          <a:bodyPr/>
          <a:lstStyle/>
          <a:p>
            <a:endParaRPr lang="en-GB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087821" y="1145335"/>
          <a:ext cx="9553903" cy="5318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0262" y="236484"/>
            <a:ext cx="1114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err="1" smtClean="0">
                <a:solidFill>
                  <a:schemeClr val="tx2">
                    <a:lumMod val="75000"/>
                  </a:schemeClr>
                </a:solidFill>
              </a:rPr>
              <a:t>Why</a:t>
            </a:r>
            <a:r>
              <a:rPr lang="fr-BE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2400" b="1" dirty="0" smtClean="0">
                <a:solidFill>
                  <a:schemeClr val="tx2">
                    <a:lumMod val="75000"/>
                  </a:schemeClr>
                </a:solidFill>
              </a:rPr>
              <a:t>an EU </a:t>
            </a:r>
            <a:r>
              <a:rPr lang="fr-BE" sz="2400" b="1" dirty="0" err="1" smtClean="0">
                <a:solidFill>
                  <a:schemeClr val="tx2">
                    <a:lumMod val="75000"/>
                  </a:schemeClr>
                </a:solidFill>
              </a:rPr>
              <a:t>Hydrogen</a:t>
            </a:r>
            <a:r>
              <a:rPr lang="fr-BE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2400" b="1" dirty="0" err="1" smtClean="0">
                <a:solidFill>
                  <a:schemeClr val="tx2">
                    <a:lumMod val="75000"/>
                  </a:schemeClr>
                </a:solidFill>
              </a:rPr>
              <a:t>strategy</a:t>
            </a:r>
            <a:r>
              <a:rPr lang="fr-BE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2400" b="1" dirty="0" err="1" smtClean="0">
                <a:solidFill>
                  <a:schemeClr val="tx2">
                    <a:lumMod val="75000"/>
                  </a:schemeClr>
                </a:solidFill>
              </a:rPr>
              <a:t>now</a:t>
            </a:r>
            <a:r>
              <a:rPr lang="fr-BE" sz="2400" b="1" dirty="0" smtClean="0">
                <a:solidFill>
                  <a:schemeClr val="tx2">
                    <a:lumMod val="75000"/>
                  </a:schemeClr>
                </a:solidFill>
              </a:rPr>
              <a:t>? </a:t>
            </a:r>
            <a:endParaRPr lang="en-GB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2166" y="1308539"/>
            <a:ext cx="725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smtClean="0">
                <a:solidFill>
                  <a:schemeClr val="bg1"/>
                </a:solidFill>
              </a:rPr>
              <a:t>1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5669" y="5764925"/>
            <a:ext cx="725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smtClean="0">
                <a:solidFill>
                  <a:schemeClr val="bg1"/>
                </a:solidFill>
              </a:rPr>
              <a:t>2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5524" y="5764925"/>
            <a:ext cx="725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smtClean="0">
                <a:solidFill>
                  <a:schemeClr val="bg1"/>
                </a:solidFill>
              </a:rPr>
              <a:t>3</a:t>
            </a:r>
            <a:endParaRPr lang="en-GB" sz="28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18008" y="776174"/>
            <a:ext cx="2885089" cy="15765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428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/>
          <p:cNvCxnSpPr/>
          <p:nvPr/>
        </p:nvCxnSpPr>
        <p:spPr>
          <a:xfrm flipV="1">
            <a:off x="618008" y="776174"/>
            <a:ext cx="2885089" cy="15765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33059" y="5983773"/>
            <a:ext cx="205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2018 </a:t>
            </a:r>
            <a:r>
              <a:rPr lang="en-IE" dirty="0"/>
              <a:t>(1648 </a:t>
            </a:r>
            <a:r>
              <a:rPr lang="en-IE" dirty="0" err="1"/>
              <a:t>MToe</a:t>
            </a:r>
            <a:r>
              <a:rPr lang="en-IE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61120" y="5723421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2050 </a:t>
            </a:r>
            <a:r>
              <a:rPr lang="en-IE" dirty="0"/>
              <a:t>(1213 </a:t>
            </a:r>
            <a:r>
              <a:rPr lang="en-IE" dirty="0" err="1"/>
              <a:t>Mtoe</a:t>
            </a:r>
            <a:r>
              <a:rPr lang="en-IE" dirty="0"/>
              <a:t>)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6843978"/>
              </p:ext>
            </p:extLst>
          </p:nvPr>
        </p:nvGraphicFramePr>
        <p:xfrm>
          <a:off x="158371" y="877158"/>
          <a:ext cx="6689451" cy="5499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411096"/>
              </p:ext>
            </p:extLst>
          </p:nvPr>
        </p:nvGraphicFramePr>
        <p:xfrm>
          <a:off x="6179417" y="1446323"/>
          <a:ext cx="5771393" cy="4214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20262" y="6376946"/>
            <a:ext cx="6169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Source: Eurostat (2018) and LTS 1.5TECH/1.5LIFE (2050)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0262" y="236484"/>
            <a:ext cx="1114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chemeClr val="tx2">
                    <a:lumMod val="75000"/>
                  </a:schemeClr>
                </a:solidFill>
              </a:rPr>
              <a:t>Share of </a:t>
            </a:r>
            <a:r>
              <a:rPr lang="fr-BE" sz="2400" b="1" dirty="0" err="1" smtClean="0">
                <a:solidFill>
                  <a:schemeClr val="tx2">
                    <a:lumMod val="75000"/>
                  </a:schemeClr>
                </a:solidFill>
              </a:rPr>
              <a:t>electricity</a:t>
            </a:r>
            <a:r>
              <a:rPr lang="fr-BE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2400" b="1" dirty="0" err="1" smtClean="0">
                <a:solidFill>
                  <a:schemeClr val="tx2">
                    <a:lumMod val="75000"/>
                  </a:schemeClr>
                </a:solidFill>
              </a:rPr>
              <a:t>will</a:t>
            </a:r>
            <a:r>
              <a:rPr lang="fr-BE" sz="2400" b="1" dirty="0" smtClean="0">
                <a:solidFill>
                  <a:schemeClr val="tx2">
                    <a:lumMod val="75000"/>
                  </a:schemeClr>
                </a:solidFill>
              </a:rPr>
              <a:t> more </a:t>
            </a:r>
            <a:r>
              <a:rPr lang="fr-BE" sz="2400" b="1" dirty="0" err="1" smtClean="0">
                <a:solidFill>
                  <a:schemeClr val="tx2">
                    <a:lumMod val="75000"/>
                  </a:schemeClr>
                </a:solidFill>
              </a:rPr>
              <a:t>than</a:t>
            </a:r>
            <a:r>
              <a:rPr lang="fr-BE" sz="2400" b="1" dirty="0" smtClean="0">
                <a:solidFill>
                  <a:schemeClr val="tx2">
                    <a:lumMod val="75000"/>
                  </a:schemeClr>
                </a:solidFill>
              </a:rPr>
              <a:t> double by 2050</a:t>
            </a:r>
            <a:endParaRPr lang="en-GB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0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180" t="23638" r="77714" b="42658"/>
          <a:stretch/>
        </p:blipFill>
        <p:spPr>
          <a:xfrm>
            <a:off x="1816833" y="1016000"/>
            <a:ext cx="8620258" cy="490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Boosting</a:t>
            </a:r>
            <a:r>
              <a:rPr lang="it-IT" dirty="0" smtClean="0"/>
              <a:t> </a:t>
            </a:r>
            <a:r>
              <a:rPr lang="it-IT" dirty="0" err="1" smtClean="0"/>
              <a:t>demand</a:t>
            </a:r>
            <a:r>
              <a:rPr lang="it-IT" dirty="0" smtClean="0"/>
              <a:t> and </a:t>
            </a:r>
            <a:r>
              <a:rPr lang="it-IT" dirty="0" err="1" smtClean="0"/>
              <a:t>scaling</a:t>
            </a:r>
            <a:r>
              <a:rPr lang="it-IT" dirty="0" smtClean="0"/>
              <a:t> up production</a:t>
            </a:r>
          </a:p>
          <a:p>
            <a:r>
              <a:rPr lang="it-IT" dirty="0" err="1" smtClean="0"/>
              <a:t>Develop</a:t>
            </a:r>
            <a:r>
              <a:rPr lang="it-IT" dirty="0" smtClean="0"/>
              <a:t> </a:t>
            </a:r>
            <a:r>
              <a:rPr lang="it-IT" dirty="0" err="1" smtClean="0"/>
              <a:t>hydrogen</a:t>
            </a:r>
            <a:r>
              <a:rPr lang="it-IT" dirty="0" smtClean="0"/>
              <a:t> </a:t>
            </a:r>
            <a:r>
              <a:rPr lang="it-IT" dirty="0" err="1" smtClean="0"/>
              <a:t>infrastructure</a:t>
            </a:r>
            <a:r>
              <a:rPr lang="it-IT" dirty="0" smtClean="0"/>
              <a:t> and </a:t>
            </a:r>
            <a:r>
              <a:rPr lang="it-IT" dirty="0" err="1" smtClean="0"/>
              <a:t>markets</a:t>
            </a:r>
            <a:endParaRPr lang="it-IT" dirty="0" smtClean="0"/>
          </a:p>
          <a:p>
            <a:r>
              <a:rPr lang="it-IT" dirty="0" err="1" smtClean="0"/>
              <a:t>Research</a:t>
            </a:r>
            <a:r>
              <a:rPr lang="it-IT" dirty="0" smtClean="0"/>
              <a:t> and </a:t>
            </a:r>
            <a:r>
              <a:rPr lang="it-IT" dirty="0" err="1" smtClean="0"/>
              <a:t>innovation</a:t>
            </a:r>
            <a:endParaRPr lang="it-IT" dirty="0" smtClean="0"/>
          </a:p>
          <a:p>
            <a:r>
              <a:rPr lang="it-IT" dirty="0" smtClean="0"/>
              <a:t>The </a:t>
            </a:r>
            <a:r>
              <a:rPr lang="it-IT" dirty="0" err="1" smtClean="0"/>
              <a:t>international</a:t>
            </a:r>
            <a:r>
              <a:rPr lang="it-IT" dirty="0" smtClean="0"/>
              <a:t> </a:t>
            </a:r>
            <a:r>
              <a:rPr lang="it-IT" dirty="0" err="1" smtClean="0"/>
              <a:t>dimension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full </a:t>
            </a:r>
            <a:r>
              <a:rPr lang="it-IT" dirty="0" err="1" smtClean="0"/>
              <a:t>value-chain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endParaRPr lang="en-GB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22" y="4443242"/>
            <a:ext cx="7900324" cy="153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45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049" y="219861"/>
            <a:ext cx="1114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chemeClr val="tx2">
                    <a:lumMod val="75000"/>
                  </a:schemeClr>
                </a:solidFill>
              </a:rPr>
              <a:t>The vision for </a:t>
            </a:r>
            <a:r>
              <a:rPr lang="fr-BE" sz="2400" b="1" dirty="0" err="1">
                <a:solidFill>
                  <a:schemeClr val="tx2">
                    <a:lumMod val="75000"/>
                  </a:schemeClr>
                </a:solidFill>
              </a:rPr>
              <a:t>hydrogen</a:t>
            </a:r>
            <a:r>
              <a:rPr lang="fr-BE" sz="2400" b="1" dirty="0">
                <a:solidFill>
                  <a:schemeClr val="tx2">
                    <a:lumMod val="75000"/>
                  </a:schemeClr>
                </a:solidFill>
              </a:rPr>
              <a:t> – a </a:t>
            </a:r>
            <a:r>
              <a:rPr lang="fr-BE" sz="2400" b="1" dirty="0" smtClean="0">
                <a:solidFill>
                  <a:schemeClr val="tx2">
                    <a:lumMod val="75000"/>
                  </a:schemeClr>
                </a:solidFill>
              </a:rPr>
              <a:t>roadmap to 2050</a:t>
            </a:r>
            <a:endParaRPr lang="en-GB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18008" y="776174"/>
            <a:ext cx="2885089" cy="15765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84974727"/>
              </p:ext>
            </p:extLst>
          </p:nvPr>
        </p:nvGraphicFramePr>
        <p:xfrm>
          <a:off x="1513839" y="1006998"/>
          <a:ext cx="8590859" cy="5329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96120" y="3401295"/>
            <a:ext cx="725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smtClean="0">
                <a:solidFill>
                  <a:schemeClr val="bg1"/>
                </a:solidFill>
              </a:rPr>
              <a:t>2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99786" y="5367255"/>
            <a:ext cx="725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smtClean="0">
                <a:solidFill>
                  <a:schemeClr val="bg1"/>
                </a:solidFill>
              </a:rPr>
              <a:t>3</a:t>
            </a:r>
            <a:endParaRPr lang="en-GB" sz="2800" b="1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6810" y="1424489"/>
            <a:ext cx="1305635" cy="638077"/>
            <a:chOff x="8199307" y="1570841"/>
            <a:chExt cx="1305635" cy="638077"/>
          </a:xfrm>
        </p:grpSpPr>
        <p:sp>
          <p:nvSpPr>
            <p:cNvPr id="8" name="Oval 7"/>
            <p:cNvSpPr/>
            <p:nvPr/>
          </p:nvSpPr>
          <p:spPr>
            <a:xfrm>
              <a:off x="8199307" y="1599318"/>
              <a:ext cx="1302152" cy="6096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21017" y="1570841"/>
              <a:ext cx="1283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3200" b="1" dirty="0" smtClean="0">
                  <a:solidFill>
                    <a:schemeClr val="bg1"/>
                  </a:solidFill>
                </a:rPr>
                <a:t>2024</a:t>
              </a:r>
              <a:endParaRPr lang="en-GB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248520" y="3553695"/>
            <a:ext cx="725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smtClean="0">
                <a:solidFill>
                  <a:schemeClr val="bg1"/>
                </a:solidFill>
              </a:rPr>
              <a:t>1</a:t>
            </a:r>
            <a:endParaRPr lang="en-GB" sz="2800" b="1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26049" y="3347341"/>
            <a:ext cx="1352500" cy="616330"/>
            <a:chOff x="8629176" y="3368974"/>
            <a:chExt cx="1352500" cy="616330"/>
          </a:xfrm>
        </p:grpSpPr>
        <p:sp>
          <p:nvSpPr>
            <p:cNvPr id="11" name="Oval 10"/>
            <p:cNvSpPr/>
            <p:nvPr/>
          </p:nvSpPr>
          <p:spPr>
            <a:xfrm>
              <a:off x="8629176" y="3375704"/>
              <a:ext cx="1352500" cy="6096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647549" y="3368974"/>
              <a:ext cx="13225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3200" b="1" dirty="0" smtClean="0">
                  <a:solidFill>
                    <a:schemeClr val="bg1"/>
                  </a:solidFill>
                </a:rPr>
                <a:t>2030</a:t>
              </a:r>
              <a:endParaRPr lang="en-GB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68101" y="5323682"/>
            <a:ext cx="1725851" cy="610366"/>
            <a:chOff x="9860807" y="5143748"/>
            <a:chExt cx="731520" cy="610366"/>
          </a:xfrm>
        </p:grpSpPr>
        <p:sp>
          <p:nvSpPr>
            <p:cNvPr id="13" name="Oval 12"/>
            <p:cNvSpPr/>
            <p:nvPr/>
          </p:nvSpPr>
          <p:spPr>
            <a:xfrm>
              <a:off x="9922818" y="5143748"/>
              <a:ext cx="607498" cy="6096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860807" y="5169339"/>
              <a:ext cx="731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3200" b="1" dirty="0" smtClean="0">
                  <a:solidFill>
                    <a:schemeClr val="bg1"/>
                  </a:solidFill>
                </a:rPr>
                <a:t>2050</a:t>
              </a:r>
              <a:endParaRPr lang="en-GB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593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3734</TotalTime>
  <Words>307</Words>
  <Application>Microsoft Office PowerPoint</Application>
  <PresentationFormat>Widescreen</PresentationFormat>
  <Paragraphs>48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Towards a climate-neutral Europe  The EU Hydrogen Strategy  </vt:lpstr>
      <vt:lpstr>PowerPoint Presentation</vt:lpstr>
      <vt:lpstr>PowerPoint Presentation</vt:lpstr>
      <vt:lpstr>PowerPoint Presentation</vt:lpstr>
      <vt:lpstr>A full value-chain approach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Renewables and  industrial competitiveness</dc:title>
  <dc:creator>KEMPENER Ruud (ENER)</dc:creator>
  <cp:lastModifiedBy>NYITRAI Kitti (CAB-SIMSON)</cp:lastModifiedBy>
  <cp:revision>163</cp:revision>
  <cp:lastPrinted>2020-03-05T13:37:19Z</cp:lastPrinted>
  <dcterms:created xsi:type="dcterms:W3CDTF">2020-02-19T12:14:20Z</dcterms:created>
  <dcterms:modified xsi:type="dcterms:W3CDTF">2020-10-23T17:13:04Z</dcterms:modified>
</cp:coreProperties>
</file>