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71" r:id="rId4"/>
    <p:sldId id="272" r:id="rId5"/>
    <p:sldId id="274" r:id="rId6"/>
    <p:sldId id="275" r:id="rId7"/>
    <p:sldId id="276" r:id="rId8"/>
    <p:sldId id="261" r:id="rId9"/>
    <p:sldId id="257" r:id="rId10"/>
    <p:sldId id="262" r:id="rId11"/>
    <p:sldId id="278" r:id="rId12"/>
    <p:sldId id="265" r:id="rId13"/>
    <p:sldId id="268" r:id="rId14"/>
    <p:sldId id="267" r:id="rId15"/>
    <p:sldId id="269" r:id="rId16"/>
    <p:sldId id="277"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33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3BA2C8A-706F-4D68-BD15-9B96C77707D0}" type="datetimeFigureOut">
              <a:rPr lang="pl-PL" smtClean="0"/>
              <a:t>25.10.2020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00C068-31F3-4832-BFA7-94E994E8EE1E}"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7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BA2C8A-706F-4D68-BD15-9B96C77707D0}" type="datetimeFigureOut">
              <a:rPr lang="pl-PL" smtClean="0"/>
              <a:t>25.10.2020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344754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BA2C8A-706F-4D68-BD15-9B96C77707D0}" type="datetimeFigureOut">
              <a:rPr lang="pl-PL" smtClean="0"/>
              <a:t>25.10.2020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3318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BA2C8A-706F-4D68-BD15-9B96C77707D0}" type="datetimeFigureOut">
              <a:rPr lang="pl-PL" smtClean="0"/>
              <a:t>25.10.2020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400599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3BA2C8A-706F-4D68-BD15-9B96C77707D0}" type="datetimeFigureOut">
              <a:rPr lang="pl-PL" smtClean="0"/>
              <a:t>25.10.2020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00C068-31F3-4832-BFA7-94E994E8EE1E}"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8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3BA2C8A-706F-4D68-BD15-9B96C77707D0}" type="datetimeFigureOut">
              <a:rPr lang="pl-PL" smtClean="0"/>
              <a:t>25.10.2020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399280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3BA2C8A-706F-4D68-BD15-9B96C77707D0}" type="datetimeFigureOut">
              <a:rPr lang="pl-PL" smtClean="0"/>
              <a:t>25.10.2020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124025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3BA2C8A-706F-4D68-BD15-9B96C77707D0}" type="datetimeFigureOut">
              <a:rPr lang="pl-PL" smtClean="0"/>
              <a:t>25.10.2020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230387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BA2C8A-706F-4D68-BD15-9B96C77707D0}" type="datetimeFigureOut">
              <a:rPr lang="pl-PL" smtClean="0"/>
              <a:t>25.10.2020</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223039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3BA2C8A-706F-4D68-BD15-9B96C77707D0}" type="datetimeFigureOut">
              <a:rPr lang="pl-PL" smtClean="0"/>
              <a:t>25.10.2020</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E00C068-31F3-4832-BFA7-94E994E8EE1E}" type="slidenum">
              <a:rPr lang="pl-PL" smtClean="0"/>
              <a:t>‹#›</a:t>
            </a:fld>
            <a:endParaRPr lang="pl-PL"/>
          </a:p>
        </p:txBody>
      </p:sp>
    </p:spTree>
    <p:extLst>
      <p:ext uri="{BB962C8B-B14F-4D97-AF65-F5344CB8AC3E}">
        <p14:creationId xmlns:p14="http://schemas.microsoft.com/office/powerpoint/2010/main" val="210225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3BA2C8A-706F-4D68-BD15-9B96C77707D0}" type="datetimeFigureOut">
              <a:rPr lang="pl-PL" smtClean="0"/>
              <a:t>25.10.2020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E00C068-31F3-4832-BFA7-94E994E8EE1E}" type="slidenum">
              <a:rPr lang="pl-PL" smtClean="0"/>
              <a:t>‹#›</a:t>
            </a:fld>
            <a:endParaRPr lang="pl-PL"/>
          </a:p>
        </p:txBody>
      </p:sp>
    </p:spTree>
    <p:extLst>
      <p:ext uri="{BB962C8B-B14F-4D97-AF65-F5344CB8AC3E}">
        <p14:creationId xmlns:p14="http://schemas.microsoft.com/office/powerpoint/2010/main" val="257729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BA2C8A-706F-4D68-BD15-9B96C77707D0}" type="datetimeFigureOut">
              <a:rPr lang="pl-PL" smtClean="0"/>
              <a:t>25.10.2020</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E00C068-31F3-4832-BFA7-94E994E8EE1E}"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33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9.jpeg"/><Relationship Id="rId39" Type="http://schemas.openxmlformats.org/officeDocument/2006/relationships/image" Target="../media/image42.jpeg"/><Relationship Id="rId21" Type="http://schemas.openxmlformats.org/officeDocument/2006/relationships/image" Target="../media/image24.png"/><Relationship Id="rId34" Type="http://schemas.openxmlformats.org/officeDocument/2006/relationships/image" Target="../media/image37.tiff"/><Relationship Id="rId42"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jpeg"/><Relationship Id="rId41"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4.jpe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jpeg"/><Relationship Id="rId8" Type="http://schemas.openxmlformats.org/officeDocument/2006/relationships/image" Target="../media/image12.png"/><Relationship Id="rId3" Type="http://schemas.openxmlformats.org/officeDocument/2006/relationships/image" Target="../media/image7.png"/><Relationship Id="rId12" Type="http://schemas.openxmlformats.org/officeDocument/2006/relationships/image" Target="../media/image2.png"/><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png"/><Relationship Id="rId38"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48.tiff"/><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2.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hyperlink" Target="https://www.pkt.pl/" TargetMode="External"/><Relationship Id="rId11" Type="http://schemas.openxmlformats.org/officeDocument/2006/relationships/image" Target="../media/image51.jpeg"/><Relationship Id="rId5" Type="http://schemas.openxmlformats.org/officeDocument/2006/relationships/hyperlink" Target="http://polkarton.com/" TargetMode="External"/><Relationship Id="rId15" Type="http://schemas.openxmlformats.org/officeDocument/2006/relationships/image" Target="../media/image55.jpeg"/><Relationship Id="rId10" Type="http://schemas.openxmlformats.org/officeDocument/2006/relationships/image" Target="../media/image50.png"/><Relationship Id="rId4" Type="http://schemas.openxmlformats.org/officeDocument/2006/relationships/hyperlink" Target="http://info.e-ogrody.pl/" TargetMode="External"/><Relationship Id="rId9" Type="http://schemas.openxmlformats.org/officeDocument/2006/relationships/image" Target="../media/image49.pn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apitco.org/development_industry_cluster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2.png"/><Relationship Id="rId4" Type="http://schemas.openxmlformats.org/officeDocument/2006/relationships/image" Target="../media/image6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2A2F31B-DE88-448E-9D41-7DF0284D9EA3}"/>
              </a:ext>
            </a:extLst>
          </p:cNvPr>
          <p:cNvPicPr>
            <a:picLocks noChangeAspect="1"/>
          </p:cNvPicPr>
          <p:nvPr/>
        </p:nvPicPr>
        <p:blipFill>
          <a:blip r:embed="rId2"/>
          <a:stretch>
            <a:fillRect/>
          </a:stretch>
        </p:blipFill>
        <p:spPr>
          <a:xfrm>
            <a:off x="0" y="3018273"/>
            <a:ext cx="2943225" cy="2790825"/>
          </a:xfrm>
          <a:prstGeom prst="rect">
            <a:avLst/>
          </a:prstGeom>
        </p:spPr>
      </p:pic>
      <p:sp>
        <p:nvSpPr>
          <p:cNvPr id="2" name="Tytuł 1">
            <a:extLst>
              <a:ext uri="{FF2B5EF4-FFF2-40B4-BE49-F238E27FC236}">
                <a16:creationId xmlns:a16="http://schemas.microsoft.com/office/drawing/2014/main" id="{D03EBB3D-252E-4F30-8F87-21FAA970C765}"/>
              </a:ext>
            </a:extLst>
          </p:cNvPr>
          <p:cNvSpPr>
            <a:spLocks noGrp="1"/>
          </p:cNvSpPr>
          <p:nvPr>
            <p:ph type="ctrTitle"/>
          </p:nvPr>
        </p:nvSpPr>
        <p:spPr>
          <a:xfrm>
            <a:off x="2318634" y="-486911"/>
            <a:ext cx="11593484" cy="2988425"/>
          </a:xfrm>
        </p:spPr>
        <p:txBody>
          <a:bodyPr>
            <a:normAutofit/>
          </a:bodyPr>
          <a:lstStyle/>
          <a:p>
            <a:br>
              <a:rPr lang="pl-PL" sz="4000" b="1" dirty="0">
                <a:latin typeface="Times New Roman" panose="02020603050405020304" pitchFamily="18" charset="0"/>
                <a:cs typeface="Times New Roman" panose="02020603050405020304" pitchFamily="18" charset="0"/>
              </a:rPr>
            </a:br>
            <a:r>
              <a:rPr lang="pl-PL" sz="3200" dirty="0">
                <a:solidFill>
                  <a:srgbClr val="00B050"/>
                </a:solidFill>
                <a:latin typeface="Times New Roman" panose="02020603050405020304" pitchFamily="18" charset="0"/>
                <a:cs typeface="Times New Roman" panose="02020603050405020304" pitchFamily="18" charset="0"/>
              </a:rPr>
              <a:t>IN</a:t>
            </a:r>
            <a:r>
              <a:rPr lang="en-US" sz="3200" dirty="0">
                <a:solidFill>
                  <a:srgbClr val="00B050"/>
                </a:solidFill>
                <a:latin typeface="Times New Roman" panose="02020603050405020304" pitchFamily="18" charset="0"/>
                <a:cs typeface="Times New Roman" panose="02020603050405020304" pitchFamily="18" charset="0"/>
              </a:rPr>
              <a:t>NOVATIVE SOLUTIONS TO HALT PLASTIC WASTE</a:t>
            </a:r>
            <a:r>
              <a:rPr lang="pl-PL" sz="3200" dirty="0">
                <a:solidFill>
                  <a:srgbClr val="00B050"/>
                </a:solidFill>
                <a:latin typeface="Times New Roman" panose="02020603050405020304" pitchFamily="18" charset="0"/>
                <a:cs typeface="Times New Roman" panose="02020603050405020304" pitchFamily="18" charset="0"/>
              </a:rPr>
              <a:t> </a:t>
            </a:r>
            <a:br>
              <a:rPr lang="pl-PL" sz="3200" dirty="0">
                <a:solidFill>
                  <a:srgbClr val="00B050"/>
                </a:solidFill>
                <a:latin typeface="Times New Roman" panose="02020603050405020304" pitchFamily="18" charset="0"/>
                <a:cs typeface="Times New Roman" panose="02020603050405020304" pitchFamily="18" charset="0"/>
              </a:rPr>
            </a:br>
            <a:r>
              <a:rPr lang="pl-PL" sz="3200" b="1" i="1" dirty="0" err="1">
                <a:solidFill>
                  <a:srgbClr val="00B050"/>
                </a:solidFill>
                <a:latin typeface="Times New Roman" panose="02020603050405020304" pitchFamily="18" charset="0"/>
                <a:cs typeface="Times New Roman" panose="02020603050405020304" pitchFamily="18" charset="0"/>
              </a:rPr>
              <a:t>chemical</a:t>
            </a:r>
            <a:r>
              <a:rPr lang="pl-PL" sz="3200" b="1" i="1" dirty="0">
                <a:solidFill>
                  <a:srgbClr val="00B050"/>
                </a:solidFill>
                <a:latin typeface="Times New Roman" panose="02020603050405020304" pitchFamily="18" charset="0"/>
                <a:cs typeface="Times New Roman" panose="02020603050405020304" pitchFamily="18" charset="0"/>
              </a:rPr>
              <a:t> recycling and modern recycling</a:t>
            </a:r>
            <a:br>
              <a:rPr lang="pl-PL" sz="3200" b="1" dirty="0">
                <a:solidFill>
                  <a:srgbClr val="00B050"/>
                </a:solidFill>
                <a:latin typeface="Times New Roman" panose="02020603050405020304" pitchFamily="18" charset="0"/>
                <a:cs typeface="Times New Roman" panose="02020603050405020304" pitchFamily="18" charset="0"/>
              </a:rPr>
            </a:br>
            <a:endParaRPr lang="pl-PL" sz="3200" b="1" dirty="0">
              <a:solidFill>
                <a:srgbClr val="00B050"/>
              </a:solidFill>
              <a:latin typeface="Times New Roman" panose="02020603050405020304" pitchFamily="18" charset="0"/>
              <a:cs typeface="Times New Roman" panose="02020603050405020304" pitchFamily="18" charset="0"/>
            </a:endParaRPr>
          </a:p>
        </p:txBody>
      </p:sp>
      <p:sp>
        <p:nvSpPr>
          <p:cNvPr id="3" name="Podtytuł 2">
            <a:extLst>
              <a:ext uri="{FF2B5EF4-FFF2-40B4-BE49-F238E27FC236}">
                <a16:creationId xmlns:a16="http://schemas.microsoft.com/office/drawing/2014/main" id="{6B7041E3-A921-42D7-A1AC-9FEFE10A8CA1}"/>
              </a:ext>
            </a:extLst>
          </p:cNvPr>
          <p:cNvSpPr>
            <a:spLocks noGrp="1"/>
          </p:cNvSpPr>
          <p:nvPr>
            <p:ph type="subTitle" idx="1"/>
          </p:nvPr>
        </p:nvSpPr>
        <p:spPr>
          <a:xfrm>
            <a:off x="4027385" y="4294682"/>
            <a:ext cx="7566127" cy="2563318"/>
          </a:xfrm>
        </p:spPr>
        <p:txBody>
          <a:bodyPr>
            <a:normAutofit/>
          </a:bodyPr>
          <a:lstStyle/>
          <a:p>
            <a:br>
              <a:rPr lang="pl-PL" sz="1800" dirty="0">
                <a:solidFill>
                  <a:schemeClr val="tx1"/>
                </a:solidFill>
                <a:latin typeface="Times New Roman" panose="02020603050405020304" pitchFamily="18" charset="0"/>
                <a:cs typeface="Times New Roman" panose="02020603050405020304" pitchFamily="18" charset="0"/>
              </a:rPr>
            </a:br>
            <a:r>
              <a:rPr lang="pl-PL" sz="1800" dirty="0">
                <a:solidFill>
                  <a:srgbClr val="0070C0"/>
                </a:solidFill>
                <a:latin typeface="Times New Roman" panose="02020603050405020304" pitchFamily="18" charset="0"/>
                <a:cs typeface="Times New Roman" panose="02020603050405020304" pitchFamily="18" charset="0"/>
              </a:rPr>
              <a:t>Tomasz KLEPKA</a:t>
            </a:r>
            <a:r>
              <a:rPr lang="pl-PL" sz="1800" dirty="0">
                <a:solidFill>
                  <a:schemeClr val="tx1"/>
                </a:solidFill>
                <a:latin typeface="Times New Roman" panose="02020603050405020304" pitchFamily="18" charset="0"/>
                <a:cs typeface="Times New Roman" panose="02020603050405020304" pitchFamily="18" charset="0"/>
              </a:rPr>
              <a:t>, </a:t>
            </a:r>
            <a:r>
              <a:rPr lang="pl-PL" sz="1400" cap="none" dirty="0" err="1">
                <a:solidFill>
                  <a:srgbClr val="0070C0"/>
                </a:solidFill>
                <a:latin typeface="Times New Roman" panose="02020603050405020304" pitchFamily="18" charset="0"/>
                <a:cs typeface="Times New Roman" panose="02020603050405020304" pitchFamily="18" charset="0"/>
              </a:rPr>
              <a:t>PhD</a:t>
            </a:r>
            <a:r>
              <a:rPr lang="pl-PL" sz="1400" dirty="0">
                <a:solidFill>
                  <a:srgbClr val="0070C0"/>
                </a:solidFill>
                <a:latin typeface="Times New Roman" panose="02020603050405020304" pitchFamily="18" charset="0"/>
                <a:cs typeface="Times New Roman" panose="02020603050405020304" pitchFamily="18" charset="0"/>
              </a:rPr>
              <a:t>, </a:t>
            </a:r>
            <a:r>
              <a:rPr lang="pl-PL" sz="1400" cap="none" dirty="0" err="1">
                <a:solidFill>
                  <a:srgbClr val="0070C0"/>
                </a:solidFill>
                <a:latin typeface="Times New Roman" panose="02020603050405020304" pitchFamily="18" charset="0"/>
                <a:cs typeface="Times New Roman" panose="02020603050405020304" pitchFamily="18" charset="0"/>
              </a:rPr>
              <a:t>DSc</a:t>
            </a:r>
            <a:r>
              <a:rPr lang="pl-PL" sz="1400" cap="none" dirty="0">
                <a:solidFill>
                  <a:srgbClr val="0070C0"/>
                </a:solidFill>
                <a:latin typeface="Times New Roman" panose="02020603050405020304" pitchFamily="18" charset="0"/>
                <a:cs typeface="Times New Roman" panose="02020603050405020304" pitchFamily="18" charset="0"/>
              </a:rPr>
              <a:t> </a:t>
            </a:r>
            <a:r>
              <a:rPr lang="pl-PL" sz="1400" dirty="0">
                <a:solidFill>
                  <a:srgbClr val="0070C0"/>
                </a:solidFill>
                <a:latin typeface="Times New Roman" panose="02020603050405020304" pitchFamily="18" charset="0"/>
                <a:cs typeface="Times New Roman" panose="02020603050405020304" pitchFamily="18" charset="0"/>
              </a:rPr>
              <a:t>(</a:t>
            </a:r>
            <a:r>
              <a:rPr lang="pl-PL" sz="1400" dirty="0" err="1">
                <a:solidFill>
                  <a:srgbClr val="0070C0"/>
                </a:solidFill>
                <a:latin typeface="Times New Roman" panose="02020603050405020304" pitchFamily="18" charset="0"/>
                <a:cs typeface="Times New Roman" panose="02020603050405020304" pitchFamily="18" charset="0"/>
              </a:rPr>
              <a:t>E</a:t>
            </a:r>
            <a:r>
              <a:rPr lang="pl-PL" sz="1400" cap="none" dirty="0" err="1">
                <a:solidFill>
                  <a:srgbClr val="0070C0"/>
                </a:solidFill>
                <a:latin typeface="Times New Roman" panose="02020603050405020304" pitchFamily="18" charset="0"/>
                <a:cs typeface="Times New Roman" panose="02020603050405020304" pitchFamily="18" charset="0"/>
              </a:rPr>
              <a:t>ng</a:t>
            </a:r>
            <a:r>
              <a:rPr lang="pl-PL" sz="1400" dirty="0">
                <a:solidFill>
                  <a:srgbClr val="0070C0"/>
                </a:solidFill>
                <a:latin typeface="Times New Roman" panose="02020603050405020304" pitchFamily="18" charset="0"/>
                <a:cs typeface="Times New Roman" panose="02020603050405020304" pitchFamily="18" charset="0"/>
              </a:rPr>
              <a:t>) </a:t>
            </a:r>
            <a:r>
              <a:rPr lang="pl-PL" sz="1400" dirty="0" err="1">
                <a:solidFill>
                  <a:srgbClr val="0070C0"/>
                </a:solidFill>
                <a:latin typeface="Times New Roman" panose="02020603050405020304" pitchFamily="18" charset="0"/>
                <a:cs typeface="Times New Roman" panose="02020603050405020304" pitchFamily="18" charset="0"/>
              </a:rPr>
              <a:t>Associate</a:t>
            </a:r>
            <a:r>
              <a:rPr lang="pl-PL" sz="1400" dirty="0">
                <a:solidFill>
                  <a:srgbClr val="0070C0"/>
                </a:solidFill>
                <a:latin typeface="Times New Roman" panose="02020603050405020304" pitchFamily="18" charset="0"/>
                <a:cs typeface="Times New Roman" panose="02020603050405020304" pitchFamily="18" charset="0"/>
              </a:rPr>
              <a:t> profesor</a:t>
            </a:r>
          </a:p>
          <a:p>
            <a:r>
              <a:rPr lang="pl-PL" sz="1800" cap="none" dirty="0" err="1">
                <a:solidFill>
                  <a:schemeClr val="tx1"/>
                </a:solidFill>
                <a:latin typeface="Times New Roman" panose="02020603050405020304" pitchFamily="18" charset="0"/>
                <a:cs typeface="Times New Roman" panose="02020603050405020304" pitchFamily="18" charset="0"/>
              </a:rPr>
              <a:t>Head</a:t>
            </a:r>
            <a:r>
              <a:rPr lang="pl-PL" sz="1800" cap="none" dirty="0">
                <a:solidFill>
                  <a:schemeClr val="tx1"/>
                </a:solidFill>
                <a:latin typeface="Times New Roman" panose="02020603050405020304" pitchFamily="18" charset="0"/>
                <a:cs typeface="Times New Roman" panose="02020603050405020304" pitchFamily="18" charset="0"/>
              </a:rPr>
              <a:t> of Departament: </a:t>
            </a:r>
            <a:r>
              <a:rPr lang="en-US" sz="1800" cap="none" dirty="0">
                <a:solidFill>
                  <a:schemeClr val="tx1"/>
                </a:solidFill>
                <a:latin typeface="Times New Roman" panose="02020603050405020304" pitchFamily="18" charset="0"/>
                <a:cs typeface="Times New Roman" panose="02020603050405020304" pitchFamily="18" charset="0"/>
              </a:rPr>
              <a:t>Technology </a:t>
            </a:r>
            <a:r>
              <a:rPr lang="pl-PL" sz="1800" cap="none" dirty="0">
                <a:solidFill>
                  <a:schemeClr val="tx1"/>
                </a:solidFill>
                <a:latin typeface="Times New Roman" panose="02020603050405020304" pitchFamily="18" charset="0"/>
                <a:cs typeface="Times New Roman" panose="02020603050405020304" pitchFamily="18" charset="0"/>
              </a:rPr>
              <a:t>a</a:t>
            </a:r>
            <a:r>
              <a:rPr lang="en-US" sz="1800" cap="none" dirty="0" err="1">
                <a:solidFill>
                  <a:schemeClr val="tx1"/>
                </a:solidFill>
                <a:latin typeface="Times New Roman" panose="02020603050405020304" pitchFamily="18" charset="0"/>
                <a:cs typeface="Times New Roman" panose="02020603050405020304" pitchFamily="18" charset="0"/>
              </a:rPr>
              <a:t>nd</a:t>
            </a:r>
            <a:r>
              <a:rPr lang="en-US" sz="1800" cap="none" dirty="0">
                <a:solidFill>
                  <a:schemeClr val="tx1"/>
                </a:solidFill>
                <a:latin typeface="Times New Roman" panose="02020603050405020304" pitchFamily="18" charset="0"/>
                <a:cs typeface="Times New Roman" panose="02020603050405020304" pitchFamily="18" charset="0"/>
              </a:rPr>
              <a:t> Polymer Processing</a:t>
            </a:r>
            <a:endParaRPr lang="pl-PL" sz="1800" cap="none"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Faculty of Mechanical Engineering</a:t>
            </a:r>
            <a:endParaRPr lang="pl-PL"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Lublin University of Technology</a:t>
            </a:r>
            <a:endParaRPr lang="pl-PL"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0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DC1F432A-F6EC-487F-AAD4-5AFC353E6A42}"/>
              </a:ext>
            </a:extLst>
          </p:cNvPr>
          <p:cNvPicPr>
            <a:picLocks noGrp="1" noChangeAspect="1"/>
          </p:cNvPicPr>
          <p:nvPr>
            <p:ph idx="1"/>
          </p:nvPr>
        </p:nvPicPr>
        <p:blipFill>
          <a:blip r:embed="rId2"/>
          <a:stretch>
            <a:fillRect/>
          </a:stretch>
        </p:blipFill>
        <p:spPr>
          <a:xfrm>
            <a:off x="1834247" y="780529"/>
            <a:ext cx="8747038" cy="5325355"/>
          </a:xfrm>
          <a:prstGeom prst="rect">
            <a:avLst/>
          </a:prstGeom>
        </p:spPr>
      </p:pic>
      <p:sp>
        <p:nvSpPr>
          <p:cNvPr id="5" name="Prostokąt 4">
            <a:extLst>
              <a:ext uri="{FF2B5EF4-FFF2-40B4-BE49-F238E27FC236}">
                <a16:creationId xmlns:a16="http://schemas.microsoft.com/office/drawing/2014/main" id="{B567260E-BB47-42D4-97EB-CD7CC9D3008A}"/>
              </a:ext>
            </a:extLst>
          </p:cNvPr>
          <p:cNvSpPr/>
          <p:nvPr/>
        </p:nvSpPr>
        <p:spPr>
          <a:xfrm>
            <a:off x="2740429" y="5459553"/>
            <a:ext cx="6096000" cy="646331"/>
          </a:xfrm>
          <a:prstGeom prst="rect">
            <a:avLst/>
          </a:prstGeom>
        </p:spPr>
        <p:txBody>
          <a:bodyPr wrap="square">
            <a:spAutoFit/>
          </a:bodyPr>
          <a:lstStyle/>
          <a:p>
            <a:pPr algn="ctr"/>
            <a:r>
              <a:rPr lang="en-US" i="1" dirty="0">
                <a:latin typeface="Times New Roman" panose="02020603050405020304" pitchFamily="18" charset="0"/>
                <a:cs typeface="Times New Roman" panose="02020603050405020304" pitchFamily="18" charset="0"/>
              </a:rPr>
              <a:t>Fig</a:t>
            </a:r>
            <a:r>
              <a:rPr lang="pl-PL"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1</a:t>
            </a:r>
            <a:r>
              <a:rPr lang="pl-PL"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Diagram of different chemical recycling processes</a:t>
            </a:r>
          </a:p>
          <a:p>
            <a:pPr algn="ctr"/>
            <a:r>
              <a:rPr lang="en-US" i="1" dirty="0">
                <a:latin typeface="Times New Roman" panose="02020603050405020304" pitchFamily="18" charset="0"/>
                <a:cs typeface="Times New Roman" panose="02020603050405020304" pitchFamily="18" charset="0"/>
              </a:rPr>
              <a:t>Source: Zero Waste Europe: www.zerowasteeurope.eu</a:t>
            </a:r>
            <a:endParaRPr lang="pl-P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43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dirty="0"/>
          </a:p>
        </p:txBody>
      </p:sp>
      <p:pic>
        <p:nvPicPr>
          <p:cNvPr id="5" name="Obraz 4"/>
          <p:cNvPicPr>
            <a:picLocks noChangeAspect="1"/>
          </p:cNvPicPr>
          <p:nvPr/>
        </p:nvPicPr>
        <p:blipFill>
          <a:blip r:embed="rId2"/>
          <a:stretch>
            <a:fillRect/>
          </a:stretch>
        </p:blipFill>
        <p:spPr>
          <a:xfrm>
            <a:off x="1155506" y="722078"/>
            <a:ext cx="9742479" cy="4871850"/>
          </a:xfrm>
          <a:prstGeom prst="rect">
            <a:avLst/>
          </a:prstGeom>
        </p:spPr>
      </p:pic>
    </p:spTree>
    <p:extLst>
      <p:ext uri="{BB962C8B-B14F-4D97-AF65-F5344CB8AC3E}">
        <p14:creationId xmlns:p14="http://schemas.microsoft.com/office/powerpoint/2010/main" val="367084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dirty="0" err="1">
                <a:solidFill>
                  <a:schemeClr val="tx1"/>
                </a:solidFill>
                <a:latin typeface="Times New Roman" panose="02020603050405020304" pitchFamily="18" charset="0"/>
                <a:cs typeface="Times New Roman" panose="02020603050405020304" pitchFamily="18" charset="0"/>
              </a:rPr>
              <a:t>Advantages</a:t>
            </a:r>
            <a:r>
              <a:rPr lang="pl-PL" dirty="0">
                <a:solidFill>
                  <a:schemeClr val="tx1"/>
                </a:solidFill>
                <a:latin typeface="Times New Roman" panose="02020603050405020304" pitchFamily="18" charset="0"/>
                <a:cs typeface="Times New Roman" panose="02020603050405020304" pitchFamily="18" charset="0"/>
              </a:rPr>
              <a:t> of </a:t>
            </a:r>
            <a:r>
              <a:rPr lang="pl-PL" dirty="0" err="1">
                <a:solidFill>
                  <a:schemeClr val="tx1"/>
                </a:solidFill>
                <a:latin typeface="Times New Roman" panose="02020603050405020304" pitchFamily="18" charset="0"/>
                <a:cs typeface="Times New Roman" panose="02020603050405020304" pitchFamily="18" charset="0"/>
              </a:rPr>
              <a:t>chemical</a:t>
            </a:r>
            <a:r>
              <a:rPr lang="pl-PL" dirty="0">
                <a:solidFill>
                  <a:schemeClr val="tx1"/>
                </a:solidFill>
                <a:latin typeface="Times New Roman" panose="02020603050405020304" pitchFamily="18" charset="0"/>
                <a:cs typeface="Times New Roman" panose="02020603050405020304" pitchFamily="18" charset="0"/>
              </a:rPr>
              <a:t> recycling</a:t>
            </a: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629587" y="1845734"/>
            <a:ext cx="11107711" cy="4023360"/>
          </a:xfrm>
        </p:spPr>
        <p:txBody>
          <a:bodyPr>
            <a:no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Currently approximately 50 percent of plastic packaging waste from households and businesses is recycled mechanically. Current techniques and installations are not capable of recycling all types of plastic packaging. Chemical recycling can help prevent plastic waste from ending up in incinerators or landfills when it is not suitable for mechanical recycling. Examples of advantages of chemical recycling over mechanical recycling are:</a:t>
            </a:r>
          </a:p>
          <a:p>
            <a:pPr algn="jus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Additives, fragrances and dyes can be separated from the packaging material.</a:t>
            </a:r>
            <a:endParaRPr lang="pl-PL" sz="2400" dirty="0">
              <a:solidFill>
                <a:schemeClr val="tx1"/>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 Combined materials and plastics in one packaging can be separated from each other.</a:t>
            </a:r>
            <a:endParaRPr lang="pl-PL" sz="2400" dirty="0">
              <a:solidFill>
                <a:schemeClr val="tx1"/>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Ø"/>
            </a:pPr>
            <a:r>
              <a:rPr lang="pl-PL"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It offers more possibilities for the application of recyclate in packaging in the food sector.</a:t>
            </a:r>
          </a:p>
          <a:p>
            <a:pPr algn="just"/>
            <a:endParaRPr lang="pl-P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37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dirty="0" err="1">
                <a:solidFill>
                  <a:schemeClr val="tx1"/>
                </a:solidFill>
                <a:latin typeface="Times New Roman" panose="02020603050405020304" pitchFamily="18" charset="0"/>
                <a:cs typeface="Times New Roman" panose="02020603050405020304" pitchFamily="18" charset="0"/>
              </a:rPr>
              <a:t>Disadvantages</a:t>
            </a:r>
            <a:r>
              <a:rPr lang="pl-PL" dirty="0">
                <a:solidFill>
                  <a:schemeClr val="tx1"/>
                </a:solidFill>
                <a:latin typeface="Times New Roman" panose="02020603050405020304" pitchFamily="18" charset="0"/>
                <a:cs typeface="Times New Roman" panose="02020603050405020304" pitchFamily="18" charset="0"/>
              </a:rPr>
              <a:t> of </a:t>
            </a:r>
            <a:r>
              <a:rPr lang="pl-PL" dirty="0" err="1">
                <a:solidFill>
                  <a:schemeClr val="tx1"/>
                </a:solidFill>
                <a:latin typeface="Times New Roman" panose="02020603050405020304" pitchFamily="18" charset="0"/>
                <a:cs typeface="Times New Roman" panose="02020603050405020304" pitchFamily="18" charset="0"/>
              </a:rPr>
              <a:t>chemical</a:t>
            </a:r>
            <a:r>
              <a:rPr lang="pl-PL" dirty="0">
                <a:solidFill>
                  <a:schemeClr val="tx1"/>
                </a:solidFill>
                <a:latin typeface="Times New Roman" panose="02020603050405020304" pitchFamily="18" charset="0"/>
                <a:cs typeface="Times New Roman" panose="02020603050405020304" pitchFamily="18" charset="0"/>
              </a:rPr>
              <a:t> recycling</a:t>
            </a: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629587" y="1845734"/>
            <a:ext cx="11107711" cy="4023360"/>
          </a:xfrm>
        </p:spPr>
        <p:txBody>
          <a:bodyPr>
            <a:noAutofit/>
          </a:bodyPr>
          <a:lstStyle/>
          <a:p>
            <a:pPr algn="just">
              <a:buClrTx/>
              <a:buFont typeface="Wingdings" panose="05000000000000000000" pitchFamily="2" charset="2"/>
              <a:buChar char="Ø"/>
            </a:pPr>
            <a:r>
              <a:rPr lang="pl-PL"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Chemical recycling installations are a very expensive investment. Barriers and specific regulations on the protection of the natural environment do not encourage municipalities and industrial regions to opt for this type of recycling.</a:t>
            </a:r>
          </a:p>
          <a:p>
            <a:pPr algn="just">
              <a:buClrTx/>
              <a:buFont typeface="Wingdings" panose="05000000000000000000" pitchFamily="2" charset="2"/>
              <a:buChar char="Ø"/>
            </a:pPr>
            <a:endParaRPr lang="en-US" sz="2800" dirty="0">
              <a:solidFill>
                <a:schemeClr val="tx1"/>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For example, recycling only takes place when the output product is reused as a raw material in the manufacturing industry and not when the product from chemical processing is used as energy or fuel.</a:t>
            </a:r>
            <a:endParaRPr lang="pl-PL"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16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dirty="0" err="1">
                <a:solidFill>
                  <a:schemeClr val="tx1"/>
                </a:solidFill>
                <a:latin typeface="Times New Roman" panose="02020603050405020304" pitchFamily="18" charset="0"/>
                <a:cs typeface="Times New Roman" panose="02020603050405020304" pitchFamily="18" charset="0"/>
              </a:rPr>
              <a:t>Disadvantages</a:t>
            </a:r>
            <a:r>
              <a:rPr lang="pl-PL" dirty="0">
                <a:solidFill>
                  <a:schemeClr val="tx1"/>
                </a:solidFill>
                <a:latin typeface="Times New Roman" panose="02020603050405020304" pitchFamily="18" charset="0"/>
                <a:cs typeface="Times New Roman" panose="02020603050405020304" pitchFamily="18" charset="0"/>
              </a:rPr>
              <a:t> of </a:t>
            </a:r>
            <a:r>
              <a:rPr lang="pl-PL" dirty="0" err="1">
                <a:solidFill>
                  <a:schemeClr val="tx1"/>
                </a:solidFill>
                <a:latin typeface="Times New Roman" panose="02020603050405020304" pitchFamily="18" charset="0"/>
                <a:cs typeface="Times New Roman" panose="02020603050405020304" pitchFamily="18" charset="0"/>
              </a:rPr>
              <a:t>chemical</a:t>
            </a:r>
            <a:r>
              <a:rPr lang="pl-PL" dirty="0">
                <a:solidFill>
                  <a:schemeClr val="tx1"/>
                </a:solidFill>
                <a:latin typeface="Times New Roman" panose="02020603050405020304" pitchFamily="18" charset="0"/>
                <a:cs typeface="Times New Roman" panose="02020603050405020304" pitchFamily="18" charset="0"/>
              </a:rPr>
              <a:t> recycling</a:t>
            </a: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629587" y="1845734"/>
            <a:ext cx="11107711" cy="4023360"/>
          </a:xfrm>
        </p:spPr>
        <p:txBody>
          <a:bodyPr>
            <a:noAutofit/>
          </a:bodyPr>
          <a:lstStyle/>
          <a:p>
            <a:pPr algn="jus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Another disadvantage is that the waste flows required for chemical recycling must be cleaner than previously thought. Especially the techniques with a high CO</a:t>
            </a:r>
            <a:r>
              <a:rPr lang="en-US" sz="16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reduction also place higher demands on the quality of the waste. Many new chemical recycling initiatives work perfectly on a laboratory scale with clean materials as input. However, practical tests with contaminated and difficult to mechanically recycle waste streams aren’t always successful. And the desirable cleaner input streams already effortlessly manage to find their sales channel elsewhere.</a:t>
            </a:r>
          </a:p>
          <a:p>
            <a:pPr algn="jus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Furthermore, chemical recycling is often cost-intensive due to the pre-treatment, the amount of energy required and the chemicals / catalysts needed.</a:t>
            </a:r>
          </a:p>
        </p:txBody>
      </p:sp>
    </p:spTree>
    <p:extLst>
      <p:ext uri="{BB962C8B-B14F-4D97-AF65-F5344CB8AC3E}">
        <p14:creationId xmlns:p14="http://schemas.microsoft.com/office/powerpoint/2010/main" val="81158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dirty="0" err="1">
                <a:solidFill>
                  <a:schemeClr val="tx1"/>
                </a:solidFill>
                <a:latin typeface="Times New Roman" panose="02020603050405020304" pitchFamily="18" charset="0"/>
                <a:cs typeface="Times New Roman" panose="02020603050405020304" pitchFamily="18" charset="0"/>
              </a:rPr>
              <a:t>Conclusion</a:t>
            </a:r>
            <a:r>
              <a:rPr lang="pl-PL" dirty="0">
                <a:solidFill>
                  <a:schemeClr val="tx1"/>
                </a:solidFill>
                <a:latin typeface="Times New Roman" panose="02020603050405020304" pitchFamily="18" charset="0"/>
                <a:cs typeface="Times New Roman" panose="02020603050405020304" pitchFamily="18" charset="0"/>
              </a:rPr>
              <a:t> </a:t>
            </a:r>
            <a:r>
              <a:rPr lang="pl-PL" dirty="0" err="1">
                <a:solidFill>
                  <a:schemeClr val="tx1"/>
                </a:solidFill>
                <a:latin typeface="Times New Roman" panose="02020603050405020304" pitchFamily="18" charset="0"/>
                <a:cs typeface="Times New Roman" panose="02020603050405020304" pitchFamily="18" charset="0"/>
              </a:rPr>
              <a:t>about</a:t>
            </a:r>
            <a:r>
              <a:rPr lang="pl-PL" dirty="0">
                <a:solidFill>
                  <a:schemeClr val="tx1"/>
                </a:solidFill>
                <a:latin typeface="Times New Roman" panose="02020603050405020304" pitchFamily="18" charset="0"/>
                <a:cs typeface="Times New Roman" panose="02020603050405020304" pitchFamily="18" charset="0"/>
              </a:rPr>
              <a:t> </a:t>
            </a:r>
            <a:r>
              <a:rPr lang="pl-PL" dirty="0" err="1">
                <a:solidFill>
                  <a:schemeClr val="tx1"/>
                </a:solidFill>
                <a:latin typeface="Times New Roman" panose="02020603050405020304" pitchFamily="18" charset="0"/>
                <a:cs typeface="Times New Roman" panose="02020603050405020304" pitchFamily="18" charset="0"/>
              </a:rPr>
              <a:t>chemical</a:t>
            </a:r>
            <a:r>
              <a:rPr lang="pl-PL" dirty="0">
                <a:solidFill>
                  <a:schemeClr val="tx1"/>
                </a:solidFill>
                <a:latin typeface="Times New Roman" panose="02020603050405020304" pitchFamily="18" charset="0"/>
                <a:cs typeface="Times New Roman" panose="02020603050405020304" pitchFamily="18" charset="0"/>
              </a:rPr>
              <a:t> recycling</a:t>
            </a: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419725" y="1845734"/>
            <a:ext cx="11152682" cy="4023360"/>
          </a:xfrm>
        </p:spPr>
        <p:txBody>
          <a:bodyPr>
            <a:noAutofit/>
          </a:bodyPr>
          <a:lstStyle/>
          <a:p>
            <a:pPr algn="just">
              <a:buClrTx/>
              <a:buFont typeface="Wingdings" panose="05000000000000000000" pitchFamily="2" charset="2"/>
              <a:buChar char="Ø"/>
            </a:pPr>
            <a:r>
              <a:rPr lang="pl-PL"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Chemical recycling can help reduce the proportion of plastic waste which ends up in landfill or incineration. With chemical recycling, fossil resources for chemical production can be replaced with recycled material from plastic waste. Plastic waste is transformed into secondary raw materials, such as pyrolysis oil or monomers, The recycled raw materials can be used in the production of new plastics.</a:t>
            </a:r>
            <a:endParaRPr lang="pl-PL" sz="2400" dirty="0">
              <a:solidFill>
                <a:schemeClr val="tx1"/>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Chemical recycling complements the current approach to recycling and has the potential to change the environmental situation by processing polymer waste that is currently difficult to recycle. Investments in the development of chemical recycling technologies and infrastructure are expected to create new jobs and protect the environment by reducing CO</a:t>
            </a:r>
            <a:r>
              <a:rPr lang="en-US" sz="16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emissions and increasing the EU's overall recycling capacity.</a:t>
            </a:r>
          </a:p>
        </p:txBody>
      </p:sp>
    </p:spTree>
    <p:extLst>
      <p:ext uri="{BB962C8B-B14F-4D97-AF65-F5344CB8AC3E}">
        <p14:creationId xmlns:p14="http://schemas.microsoft.com/office/powerpoint/2010/main" val="275874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5964" y="286603"/>
            <a:ext cx="10199716" cy="1450757"/>
          </a:xfrm>
        </p:spPr>
        <p:txBody>
          <a:bodyPr>
            <a:normAutofit fontScale="90000"/>
          </a:bodyPr>
          <a:lstStyle/>
          <a:p>
            <a:r>
              <a:rPr lang="pl-PL" dirty="0">
                <a:solidFill>
                  <a:schemeClr val="tx1"/>
                </a:solidFill>
                <a:cs typeface="Times New Roman" panose="02020603050405020304" pitchFamily="18" charset="0"/>
              </a:rPr>
              <a:t>O</a:t>
            </a:r>
            <a:r>
              <a:rPr lang="en-US" dirty="0" err="1">
                <a:solidFill>
                  <a:schemeClr val="tx1"/>
                </a:solidFill>
                <a:cs typeface="Times New Roman" panose="02020603050405020304" pitchFamily="18" charset="0"/>
              </a:rPr>
              <a:t>ther</a:t>
            </a:r>
            <a:r>
              <a:rPr lang="en-US" dirty="0">
                <a:solidFill>
                  <a:schemeClr val="tx1"/>
                </a:solidFill>
                <a:cs typeface="Times New Roman" panose="02020603050405020304" pitchFamily="18" charset="0"/>
              </a:rPr>
              <a:t> ways of recycling plastics - case study</a:t>
            </a:r>
            <a:br>
              <a:rPr lang="pl-PL" b="1" dirty="0">
                <a:solidFill>
                  <a:schemeClr val="tx1"/>
                </a:solidFill>
                <a:cs typeface="Times New Roman" panose="02020603050405020304" pitchFamily="18" charset="0"/>
              </a:rPr>
            </a:br>
            <a:endParaRPr lang="en-US" b="1" dirty="0"/>
          </a:p>
        </p:txBody>
      </p:sp>
      <p:sp>
        <p:nvSpPr>
          <p:cNvPr id="3" name="Symbol zastępczy zawartości 2"/>
          <p:cNvSpPr>
            <a:spLocks noGrp="1"/>
          </p:cNvSpPr>
          <p:nvPr>
            <p:ph idx="1"/>
          </p:nvPr>
        </p:nvSpPr>
        <p:spPr>
          <a:xfrm>
            <a:off x="847898" y="1795858"/>
            <a:ext cx="9468197" cy="4023360"/>
          </a:xfrm>
        </p:spPr>
        <p:txBody>
          <a:bodyPr>
            <a:noAutofit/>
          </a:bodyPr>
          <a:lstStyle/>
          <a:p>
            <a:r>
              <a:rPr lang="en-US" dirty="0">
                <a:solidFill>
                  <a:schemeClr val="tx1"/>
                </a:solidFill>
                <a:latin typeface="Times New Roman" panose="02020603050405020304" pitchFamily="18" charset="0"/>
                <a:cs typeface="Times New Roman" panose="02020603050405020304" pitchFamily="18" charset="0"/>
              </a:rPr>
              <a:t>Currently, mechanical recycling plays an indisputable role in the recovery of polymeric materials from waste. The quality of polymer </a:t>
            </a:r>
            <a:r>
              <a:rPr lang="en-US" dirty="0" err="1">
                <a:solidFill>
                  <a:schemeClr val="tx1"/>
                </a:solidFill>
                <a:latin typeface="Times New Roman" panose="02020603050405020304" pitchFamily="18" charset="0"/>
                <a:cs typeface="Times New Roman" panose="02020603050405020304" pitchFamily="18" charset="0"/>
              </a:rPr>
              <a:t>regranulate</a:t>
            </a:r>
            <a:r>
              <a:rPr lang="en-US" dirty="0">
                <a:solidFill>
                  <a:schemeClr val="tx1"/>
                </a:solidFill>
                <a:latin typeface="Times New Roman" panose="02020603050405020304" pitchFamily="18" charset="0"/>
                <a:cs typeface="Times New Roman" panose="02020603050405020304" pitchFamily="18" charset="0"/>
              </a:rPr>
              <a:t> obtained as a result of mechanical recycling is closely related to the precision of the segregation of plastic waste. Its effectiveness varies drastically in different countries, which is related to the applicable laws and regulations.</a:t>
            </a:r>
          </a:p>
          <a:p>
            <a:r>
              <a:rPr lang="en-US" dirty="0">
                <a:solidFill>
                  <a:schemeClr val="tx1"/>
                </a:solidFill>
                <a:latin typeface="Times New Roman" panose="02020603050405020304" pitchFamily="18" charset="0"/>
                <a:cs typeface="Times New Roman" panose="02020603050405020304" pitchFamily="18" charset="0"/>
              </a:rPr>
              <a:t>In Poland, the percentage of recycled plastics increases every year, but the situation is not as good as in the case of other countries. PET bottles can only be returned in a few shops, and additionally, you must show the proof of purchase. The inconvenience of the procedure and the lack of direct benefits translate into low social motivation, and the current regulations are limited only to the separation of plastic from other materials, which is ultimately thrown into one bag together with metal articles.</a:t>
            </a:r>
          </a:p>
        </p:txBody>
      </p:sp>
    </p:spTree>
    <p:extLst>
      <p:ext uri="{BB962C8B-B14F-4D97-AF65-F5344CB8AC3E}">
        <p14:creationId xmlns:p14="http://schemas.microsoft.com/office/powerpoint/2010/main" val="285688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7DBA906-C570-4A09-8C10-6E4F5DDE9BAC}"/>
              </a:ext>
            </a:extLst>
          </p:cNvPr>
          <p:cNvSpPr>
            <a:spLocks noGrp="1"/>
          </p:cNvSpPr>
          <p:nvPr>
            <p:ph idx="1"/>
          </p:nvPr>
        </p:nvSpPr>
        <p:spPr>
          <a:xfrm>
            <a:off x="872835" y="2502440"/>
            <a:ext cx="10058400" cy="4023360"/>
          </a:xfrm>
        </p:spPr>
        <p:txBody>
          <a:bodyPr>
            <a:normAutofit/>
          </a:bodyPr>
          <a:lstStyle/>
          <a:p>
            <a:pPr algn="ctr"/>
            <a:r>
              <a:rPr lang="en-US" sz="5400" b="1" dirty="0">
                <a:latin typeface="Times New Roman" panose="02020603050405020304" pitchFamily="18" charset="0"/>
                <a:cs typeface="Times New Roman" panose="02020603050405020304" pitchFamily="18" charset="0"/>
              </a:rPr>
              <a:t>Thank you </a:t>
            </a:r>
            <a:br>
              <a:rPr lang="pl-PL"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for your attention</a:t>
            </a:r>
            <a:endParaRPr lang="pl-PL" sz="5400" b="1" dirty="0">
              <a:latin typeface="Times New Roman" panose="02020603050405020304" pitchFamily="18" charset="0"/>
              <a:cs typeface="Times New Roman" panose="02020603050405020304" pitchFamily="18" charset="0"/>
            </a:endParaRPr>
          </a:p>
          <a:p>
            <a:pPr algn="ctr"/>
            <a:r>
              <a:rPr lang="pl-PL" sz="2400" b="1" dirty="0">
                <a:solidFill>
                  <a:srgbClr val="0070C0"/>
                </a:solidFill>
                <a:cs typeface="Times New Roman" panose="02020603050405020304" pitchFamily="18" charset="0"/>
              </a:rPr>
              <a:t>t.klepka@pollub.pl</a:t>
            </a:r>
          </a:p>
        </p:txBody>
      </p:sp>
      <p:pic>
        <p:nvPicPr>
          <p:cNvPr id="4" name="Obraz 3">
            <a:extLst>
              <a:ext uri="{FF2B5EF4-FFF2-40B4-BE49-F238E27FC236}">
                <a16:creationId xmlns:a16="http://schemas.microsoft.com/office/drawing/2014/main" id="{3B4AF179-968E-4584-B5A3-11DCC7F45F36}"/>
              </a:ext>
            </a:extLst>
          </p:cNvPr>
          <p:cNvPicPr>
            <a:picLocks noChangeAspect="1"/>
          </p:cNvPicPr>
          <p:nvPr/>
        </p:nvPicPr>
        <p:blipFill>
          <a:blip r:embed="rId2"/>
          <a:stretch>
            <a:fillRect/>
          </a:stretch>
        </p:blipFill>
        <p:spPr>
          <a:xfrm>
            <a:off x="0" y="150910"/>
            <a:ext cx="2352502" cy="2225866"/>
          </a:xfrm>
          <a:prstGeom prst="rect">
            <a:avLst/>
          </a:prstGeom>
        </p:spPr>
      </p:pic>
    </p:spTree>
    <p:extLst>
      <p:ext uri="{BB962C8B-B14F-4D97-AF65-F5344CB8AC3E}">
        <p14:creationId xmlns:p14="http://schemas.microsoft.com/office/powerpoint/2010/main" val="423385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b="1" dirty="0" err="1">
                <a:solidFill>
                  <a:schemeClr val="tx1"/>
                </a:solidFill>
                <a:latin typeface="Times New Roman" panose="02020603050405020304" pitchFamily="18" charset="0"/>
                <a:cs typeface="Times New Roman" panose="02020603050405020304" pitchFamily="18" charset="0"/>
              </a:rPr>
              <a:t>Contents</a:t>
            </a:r>
            <a:endParaRPr lang="pl-PL" b="1" dirty="0">
              <a:solidFill>
                <a:schemeClr val="tx1"/>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590204" y="1845734"/>
            <a:ext cx="11180618" cy="4023360"/>
          </a:xfrm>
        </p:spPr>
        <p:txBody>
          <a:bodyPr/>
          <a:lstStyle/>
          <a:p>
            <a:pPr>
              <a:buFont typeface="Wingdings" panose="05000000000000000000" pitchFamily="2" charset="2"/>
              <a:buChar char="Ø"/>
            </a:pPr>
            <a:r>
              <a:rPr lang="pl-PL" sz="2800" dirty="0" err="1">
                <a:solidFill>
                  <a:schemeClr val="tx1"/>
                </a:solidFill>
                <a:cs typeface="Times New Roman" panose="02020603050405020304" pitchFamily="18" charset="0"/>
              </a:rPr>
              <a:t>Introduction</a:t>
            </a:r>
            <a:r>
              <a:rPr lang="pl-PL" sz="2800" dirty="0">
                <a:solidFill>
                  <a:schemeClr val="tx1"/>
                </a:solidFill>
                <a:cs typeface="Times New Roman" panose="02020603050405020304" pitchFamily="18" charset="0"/>
              </a:rPr>
              <a:t>, </a:t>
            </a:r>
            <a:r>
              <a:rPr lang="pl-PL" sz="2800" dirty="0">
                <a:solidFill>
                  <a:schemeClr val="tx1"/>
                </a:solidFill>
              </a:rPr>
              <a:t>West </a:t>
            </a:r>
            <a:r>
              <a:rPr lang="pl-PL" sz="2800" dirty="0" err="1">
                <a:solidFill>
                  <a:schemeClr val="tx1"/>
                </a:solidFill>
              </a:rPr>
              <a:t>Pomeranian</a:t>
            </a:r>
            <a:r>
              <a:rPr lang="pl-PL" sz="2800" dirty="0">
                <a:solidFill>
                  <a:schemeClr val="tx1"/>
                </a:solidFill>
              </a:rPr>
              <a:t> </a:t>
            </a:r>
            <a:r>
              <a:rPr lang="pl-PL" sz="2800" dirty="0" err="1">
                <a:solidFill>
                  <a:schemeClr val="tx1"/>
                </a:solidFill>
              </a:rPr>
              <a:t>Chemical</a:t>
            </a:r>
            <a:r>
              <a:rPr lang="pl-PL" sz="2800" dirty="0">
                <a:solidFill>
                  <a:schemeClr val="tx1"/>
                </a:solidFill>
              </a:rPr>
              <a:t> Cluster „Green </a:t>
            </a:r>
            <a:r>
              <a:rPr lang="pl-PL" sz="2800" dirty="0" err="1">
                <a:solidFill>
                  <a:schemeClr val="tx1"/>
                </a:solidFill>
              </a:rPr>
              <a:t>Chemistry</a:t>
            </a:r>
            <a:r>
              <a:rPr lang="pl-PL" sz="2800" dirty="0">
                <a:solidFill>
                  <a:schemeClr val="tx1"/>
                </a:solidFill>
              </a:rPr>
              <a:t>”</a:t>
            </a:r>
          </a:p>
          <a:p>
            <a:pPr>
              <a:buFont typeface="Wingdings" panose="05000000000000000000" pitchFamily="2" charset="2"/>
              <a:buChar char="Ø"/>
            </a:pPr>
            <a:r>
              <a:rPr lang="pl-PL" sz="2800" dirty="0">
                <a:solidFill>
                  <a:schemeClr val="tx1"/>
                </a:solidFill>
                <a:cs typeface="Times New Roman" panose="02020603050405020304" pitchFamily="18" charset="0"/>
              </a:rPr>
              <a:t>The </a:t>
            </a:r>
            <a:r>
              <a:rPr lang="pl-PL" sz="2800" dirty="0" err="1">
                <a:solidFill>
                  <a:schemeClr val="tx1"/>
                </a:solidFill>
                <a:cs typeface="Times New Roman" panose="02020603050405020304" pitchFamily="18" charset="0"/>
              </a:rPr>
              <a:t>lifecycle</a:t>
            </a:r>
            <a:r>
              <a:rPr lang="pl-PL" sz="2800" dirty="0">
                <a:solidFill>
                  <a:schemeClr val="tx1"/>
                </a:solidFill>
                <a:cs typeface="Times New Roman" panose="02020603050405020304" pitchFamily="18" charset="0"/>
              </a:rPr>
              <a:t> of </a:t>
            </a:r>
            <a:r>
              <a:rPr lang="pl-PL" sz="2800" dirty="0" err="1">
                <a:solidFill>
                  <a:schemeClr val="tx1"/>
                </a:solidFill>
                <a:cs typeface="Times New Roman" panose="02020603050405020304" pitchFamily="18" charset="0"/>
              </a:rPr>
              <a:t>polymers</a:t>
            </a:r>
            <a:r>
              <a:rPr lang="pl-PL" sz="2800" dirty="0">
                <a:solidFill>
                  <a:schemeClr val="tx1"/>
                </a:solidFill>
                <a:cs typeface="Times New Roman" panose="02020603050405020304" pitchFamily="18" charset="0"/>
              </a:rPr>
              <a:t>.</a:t>
            </a:r>
          </a:p>
          <a:p>
            <a:pPr>
              <a:buFont typeface="Wingdings" panose="05000000000000000000" pitchFamily="2" charset="2"/>
              <a:buChar char="Ø"/>
            </a:pPr>
            <a:r>
              <a:rPr lang="pl-PL" sz="2800" dirty="0">
                <a:solidFill>
                  <a:schemeClr val="tx1"/>
                </a:solidFill>
                <a:latin typeface="Times New Roman" panose="02020603050405020304" pitchFamily="18" charset="0"/>
                <a:cs typeface="Times New Roman" panose="02020603050405020304" pitchFamily="18" charset="0"/>
              </a:rPr>
              <a:t>P</a:t>
            </a:r>
            <a:r>
              <a:rPr lang="en-US" sz="2800" dirty="0" err="1">
                <a:solidFill>
                  <a:schemeClr val="tx1"/>
                </a:solidFill>
                <a:latin typeface="Times New Roman" panose="02020603050405020304" pitchFamily="18" charset="0"/>
                <a:cs typeface="Times New Roman" panose="02020603050405020304" pitchFamily="18" charset="0"/>
              </a:rPr>
              <a:t>lastic</a:t>
            </a:r>
            <a:r>
              <a:rPr lang="en-US" sz="2800" dirty="0">
                <a:solidFill>
                  <a:schemeClr val="tx1"/>
                </a:solidFill>
                <a:latin typeface="Times New Roman" panose="02020603050405020304" pitchFamily="18" charset="0"/>
                <a:cs typeface="Times New Roman" panose="02020603050405020304" pitchFamily="18" charset="0"/>
              </a:rPr>
              <a:t> chemical recycling</a:t>
            </a:r>
            <a:r>
              <a:rPr lang="pl-PL" sz="2800" dirty="0">
                <a:solidFill>
                  <a:schemeClr val="tx1"/>
                </a:solidFill>
                <a:latin typeface="Times New Roman" panose="02020603050405020304" pitchFamily="18" charset="0"/>
                <a:cs typeface="Times New Roman" panose="02020603050405020304" pitchFamily="18" charset="0"/>
              </a:rPr>
              <a:t> (</a:t>
            </a:r>
            <a:r>
              <a:rPr lang="pl-PL" sz="2800" dirty="0" err="1">
                <a:solidFill>
                  <a:schemeClr val="tx1"/>
                </a:solidFill>
                <a:latin typeface="Times New Roman" panose="02020603050405020304" pitchFamily="18" charset="0"/>
                <a:cs typeface="Times New Roman" panose="02020603050405020304" pitchFamily="18" charset="0"/>
              </a:rPr>
              <a:t>advantages</a:t>
            </a:r>
            <a:r>
              <a:rPr lang="pl-PL" sz="2800" dirty="0">
                <a:solidFill>
                  <a:schemeClr val="tx1"/>
                </a:solidFill>
                <a:latin typeface="Times New Roman" panose="02020603050405020304" pitchFamily="18" charset="0"/>
                <a:cs typeface="Times New Roman" panose="02020603050405020304" pitchFamily="18" charset="0"/>
              </a:rPr>
              <a:t> and </a:t>
            </a:r>
            <a:r>
              <a:rPr lang="pl-PL" sz="2800" dirty="0" err="1">
                <a:solidFill>
                  <a:schemeClr val="tx1"/>
                </a:solidFill>
                <a:latin typeface="Times New Roman" panose="02020603050405020304" pitchFamily="18" charset="0"/>
                <a:cs typeface="Times New Roman" panose="02020603050405020304" pitchFamily="18" charset="0"/>
              </a:rPr>
              <a:t>disadvantages</a:t>
            </a:r>
            <a:r>
              <a:rPr lang="pl-PL"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a:t>
            </a:r>
            <a:endParaRPr lang="pl-PL"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sz="2800" dirty="0" err="1">
                <a:solidFill>
                  <a:schemeClr val="tx1"/>
                </a:solidFill>
                <a:cs typeface="Times New Roman" panose="02020603050405020304" pitchFamily="18" charset="0"/>
              </a:rPr>
              <a:t>Conclusion</a:t>
            </a:r>
            <a:r>
              <a:rPr lang="pl-PL" sz="2800" dirty="0">
                <a:solidFill>
                  <a:schemeClr val="tx1"/>
                </a:solidFill>
                <a:cs typeface="Times New Roman" panose="02020603050405020304" pitchFamily="18" charset="0"/>
              </a:rPr>
              <a:t> </a:t>
            </a:r>
            <a:r>
              <a:rPr lang="pl-PL" sz="2800" dirty="0" err="1">
                <a:solidFill>
                  <a:schemeClr val="tx1"/>
                </a:solidFill>
                <a:cs typeface="Times New Roman" panose="02020603050405020304" pitchFamily="18" charset="0"/>
              </a:rPr>
              <a:t>about</a:t>
            </a:r>
            <a:r>
              <a:rPr lang="pl-PL" sz="2800" dirty="0">
                <a:solidFill>
                  <a:schemeClr val="tx1"/>
                </a:solidFill>
                <a:cs typeface="Times New Roman" panose="02020603050405020304" pitchFamily="18" charset="0"/>
              </a:rPr>
              <a:t> </a:t>
            </a:r>
            <a:r>
              <a:rPr lang="pl-PL" sz="2800" dirty="0" err="1">
                <a:solidFill>
                  <a:schemeClr val="tx1"/>
                </a:solidFill>
                <a:cs typeface="Times New Roman" panose="02020603050405020304" pitchFamily="18" charset="0"/>
              </a:rPr>
              <a:t>chemical</a:t>
            </a:r>
            <a:r>
              <a:rPr lang="pl-PL" sz="2800" dirty="0">
                <a:solidFill>
                  <a:schemeClr val="tx1"/>
                </a:solidFill>
                <a:cs typeface="Times New Roman" panose="02020603050405020304" pitchFamily="18" charset="0"/>
              </a:rPr>
              <a:t> recycling.</a:t>
            </a:r>
          </a:p>
          <a:p>
            <a:pPr>
              <a:buFont typeface="Wingdings" panose="05000000000000000000" pitchFamily="2" charset="2"/>
              <a:buChar char="Ø"/>
            </a:pPr>
            <a:r>
              <a:rPr lang="pl-PL" sz="2800" dirty="0">
                <a:solidFill>
                  <a:schemeClr val="tx1"/>
                </a:solidFill>
                <a:cs typeface="Times New Roman" panose="02020603050405020304" pitchFamily="18" charset="0"/>
              </a:rPr>
              <a:t>O</a:t>
            </a:r>
            <a:r>
              <a:rPr lang="en-US" sz="2800" dirty="0" err="1">
                <a:solidFill>
                  <a:schemeClr val="tx1"/>
                </a:solidFill>
                <a:cs typeface="Times New Roman" panose="02020603050405020304" pitchFamily="18" charset="0"/>
              </a:rPr>
              <a:t>ther</a:t>
            </a:r>
            <a:r>
              <a:rPr lang="en-US" sz="2800" dirty="0">
                <a:solidFill>
                  <a:schemeClr val="tx1"/>
                </a:solidFill>
                <a:cs typeface="Times New Roman" panose="02020603050405020304" pitchFamily="18" charset="0"/>
              </a:rPr>
              <a:t> ways of recycling plastics</a:t>
            </a:r>
            <a:r>
              <a:rPr lang="pl-PL" sz="2800" dirty="0">
                <a:solidFill>
                  <a:schemeClr val="tx1"/>
                </a:solidFill>
                <a:cs typeface="Times New Roman" panose="02020603050405020304" pitchFamily="18" charset="0"/>
              </a:rPr>
              <a:t>.</a:t>
            </a:r>
          </a:p>
          <a:p>
            <a:endParaRPr lang="pl-P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36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967473" y="4449375"/>
            <a:ext cx="10108411" cy="1661993"/>
          </a:xfrm>
          <a:prstGeom prst="rect">
            <a:avLst/>
          </a:prstGeom>
          <a:noFill/>
        </p:spPr>
        <p:txBody>
          <a:bodyPr wrap="square" rtlCol="0">
            <a:spAutoFit/>
          </a:bodyPr>
          <a:lstStyle/>
          <a:p>
            <a:pPr algn="ctr"/>
            <a:r>
              <a:rPr lang="pl-PL" sz="2800" dirty="0">
                <a:latin typeface="Museo 500" pitchFamily="50" charset="-18"/>
              </a:rPr>
              <a:t>The </a:t>
            </a:r>
            <a:r>
              <a:rPr lang="pl-PL" sz="2800" dirty="0" err="1">
                <a:latin typeface="Museo 500" pitchFamily="50" charset="-18"/>
              </a:rPr>
              <a:t>Association</a:t>
            </a:r>
            <a:r>
              <a:rPr lang="pl-PL" sz="2800" dirty="0">
                <a:latin typeface="Museo 500" pitchFamily="50" charset="-18"/>
              </a:rPr>
              <a:t> West </a:t>
            </a:r>
            <a:r>
              <a:rPr lang="pl-PL" sz="2800" dirty="0" err="1">
                <a:latin typeface="Museo 500" pitchFamily="50" charset="-18"/>
              </a:rPr>
              <a:t>Pomeranian</a:t>
            </a:r>
            <a:r>
              <a:rPr lang="pl-PL" sz="2800" dirty="0">
                <a:latin typeface="Museo 500" pitchFamily="50" charset="-18"/>
              </a:rPr>
              <a:t> </a:t>
            </a:r>
            <a:r>
              <a:rPr lang="pl-PL" sz="2800" dirty="0" err="1">
                <a:latin typeface="Museo 500" pitchFamily="50" charset="-18"/>
              </a:rPr>
              <a:t>Chemical</a:t>
            </a:r>
            <a:r>
              <a:rPr lang="pl-PL" sz="2800" dirty="0">
                <a:latin typeface="Museo 500" pitchFamily="50" charset="-18"/>
              </a:rPr>
              <a:t> Cluster </a:t>
            </a:r>
          </a:p>
          <a:p>
            <a:pPr algn="ctr"/>
            <a:r>
              <a:rPr lang="pl-PL" sz="2800" dirty="0">
                <a:latin typeface="Museo 500" pitchFamily="50" charset="-18"/>
              </a:rPr>
              <a:t>„Green </a:t>
            </a:r>
            <a:r>
              <a:rPr lang="pl-PL" sz="2800" dirty="0" err="1">
                <a:latin typeface="Museo 500" pitchFamily="50" charset="-18"/>
              </a:rPr>
              <a:t>Chemistry</a:t>
            </a:r>
            <a:r>
              <a:rPr lang="pl-PL" sz="2800" dirty="0">
                <a:latin typeface="Museo 500" pitchFamily="50" charset="-18"/>
              </a:rPr>
              <a:t>”</a:t>
            </a:r>
          </a:p>
          <a:p>
            <a:pPr algn="r"/>
            <a:endParaRPr lang="pl-PL" sz="2800" dirty="0">
              <a:latin typeface="Museo 500" pitchFamily="50" charset="-18"/>
            </a:endParaRPr>
          </a:p>
          <a:p>
            <a:pPr algn="r"/>
            <a:r>
              <a:rPr lang="pl-PL" dirty="0">
                <a:latin typeface="Museo 500" pitchFamily="50" charset="-18"/>
              </a:rPr>
              <a:t>. </a:t>
            </a:r>
            <a:endParaRPr lang="en-US" dirty="0">
              <a:latin typeface="Museo 500" pitchFamily="50" charset="-18"/>
            </a:endParaRPr>
          </a:p>
        </p:txBody>
      </p:sp>
      <p:cxnSp>
        <p:nvCxnSpPr>
          <p:cNvPr id="9" name="Łącznik prosty 8"/>
          <p:cNvCxnSpPr/>
          <p:nvPr/>
        </p:nvCxnSpPr>
        <p:spPr>
          <a:xfrm>
            <a:off x="678180" y="5821680"/>
            <a:ext cx="10835640" cy="0"/>
          </a:xfrm>
          <a:prstGeom prst="line">
            <a:avLst/>
          </a:prstGeom>
          <a:ln>
            <a:solidFill>
              <a:srgbClr val="723E7F"/>
            </a:solidFill>
          </a:ln>
        </p:spPr>
        <p:style>
          <a:lnRef idx="1">
            <a:schemeClr val="accent1"/>
          </a:lnRef>
          <a:fillRef idx="0">
            <a:schemeClr val="accent1"/>
          </a:fillRef>
          <a:effectRef idx="0">
            <a:schemeClr val="accent1"/>
          </a:effectRef>
          <a:fontRef idx="minor">
            <a:schemeClr val="tx1"/>
          </a:fontRef>
        </p:style>
      </p:cxn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7949" y="5982127"/>
            <a:ext cx="875871" cy="875871"/>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13" y="790054"/>
            <a:ext cx="3922923" cy="1601861"/>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000" y="2643213"/>
            <a:ext cx="2638356" cy="1025175"/>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9443" y="552952"/>
            <a:ext cx="2982843" cy="2931032"/>
          </a:xfrm>
          <a:prstGeom prst="rect">
            <a:avLst/>
          </a:prstGeom>
        </p:spPr>
      </p:pic>
    </p:spTree>
    <p:extLst>
      <p:ext uri="{BB962C8B-B14F-4D97-AF65-F5344CB8AC3E}">
        <p14:creationId xmlns:p14="http://schemas.microsoft.com/office/powerpoint/2010/main" val="160927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a:off x="678180" y="5877560"/>
            <a:ext cx="10835640" cy="0"/>
          </a:xfrm>
          <a:prstGeom prst="line">
            <a:avLst/>
          </a:prstGeom>
          <a:ln>
            <a:solidFill>
              <a:srgbClr val="723E7F"/>
            </a:solidFill>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84411" y="582556"/>
            <a:ext cx="7132081" cy="584775"/>
          </a:xfrm>
          <a:prstGeom prst="rect">
            <a:avLst/>
          </a:prstGeom>
          <a:noFill/>
        </p:spPr>
        <p:txBody>
          <a:bodyPr wrap="none" rtlCol="0">
            <a:spAutoFit/>
          </a:bodyPr>
          <a:lstStyle/>
          <a:p>
            <a:r>
              <a:rPr lang="pl-PL" sz="3200" b="1" dirty="0">
                <a:latin typeface="Museo 500" pitchFamily="50" charset="-18"/>
              </a:rPr>
              <a:t>„Green </a:t>
            </a:r>
            <a:r>
              <a:rPr lang="pl-PL" sz="3200" b="1" dirty="0" err="1">
                <a:latin typeface="Museo 500" pitchFamily="50" charset="-18"/>
              </a:rPr>
              <a:t>Chemistry</a:t>
            </a:r>
            <a:r>
              <a:rPr lang="pl-PL" sz="3200" b="1" dirty="0">
                <a:latin typeface="Museo 500" pitchFamily="50" charset="-18"/>
              </a:rPr>
              <a:t>” Cluster Poland</a:t>
            </a:r>
            <a:endParaRPr lang="en-US" sz="3200" b="1" dirty="0">
              <a:latin typeface="Museo 500" pitchFamily="50" charset="-18"/>
            </a:endParaRPr>
          </a:p>
        </p:txBody>
      </p:sp>
      <p:sp>
        <p:nvSpPr>
          <p:cNvPr id="2" name="Prostokąt 1"/>
          <p:cNvSpPr/>
          <p:nvPr/>
        </p:nvSpPr>
        <p:spPr>
          <a:xfrm>
            <a:off x="204375" y="1689040"/>
            <a:ext cx="5896042" cy="2677656"/>
          </a:xfrm>
          <a:prstGeom prst="rect">
            <a:avLst/>
          </a:prstGeom>
        </p:spPr>
        <p:txBody>
          <a:bodyPr wrap="square">
            <a:spAutoFit/>
          </a:bodyPr>
          <a:lstStyle/>
          <a:p>
            <a:pPr marL="285750" indent="-285750">
              <a:buFont typeface="Arial" panose="020B0604020202020204" pitchFamily="34" charset="0"/>
              <a:buChar char="•"/>
            </a:pPr>
            <a:r>
              <a:rPr lang="pl-PL" sz="2400" dirty="0" err="1">
                <a:latin typeface="Museo 500" pitchFamily="50" charset="-18"/>
              </a:rPr>
              <a:t>Established</a:t>
            </a:r>
            <a:r>
              <a:rPr lang="pl-PL" sz="2400" dirty="0">
                <a:latin typeface="Museo 500" pitchFamily="50" charset="-18"/>
              </a:rPr>
              <a:t> in 2007</a:t>
            </a:r>
            <a:endParaRPr lang="en-US" sz="2400" dirty="0">
              <a:latin typeface="Museo 500" pitchFamily="50" charset="-18"/>
            </a:endParaRPr>
          </a:p>
          <a:p>
            <a:pPr marL="285750" indent="-285750">
              <a:buFont typeface="Arial" panose="020B0604020202020204" pitchFamily="34" charset="0"/>
              <a:buChar char="•"/>
            </a:pPr>
            <a:r>
              <a:rPr lang="pl-PL" sz="2400" dirty="0">
                <a:latin typeface="Museo 500" pitchFamily="50" charset="-18"/>
              </a:rPr>
              <a:t>167 </a:t>
            </a:r>
            <a:r>
              <a:rPr lang="pl-PL" sz="2400" dirty="0" err="1">
                <a:latin typeface="Museo 500" pitchFamily="50" charset="-18"/>
              </a:rPr>
              <a:t>Members</a:t>
            </a:r>
            <a:r>
              <a:rPr lang="pl-PL" sz="2400" dirty="0">
                <a:latin typeface="Museo 500" pitchFamily="50" charset="-18"/>
              </a:rPr>
              <a:t> </a:t>
            </a:r>
            <a:endParaRPr lang="en-US" sz="2400" dirty="0">
              <a:latin typeface="Museo 500" pitchFamily="50" charset="-18"/>
            </a:endParaRPr>
          </a:p>
          <a:p>
            <a:pPr marL="285750" indent="-285750">
              <a:buFont typeface="Arial" panose="020B0604020202020204" pitchFamily="34" charset="0"/>
              <a:buChar char="•"/>
            </a:pPr>
            <a:r>
              <a:rPr lang="pl-PL" sz="2400" dirty="0">
                <a:latin typeface="Museo 500" pitchFamily="50" charset="-18"/>
              </a:rPr>
              <a:t>32 </a:t>
            </a:r>
            <a:r>
              <a:rPr lang="pl-PL" sz="2400" dirty="0" err="1">
                <a:latin typeface="Museo 500" pitchFamily="50" charset="-18"/>
              </a:rPr>
              <a:t>large</a:t>
            </a:r>
            <a:r>
              <a:rPr lang="pl-PL" sz="2400" dirty="0">
                <a:latin typeface="Museo 500" pitchFamily="50" charset="-18"/>
              </a:rPr>
              <a:t> enterprises</a:t>
            </a:r>
            <a:endParaRPr lang="en-US" sz="2400" dirty="0">
              <a:latin typeface="Museo 500" pitchFamily="50" charset="-18"/>
            </a:endParaRPr>
          </a:p>
          <a:p>
            <a:pPr marL="285750" indent="-285750">
              <a:buFont typeface="Arial" panose="020B0604020202020204" pitchFamily="34" charset="0"/>
              <a:buChar char="•"/>
            </a:pPr>
            <a:r>
              <a:rPr lang="pl-PL" sz="2400" dirty="0">
                <a:latin typeface="Museo 500" pitchFamily="50" charset="-18"/>
              </a:rPr>
              <a:t>106 </a:t>
            </a:r>
            <a:r>
              <a:rPr lang="pl-PL" sz="2400" dirty="0" err="1">
                <a:latin typeface="Museo 500" pitchFamily="50" charset="-18"/>
              </a:rPr>
              <a:t>sMEs</a:t>
            </a:r>
            <a:endParaRPr lang="en-US" sz="2400" dirty="0">
              <a:latin typeface="Museo 500" pitchFamily="50" charset="-18"/>
            </a:endParaRPr>
          </a:p>
          <a:p>
            <a:pPr marL="285750" indent="-285750">
              <a:buFont typeface="Arial" panose="020B0604020202020204" pitchFamily="34" charset="0"/>
              <a:buChar char="•"/>
            </a:pPr>
            <a:r>
              <a:rPr lang="pl-PL" sz="2400" dirty="0" err="1">
                <a:latin typeface="Museo 500" pitchFamily="50" charset="-18"/>
              </a:rPr>
              <a:t>Scientific</a:t>
            </a:r>
            <a:r>
              <a:rPr lang="pl-PL" sz="2400" dirty="0">
                <a:latin typeface="Museo 500" pitchFamily="50" charset="-18"/>
              </a:rPr>
              <a:t> </a:t>
            </a:r>
            <a:r>
              <a:rPr lang="pl-PL" sz="2400" dirty="0" err="1">
                <a:latin typeface="Museo 500" pitchFamily="50" charset="-18"/>
              </a:rPr>
              <a:t>institutions</a:t>
            </a:r>
            <a:endParaRPr lang="en-US" sz="2400" dirty="0">
              <a:latin typeface="Museo 500" pitchFamily="50" charset="-18"/>
            </a:endParaRPr>
          </a:p>
          <a:p>
            <a:pPr marL="285750" indent="-285750">
              <a:buFont typeface="Arial" panose="020B0604020202020204" pitchFamily="34" charset="0"/>
              <a:buChar char="•"/>
            </a:pPr>
            <a:r>
              <a:rPr lang="pl-PL" sz="2400" dirty="0" err="1">
                <a:latin typeface="Museo 500" pitchFamily="50" charset="-18"/>
              </a:rPr>
              <a:t>Local</a:t>
            </a:r>
            <a:r>
              <a:rPr lang="pl-PL" sz="2400" dirty="0">
                <a:latin typeface="Museo 500" pitchFamily="50" charset="-18"/>
              </a:rPr>
              <a:t> </a:t>
            </a:r>
            <a:r>
              <a:rPr lang="pl-PL" sz="2400" dirty="0" err="1">
                <a:latin typeface="Museo 500" pitchFamily="50" charset="-18"/>
              </a:rPr>
              <a:t>government</a:t>
            </a:r>
            <a:r>
              <a:rPr lang="pl-PL" sz="2400" dirty="0">
                <a:latin typeface="Museo 500" pitchFamily="50" charset="-18"/>
              </a:rPr>
              <a:t> </a:t>
            </a:r>
            <a:r>
              <a:rPr lang="pl-PL" sz="2400" dirty="0" err="1">
                <a:latin typeface="Museo 500" pitchFamily="50" charset="-18"/>
              </a:rPr>
              <a:t>units</a:t>
            </a:r>
            <a:endParaRPr lang="en-US" sz="2400" dirty="0">
              <a:latin typeface="Museo 500" pitchFamily="50" charset="-18"/>
            </a:endParaRPr>
          </a:p>
          <a:p>
            <a:pPr marL="285750" indent="-285750">
              <a:buFont typeface="Arial" panose="020B0604020202020204" pitchFamily="34" charset="0"/>
              <a:buChar char="•"/>
            </a:pPr>
            <a:r>
              <a:rPr lang="pl-PL" sz="2400" dirty="0">
                <a:latin typeface="Museo 500" pitchFamily="50" charset="-18"/>
              </a:rPr>
              <a:t>Business </a:t>
            </a:r>
            <a:r>
              <a:rPr lang="pl-PL" sz="2400" dirty="0" err="1">
                <a:latin typeface="Museo 500" pitchFamily="50" charset="-18"/>
              </a:rPr>
              <a:t>support</a:t>
            </a:r>
            <a:r>
              <a:rPr lang="pl-PL" sz="2400" dirty="0">
                <a:latin typeface="Museo 500" pitchFamily="50" charset="-18"/>
              </a:rPr>
              <a:t> </a:t>
            </a:r>
            <a:r>
              <a:rPr lang="pl-PL" sz="2400" dirty="0" err="1">
                <a:latin typeface="Museo 500" pitchFamily="50" charset="-18"/>
              </a:rPr>
              <a:t>institutions</a:t>
            </a:r>
            <a:r>
              <a:rPr lang="pl-PL" sz="2400" dirty="0">
                <a:latin typeface="Museo 500" pitchFamily="50" charset="-18"/>
              </a:rPr>
              <a:t> </a:t>
            </a: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292" y="1120783"/>
            <a:ext cx="1460445" cy="491379"/>
          </a:xfrm>
          <a:prstGeom prst="rect">
            <a:avLst/>
          </a:prstGeom>
        </p:spPr>
      </p:pic>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0968" y="220592"/>
            <a:ext cx="1108213" cy="727039"/>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563" y="4015029"/>
            <a:ext cx="1758058" cy="323205"/>
          </a:xfrm>
          <a:prstGeom prst="rect">
            <a:avLst/>
          </a:prstGeom>
        </p:spPr>
      </p:pic>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588" y="1273036"/>
            <a:ext cx="747931" cy="921163"/>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219" y="2621292"/>
            <a:ext cx="1652994" cy="478398"/>
          </a:xfrm>
          <a:prstGeom prst="rect">
            <a:avLst/>
          </a:prstGeom>
        </p:spPr>
      </p:pic>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9761" y="3824744"/>
            <a:ext cx="966412" cy="1079715"/>
          </a:xfrm>
          <a:prstGeom prst="rect">
            <a:avLst/>
          </a:prstGeom>
        </p:spPr>
      </p:pic>
      <p:pic>
        <p:nvPicPr>
          <p:cNvPr id="18" name="Obraz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8710" y="2455650"/>
            <a:ext cx="854357" cy="973235"/>
          </a:xfrm>
          <a:prstGeom prst="rect">
            <a:avLst/>
          </a:prstGeom>
        </p:spPr>
      </p:pic>
      <p:pic>
        <p:nvPicPr>
          <p:cNvPr id="20" name="Obraz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45720" y="2522604"/>
            <a:ext cx="946868" cy="839326"/>
          </a:xfrm>
          <a:prstGeom prst="rect">
            <a:avLst/>
          </a:prstGeom>
        </p:spPr>
      </p:pic>
      <p:pic>
        <p:nvPicPr>
          <p:cNvPr id="3" name="Obraz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728" y="5220845"/>
            <a:ext cx="2008145" cy="734428"/>
          </a:xfrm>
          <a:prstGeom prst="rect">
            <a:avLst/>
          </a:prstGeom>
        </p:spPr>
      </p:pic>
      <p:pic>
        <p:nvPicPr>
          <p:cNvPr id="5" name="Obraz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22289" y="1373594"/>
            <a:ext cx="615660" cy="855917"/>
          </a:xfrm>
          <a:prstGeom prst="rect">
            <a:avLst/>
          </a:prstGeom>
        </p:spPr>
      </p:pic>
      <p:pic>
        <p:nvPicPr>
          <p:cNvPr id="21" name="Obraz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37949" y="5982127"/>
            <a:ext cx="875871" cy="875871"/>
          </a:xfrm>
          <a:prstGeom prst="rect">
            <a:avLst/>
          </a:prstGeom>
        </p:spPr>
      </p:pic>
      <p:pic>
        <p:nvPicPr>
          <p:cNvPr id="2050" name="Picture 2" descr="http://inkubatorkultury.szczecin.pl/site_media/uploads/konwent/gryf_urzad_%281%2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1785" y="2354608"/>
            <a:ext cx="1905000" cy="1346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kuchniewalcz.pl/images/kronospan-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98481" y="467413"/>
            <a:ext cx="2019117" cy="4303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itrochem.com.pl/media/images/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48413" y="810393"/>
            <a:ext cx="16002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50345" y="370509"/>
            <a:ext cx="1518742" cy="57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83883" y="3257547"/>
            <a:ext cx="1065218" cy="53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49743" y="2156039"/>
            <a:ext cx="1354359" cy="135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951019" y="4510040"/>
            <a:ext cx="800769" cy="87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70899" y="4613663"/>
            <a:ext cx="1509031" cy="49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19154" y="3724903"/>
            <a:ext cx="1249761" cy="59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15191" y="2354608"/>
            <a:ext cx="702636" cy="775029"/>
          </a:xfrm>
          <a:prstGeom prst="rect">
            <a:avLst/>
          </a:prstGeom>
        </p:spPr>
      </p:pic>
      <p:pic>
        <p:nvPicPr>
          <p:cNvPr id="19" name="Obraz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15631" y="1358206"/>
            <a:ext cx="648521" cy="855917"/>
          </a:xfrm>
          <a:prstGeom prst="rect">
            <a:avLst/>
          </a:prstGeom>
        </p:spPr>
      </p:pic>
      <p:pic>
        <p:nvPicPr>
          <p:cNvPr id="22" name="Obraz 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786448" y="4486045"/>
            <a:ext cx="1013936" cy="871985"/>
          </a:xfrm>
          <a:prstGeom prst="rect">
            <a:avLst/>
          </a:prstGeom>
        </p:spPr>
      </p:pic>
      <p:pic>
        <p:nvPicPr>
          <p:cNvPr id="23" name="Obraz 2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024627" y="5371039"/>
            <a:ext cx="1356849" cy="370050"/>
          </a:xfrm>
          <a:prstGeom prst="rect">
            <a:avLst/>
          </a:prstGeom>
        </p:spPr>
      </p:pic>
      <p:pic>
        <p:nvPicPr>
          <p:cNvPr id="24" name="Obraz 2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72881" y="3957216"/>
            <a:ext cx="1280535" cy="589841"/>
          </a:xfrm>
          <a:prstGeom prst="rect">
            <a:avLst/>
          </a:prstGeom>
        </p:spPr>
      </p:pic>
      <p:pic>
        <p:nvPicPr>
          <p:cNvPr id="25" name="Obraz 2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244999" y="1373593"/>
            <a:ext cx="653516" cy="855917"/>
          </a:xfrm>
          <a:prstGeom prst="rect">
            <a:avLst/>
          </a:prstGeom>
        </p:spPr>
      </p:pic>
      <p:pic>
        <p:nvPicPr>
          <p:cNvPr id="26" name="Obraz 2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966707" y="4458868"/>
            <a:ext cx="809292" cy="809292"/>
          </a:xfrm>
          <a:prstGeom prst="rect">
            <a:avLst/>
          </a:prstGeom>
        </p:spPr>
      </p:pic>
      <p:pic>
        <p:nvPicPr>
          <p:cNvPr id="27" name="Obraz 2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555228" y="5471580"/>
            <a:ext cx="1476375" cy="333375"/>
          </a:xfrm>
          <a:prstGeom prst="rect">
            <a:avLst/>
          </a:prstGeom>
        </p:spPr>
      </p:pic>
      <p:pic>
        <p:nvPicPr>
          <p:cNvPr id="28" name="Obraz 2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80225" y="4443095"/>
            <a:ext cx="818790" cy="818790"/>
          </a:xfrm>
          <a:prstGeom prst="rect">
            <a:avLst/>
          </a:prstGeom>
        </p:spPr>
      </p:pic>
      <p:pic>
        <p:nvPicPr>
          <p:cNvPr id="29" name="Obraz 2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877673" y="5385881"/>
            <a:ext cx="832270" cy="851221"/>
          </a:xfrm>
          <a:prstGeom prst="rect">
            <a:avLst/>
          </a:prstGeom>
        </p:spPr>
      </p:pic>
      <p:pic>
        <p:nvPicPr>
          <p:cNvPr id="31" name="Obraz 3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145203" y="4433666"/>
            <a:ext cx="1256841" cy="787179"/>
          </a:xfrm>
          <a:prstGeom prst="rect">
            <a:avLst/>
          </a:prstGeom>
        </p:spPr>
      </p:pic>
      <p:pic>
        <p:nvPicPr>
          <p:cNvPr id="2048" name="Obraz 204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643039" y="5261885"/>
            <a:ext cx="1307980" cy="588358"/>
          </a:xfrm>
          <a:prstGeom prst="rect">
            <a:avLst/>
          </a:prstGeom>
        </p:spPr>
      </p:pic>
      <p:pic>
        <p:nvPicPr>
          <p:cNvPr id="2049" name="Obraz 2048"/>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626083" y="3744907"/>
            <a:ext cx="755393" cy="729024"/>
          </a:xfrm>
          <a:prstGeom prst="rect">
            <a:avLst/>
          </a:prstGeom>
        </p:spPr>
      </p:pic>
      <p:pic>
        <p:nvPicPr>
          <p:cNvPr id="2056" name="Obraz 205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621439" y="1801552"/>
            <a:ext cx="1047529" cy="654098"/>
          </a:xfrm>
          <a:prstGeom prst="rect">
            <a:avLst/>
          </a:prstGeom>
        </p:spPr>
      </p:pic>
      <p:pic>
        <p:nvPicPr>
          <p:cNvPr id="2057" name="Obraz 2056"/>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028332" y="1682670"/>
            <a:ext cx="1298376" cy="683356"/>
          </a:xfrm>
          <a:prstGeom prst="rect">
            <a:avLst/>
          </a:prstGeom>
        </p:spPr>
      </p:pic>
      <p:pic>
        <p:nvPicPr>
          <p:cNvPr id="2058" name="Obraz 205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349927" y="4740126"/>
            <a:ext cx="979927" cy="480719"/>
          </a:xfrm>
          <a:prstGeom prst="rect">
            <a:avLst/>
          </a:prstGeom>
        </p:spPr>
      </p:pic>
      <p:pic>
        <p:nvPicPr>
          <p:cNvPr id="2059" name="Obraz 205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5100834" y="3192968"/>
            <a:ext cx="1422358" cy="508159"/>
          </a:xfrm>
          <a:prstGeom prst="rect">
            <a:avLst/>
          </a:prstGeom>
        </p:spPr>
      </p:pic>
      <p:pic>
        <p:nvPicPr>
          <p:cNvPr id="4" name="Obraz 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175182" y="5122785"/>
            <a:ext cx="1243228" cy="333680"/>
          </a:xfrm>
          <a:prstGeom prst="rect">
            <a:avLst/>
          </a:prstGeom>
        </p:spPr>
      </p:pic>
      <p:pic>
        <p:nvPicPr>
          <p:cNvPr id="30" name="Obraz 29"/>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230534" y="5481684"/>
            <a:ext cx="1013997" cy="395876"/>
          </a:xfrm>
          <a:prstGeom prst="rect">
            <a:avLst/>
          </a:prstGeom>
        </p:spPr>
      </p:pic>
      <p:pic>
        <p:nvPicPr>
          <p:cNvPr id="2060" name="Obraz 205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403533" y="4497879"/>
            <a:ext cx="1165419" cy="495303"/>
          </a:xfrm>
          <a:prstGeom prst="rect">
            <a:avLst/>
          </a:prstGeom>
        </p:spPr>
      </p:pic>
      <p:pic>
        <p:nvPicPr>
          <p:cNvPr id="2061" name="Obraz 2060"/>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78180" y="4486045"/>
            <a:ext cx="614950" cy="734086"/>
          </a:xfrm>
          <a:prstGeom prst="rect">
            <a:avLst/>
          </a:prstGeom>
        </p:spPr>
      </p:pic>
    </p:spTree>
    <p:extLst>
      <p:ext uri="{BB962C8B-B14F-4D97-AF65-F5344CB8AC3E}">
        <p14:creationId xmlns:p14="http://schemas.microsoft.com/office/powerpoint/2010/main" val="183328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678180" y="385611"/>
            <a:ext cx="5881738" cy="2554545"/>
          </a:xfrm>
          <a:prstGeom prst="rect">
            <a:avLst/>
          </a:prstGeom>
          <a:noFill/>
        </p:spPr>
        <p:txBody>
          <a:bodyPr wrap="none" rtlCol="0">
            <a:spAutoFit/>
          </a:bodyPr>
          <a:lstStyle/>
          <a:p>
            <a:r>
              <a:rPr lang="pl-PL" sz="3200" b="1" dirty="0" err="1">
                <a:latin typeface="Museo 500" pitchFamily="50" charset="-18"/>
              </a:rPr>
              <a:t>Potential</a:t>
            </a:r>
            <a:r>
              <a:rPr lang="pl-PL" sz="3200" b="1" dirty="0">
                <a:latin typeface="Museo 500" pitchFamily="50" charset="-18"/>
              </a:rPr>
              <a:t>:</a:t>
            </a:r>
          </a:p>
          <a:p>
            <a:pPr marL="342900" indent="-342900">
              <a:buFont typeface="Arial" panose="020B0604020202020204" pitchFamily="34" charset="0"/>
              <a:buChar char="•"/>
            </a:pPr>
            <a:r>
              <a:rPr lang="pl-PL" sz="3200" dirty="0" err="1">
                <a:latin typeface="Museo 500" pitchFamily="50" charset="-18"/>
              </a:rPr>
              <a:t>Biotechnology</a:t>
            </a:r>
            <a:endParaRPr lang="pl-PL" sz="3200" dirty="0">
              <a:latin typeface="Museo 500" pitchFamily="50" charset="-18"/>
            </a:endParaRPr>
          </a:p>
          <a:p>
            <a:pPr marL="342900" indent="-342900">
              <a:buFont typeface="Arial" panose="020B0604020202020204" pitchFamily="34" charset="0"/>
              <a:buChar char="•"/>
            </a:pPr>
            <a:r>
              <a:rPr lang="pl-PL" sz="3200" dirty="0" err="1">
                <a:latin typeface="Museo 500" pitchFamily="50" charset="-18"/>
              </a:rPr>
              <a:t>Packaging</a:t>
            </a:r>
            <a:r>
              <a:rPr lang="pl-PL" sz="3200" dirty="0">
                <a:latin typeface="Museo 500" pitchFamily="50" charset="-18"/>
              </a:rPr>
              <a:t> </a:t>
            </a:r>
          </a:p>
          <a:p>
            <a:pPr marL="342900" indent="-342900">
              <a:buFont typeface="Arial" panose="020B0604020202020204" pitchFamily="34" charset="0"/>
              <a:buChar char="•"/>
            </a:pPr>
            <a:r>
              <a:rPr lang="pl-PL" sz="3200" dirty="0">
                <a:latin typeface="Museo 500" pitchFamily="50" charset="-18"/>
              </a:rPr>
              <a:t>Energy and </a:t>
            </a:r>
            <a:r>
              <a:rPr lang="pl-PL" sz="3200" dirty="0" err="1">
                <a:latin typeface="Museo 500" pitchFamily="50" charset="-18"/>
              </a:rPr>
              <a:t>material</a:t>
            </a:r>
            <a:r>
              <a:rPr lang="pl-PL" sz="3200" dirty="0">
                <a:latin typeface="Museo 500" pitchFamily="50" charset="-18"/>
              </a:rPr>
              <a:t> </a:t>
            </a:r>
            <a:r>
              <a:rPr lang="pl-PL" sz="3200" dirty="0" err="1">
                <a:latin typeface="Museo 500" pitchFamily="50" charset="-18"/>
              </a:rPr>
              <a:t>recovery</a:t>
            </a:r>
            <a:endParaRPr lang="pl-PL" sz="3200" dirty="0">
              <a:latin typeface="Museo 500" pitchFamily="50" charset="-18"/>
            </a:endParaRPr>
          </a:p>
          <a:p>
            <a:endParaRPr lang="en-US" sz="3200" b="1" dirty="0">
              <a:latin typeface="Museo 500" pitchFamily="50" charset="-18"/>
            </a:endParaRPr>
          </a:p>
        </p:txBody>
      </p:sp>
      <p:pic>
        <p:nvPicPr>
          <p:cNvPr id="19" name="Obraz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7949" y="5982127"/>
            <a:ext cx="875871" cy="875871"/>
          </a:xfrm>
          <a:prstGeom prst="rect">
            <a:avLst/>
          </a:prstGeom>
        </p:spPr>
      </p:pic>
      <p:pic>
        <p:nvPicPr>
          <p:cNvPr id="205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612668" y="300325"/>
            <a:ext cx="1673188" cy="111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10178563" y="4912794"/>
            <a:ext cx="1541584" cy="707886"/>
          </a:xfrm>
          <a:prstGeom prst="rect">
            <a:avLst/>
          </a:prstGeom>
          <a:noFill/>
        </p:spPr>
        <p:txBody>
          <a:bodyPr wrap="square" rtlCol="0">
            <a:spAutoFit/>
          </a:bodyPr>
          <a:lstStyle/>
          <a:p>
            <a:r>
              <a:rPr lang="pl-PL" sz="1000" dirty="0"/>
              <a:t>Foto. Źródło: </a:t>
            </a:r>
          </a:p>
          <a:p>
            <a:r>
              <a:rPr lang="pl-PL" sz="1000" dirty="0">
                <a:hlinkClick r:id="rId4"/>
              </a:rPr>
              <a:t>http://info.e-ogrody.pl</a:t>
            </a:r>
            <a:endParaRPr lang="pl-PL" sz="1000" dirty="0"/>
          </a:p>
          <a:p>
            <a:r>
              <a:rPr lang="pl-PL" sz="1000" dirty="0">
                <a:hlinkClick r:id="rId5"/>
              </a:rPr>
              <a:t>http://polkarton.com</a:t>
            </a:r>
            <a:endParaRPr lang="pl-PL" sz="1000" dirty="0"/>
          </a:p>
          <a:p>
            <a:r>
              <a:rPr lang="pl-PL" sz="1000" dirty="0">
                <a:hlinkClick r:id="rId6"/>
              </a:rPr>
              <a:t>https://www.pkt.pl</a:t>
            </a:r>
            <a:r>
              <a:rPr lang="pl-PL" sz="1000" dirty="0"/>
              <a:t>  </a:t>
            </a:r>
            <a:endParaRPr lang="pl-PL" dirty="0"/>
          </a:p>
        </p:txBody>
      </p:sp>
      <p:pic>
        <p:nvPicPr>
          <p:cNvPr id="3074" name="Picture 2"/>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641473" y="1018834"/>
            <a:ext cx="1428370" cy="128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ole tekstowe 9"/>
          <p:cNvSpPr txBox="1"/>
          <p:nvPr/>
        </p:nvSpPr>
        <p:spPr>
          <a:xfrm>
            <a:off x="441085" y="3203444"/>
            <a:ext cx="4647426" cy="369332"/>
          </a:xfrm>
          <a:prstGeom prst="rect">
            <a:avLst/>
          </a:prstGeom>
          <a:noFill/>
        </p:spPr>
        <p:txBody>
          <a:bodyPr wrap="none" rtlCol="0">
            <a:spAutoFit/>
          </a:bodyPr>
          <a:lstStyle/>
          <a:p>
            <a:r>
              <a:rPr lang="pl-PL" b="1" dirty="0" err="1">
                <a:solidFill>
                  <a:srgbClr val="0070C0"/>
                </a:solidFill>
                <a:latin typeface="Museo 500" pitchFamily="50" charset="-18"/>
              </a:rPr>
              <a:t>Projects</a:t>
            </a:r>
            <a:r>
              <a:rPr lang="pl-PL" b="1" dirty="0">
                <a:solidFill>
                  <a:srgbClr val="0070C0"/>
                </a:solidFill>
                <a:latin typeface="Museo 500" pitchFamily="50" charset="-18"/>
              </a:rPr>
              <a:t> (International -</a:t>
            </a:r>
            <a:r>
              <a:rPr lang="pl-PL" dirty="0">
                <a:solidFill>
                  <a:srgbClr val="0070C0"/>
                </a:solidFill>
                <a:latin typeface="Museo 500" pitchFamily="50" charset="-18"/>
              </a:rPr>
              <a:t>14, </a:t>
            </a:r>
            <a:r>
              <a:rPr lang="pl-PL" b="1" dirty="0" err="1">
                <a:solidFill>
                  <a:srgbClr val="0070C0"/>
                </a:solidFill>
                <a:latin typeface="Museo 500" pitchFamily="50" charset="-18"/>
              </a:rPr>
              <a:t>National</a:t>
            </a:r>
            <a:r>
              <a:rPr lang="pl-PL" b="1" dirty="0">
                <a:solidFill>
                  <a:srgbClr val="0070C0"/>
                </a:solidFill>
                <a:latin typeface="Museo 500" pitchFamily="50" charset="-18"/>
              </a:rPr>
              <a:t> – </a:t>
            </a:r>
            <a:r>
              <a:rPr lang="pl-PL" dirty="0">
                <a:solidFill>
                  <a:srgbClr val="0070C0"/>
                </a:solidFill>
                <a:latin typeface="Museo 500" pitchFamily="50" charset="-18"/>
              </a:rPr>
              <a:t>24)</a:t>
            </a:r>
            <a:endParaRPr lang="en-US" sz="3200" b="1" dirty="0">
              <a:latin typeface="Museo 500" pitchFamily="50" charset="-18"/>
            </a:endParaRPr>
          </a:p>
        </p:txBody>
      </p:sp>
      <p:pic>
        <p:nvPicPr>
          <p:cNvPr id="11" name="Obraz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0883" y="4820684"/>
            <a:ext cx="1628519" cy="439442"/>
          </a:xfrm>
          <a:prstGeom prst="rect">
            <a:avLst/>
          </a:prstGeom>
        </p:spPr>
      </p:pic>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728" y="4576098"/>
            <a:ext cx="1246552" cy="934914"/>
          </a:xfrm>
          <a:prstGeom prst="rect">
            <a:avLst/>
          </a:prstGeom>
        </p:spPr>
      </p:pic>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538" y="5562563"/>
            <a:ext cx="39084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Obraz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8874" y="3652673"/>
            <a:ext cx="1669228" cy="914366"/>
          </a:xfrm>
          <a:prstGeom prst="rect">
            <a:avLst/>
          </a:prstGeom>
        </p:spPr>
      </p:pic>
      <p:pic>
        <p:nvPicPr>
          <p:cNvPr id="15" name="Picture 2" descr="http://www.cornet-actipoly.eu/uploads/tx_ptsstagehome/ACTIPOLY_Home_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9398" y="3976473"/>
            <a:ext cx="3021388" cy="8442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52800" y="4665755"/>
            <a:ext cx="12319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7404" y="5326026"/>
            <a:ext cx="17002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Obraz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06936" y="5211683"/>
            <a:ext cx="1418122" cy="863643"/>
          </a:xfrm>
          <a:prstGeom prst="rect">
            <a:avLst/>
          </a:prstGeom>
        </p:spPr>
      </p:pic>
      <p:pic>
        <p:nvPicPr>
          <p:cNvPr id="20"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844783" y="4084275"/>
            <a:ext cx="1104572" cy="8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Obraz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8855" y="3794669"/>
            <a:ext cx="2389010" cy="643539"/>
          </a:xfrm>
          <a:prstGeom prst="rect">
            <a:avLst/>
          </a:prstGeom>
        </p:spPr>
      </p:pic>
      <p:pic>
        <p:nvPicPr>
          <p:cNvPr id="22" name="Picture 4" descr="http://ec.europa.eu/environment/ecoap/sites/ecoap_stayconnected/files/landing_images/cosm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94118" y="3682427"/>
            <a:ext cx="1591738" cy="78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2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a:off x="678180" y="5821680"/>
            <a:ext cx="0" cy="0"/>
          </a:xfrm>
          <a:prstGeom prst="line">
            <a:avLst/>
          </a:prstGeom>
          <a:ln>
            <a:solidFill>
              <a:srgbClr val="723E7F"/>
            </a:solidFill>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404968" y="333909"/>
            <a:ext cx="6986431" cy="4770537"/>
          </a:xfrm>
          <a:prstGeom prst="rect">
            <a:avLst/>
          </a:prstGeom>
          <a:noFill/>
        </p:spPr>
        <p:txBody>
          <a:bodyPr wrap="square" rtlCol="0">
            <a:spAutoFit/>
          </a:bodyPr>
          <a:lstStyle/>
          <a:p>
            <a:r>
              <a:rPr lang="pl-PL" sz="3200" b="1" dirty="0">
                <a:latin typeface="Museo 500" pitchFamily="50" charset="-18"/>
              </a:rPr>
              <a:t>Development </a:t>
            </a:r>
            <a:r>
              <a:rPr lang="pl-PL" sz="3200" b="1" dirty="0" err="1">
                <a:latin typeface="Museo 500" pitchFamily="50" charset="-18"/>
              </a:rPr>
              <a:t>needs</a:t>
            </a:r>
            <a:r>
              <a:rPr lang="pl-PL" sz="3200" b="1" dirty="0">
                <a:latin typeface="Museo 500" pitchFamily="50" charset="-18"/>
              </a:rPr>
              <a:t> of the Cluster</a:t>
            </a:r>
          </a:p>
          <a:p>
            <a:endParaRPr lang="pl-PL" sz="3200" b="1" dirty="0">
              <a:latin typeface="Museo 500" pitchFamily="50" charset="-18"/>
            </a:endParaRPr>
          </a:p>
          <a:p>
            <a:pPr marL="285750" indent="-285750" algn="just">
              <a:buFont typeface="Arial" panose="020B0604020202020204" pitchFamily="34" charset="0"/>
              <a:buChar char="•"/>
            </a:pPr>
            <a:r>
              <a:rPr lang="en-US" sz="2000" dirty="0"/>
              <a:t>Obtaining funding for the Cluster activities related to: bilateral meetings, economic missions, exchanges of experience</a:t>
            </a:r>
            <a:r>
              <a:rPr lang="pl-PL" sz="2000" dirty="0"/>
              <a:t> </a:t>
            </a:r>
            <a:r>
              <a:rPr lang="en-US" sz="2000" dirty="0"/>
              <a:t>between science and industry, participation in international conferences and symposia for </a:t>
            </a:r>
            <a:r>
              <a:rPr lang="pl-PL" sz="2000" dirty="0" err="1"/>
              <a:t>enterpreneurs</a:t>
            </a:r>
            <a:r>
              <a:rPr lang="en-US" sz="2000" dirty="0"/>
              <a:t> or industry fairs</a:t>
            </a:r>
            <a:endParaRPr lang="pl-PL" sz="2000" dirty="0"/>
          </a:p>
          <a:p>
            <a:pPr marL="285750" indent="-285750" algn="just">
              <a:buFont typeface="Arial" panose="020B0604020202020204" pitchFamily="34" charset="0"/>
              <a:buChar char="•"/>
            </a:pPr>
            <a:endParaRPr lang="pl-PL" sz="2000" b="1" dirty="0">
              <a:latin typeface="Museo 500" pitchFamily="50" charset="-18"/>
            </a:endParaRPr>
          </a:p>
          <a:p>
            <a:pPr marL="285750" lvl="0" indent="-285750" algn="just">
              <a:buFont typeface="Arial" panose="020B0604020202020204" pitchFamily="34" charset="0"/>
              <a:buChar char="•"/>
            </a:pPr>
            <a:r>
              <a:rPr lang="en-US" sz="2000" dirty="0"/>
              <a:t>Consistent</a:t>
            </a:r>
            <a:r>
              <a:rPr lang="pl-PL" sz="2000" dirty="0"/>
              <a:t> </a:t>
            </a:r>
            <a:r>
              <a:rPr lang="pl-PL" sz="2000" dirty="0" err="1"/>
              <a:t>provisions</a:t>
            </a:r>
            <a:r>
              <a:rPr lang="pl-PL" sz="2000" dirty="0"/>
              <a:t> of</a:t>
            </a:r>
            <a:r>
              <a:rPr lang="en-US" sz="2000" dirty="0"/>
              <a:t> law for associations </a:t>
            </a:r>
            <a:r>
              <a:rPr lang="pl-PL" sz="2000" dirty="0" err="1"/>
              <a:t>working</a:t>
            </a:r>
            <a:r>
              <a:rPr lang="pl-PL" sz="2000" dirty="0"/>
              <a:t> on the </a:t>
            </a:r>
            <a:r>
              <a:rPr lang="en-US" sz="2000" dirty="0"/>
              <a:t>rules and standards of business activity (exclusion of the participation of associations in some tender procedures as e.g. micro-entrepreneurs - no clear provisions on NGOs)</a:t>
            </a:r>
            <a:endParaRPr lang="pl-PL" sz="2000" dirty="0"/>
          </a:p>
          <a:p>
            <a:pPr marL="285750" lvl="0" indent="-285750" algn="just">
              <a:buFont typeface="Arial" panose="020B0604020202020204" pitchFamily="34" charset="0"/>
              <a:buChar char="•"/>
            </a:pPr>
            <a:endParaRPr lang="pl-PL" sz="2000" dirty="0"/>
          </a:p>
          <a:p>
            <a:pPr marL="285750" lvl="0" indent="-285750" algn="just">
              <a:buFont typeface="Arial" panose="020B0604020202020204" pitchFamily="34" charset="0"/>
              <a:buChar char="•"/>
            </a:pPr>
            <a:r>
              <a:rPr lang="en-US" sz="2000" dirty="0"/>
              <a:t>Raising the competences of the Cluster employees and animators (various types of training)</a:t>
            </a:r>
            <a:endParaRPr lang="en-US" sz="1600" b="1" dirty="0">
              <a:latin typeface="Museo 500" pitchFamily="50" charset="-18"/>
            </a:endParaRPr>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3232" y="5966220"/>
            <a:ext cx="875871" cy="875871"/>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2870" y="1217130"/>
            <a:ext cx="3530950" cy="347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8118153" y="5362880"/>
            <a:ext cx="3530950" cy="400110"/>
          </a:xfrm>
          <a:prstGeom prst="rect">
            <a:avLst/>
          </a:prstGeom>
          <a:noFill/>
        </p:spPr>
        <p:txBody>
          <a:bodyPr wrap="square" rtlCol="0">
            <a:spAutoFit/>
          </a:bodyPr>
          <a:lstStyle/>
          <a:p>
            <a:r>
              <a:rPr lang="pl-PL" sz="1000" dirty="0"/>
              <a:t>Foto. Źródło: </a:t>
            </a:r>
            <a:r>
              <a:rPr lang="pl-PL" sz="1000" dirty="0">
                <a:hlinkClick r:id="rId4"/>
              </a:rPr>
              <a:t>http://apitco.org/development_industry_clusters.html</a:t>
            </a:r>
            <a:r>
              <a:rPr lang="pl-PL" sz="1000" dirty="0"/>
              <a:t>  </a:t>
            </a:r>
          </a:p>
        </p:txBody>
      </p:sp>
    </p:spTree>
    <p:extLst>
      <p:ext uri="{BB962C8B-B14F-4D97-AF65-F5344CB8AC3E}">
        <p14:creationId xmlns:p14="http://schemas.microsoft.com/office/powerpoint/2010/main" val="39401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Łącznik prosty 8"/>
          <p:cNvCxnSpPr/>
          <p:nvPr/>
        </p:nvCxnSpPr>
        <p:spPr>
          <a:xfrm>
            <a:off x="678180" y="5821680"/>
            <a:ext cx="10835640" cy="0"/>
          </a:xfrm>
          <a:prstGeom prst="line">
            <a:avLst/>
          </a:prstGeom>
          <a:ln>
            <a:solidFill>
              <a:srgbClr val="723E7F"/>
            </a:solidFill>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1561306" y="347511"/>
            <a:ext cx="9108583" cy="584775"/>
          </a:xfrm>
          <a:prstGeom prst="rect">
            <a:avLst/>
          </a:prstGeom>
          <a:noFill/>
        </p:spPr>
        <p:txBody>
          <a:bodyPr wrap="none" rtlCol="0">
            <a:spAutoFit/>
          </a:bodyPr>
          <a:lstStyle/>
          <a:p>
            <a:pPr algn="ctr"/>
            <a:r>
              <a:rPr lang="en-US" sz="3200" b="1" dirty="0">
                <a:latin typeface="Museo 500" pitchFamily="50" charset="-18"/>
              </a:rPr>
              <a:t>International Scientific and Economic Forum</a:t>
            </a:r>
            <a:r>
              <a:rPr lang="pl-PL" sz="3200" b="1" dirty="0">
                <a:latin typeface="Museo 500" pitchFamily="50" charset="-18"/>
              </a:rPr>
              <a:t>s</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79" y="1262376"/>
            <a:ext cx="2858251" cy="200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62" y="3479583"/>
            <a:ext cx="3049844" cy="204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630" y="3677921"/>
            <a:ext cx="2766270" cy="1846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7949" y="5982127"/>
            <a:ext cx="875871" cy="875871"/>
          </a:xfrm>
          <a:prstGeom prst="rect">
            <a:avLst/>
          </a:prstGeom>
        </p:spPr>
      </p:pic>
      <p:pic>
        <p:nvPicPr>
          <p:cNvPr id="5" name="Obraz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4077" y="1424729"/>
            <a:ext cx="3037380" cy="2025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7409" y="3389907"/>
            <a:ext cx="3037381" cy="2025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pole tekstowe 5"/>
          <p:cNvSpPr txBox="1"/>
          <p:nvPr/>
        </p:nvSpPr>
        <p:spPr>
          <a:xfrm>
            <a:off x="7073900" y="1485900"/>
            <a:ext cx="4724400" cy="1477328"/>
          </a:xfrm>
          <a:prstGeom prst="rect">
            <a:avLst/>
          </a:prstGeom>
          <a:noFill/>
        </p:spPr>
        <p:txBody>
          <a:bodyPr wrap="square" rtlCol="0">
            <a:spAutoFit/>
          </a:bodyPr>
          <a:lstStyle/>
          <a:p>
            <a:r>
              <a:rPr lang="en-US" dirty="0"/>
              <a:t>Cluster product recognizable on the national and international arena – 10</a:t>
            </a:r>
            <a:r>
              <a:rPr lang="pl-PL" dirty="0"/>
              <a:t>+</a:t>
            </a:r>
            <a:r>
              <a:rPr lang="en-US" dirty="0"/>
              <a:t> edition</a:t>
            </a:r>
            <a:r>
              <a:rPr lang="pl-PL" dirty="0"/>
              <a:t>s</a:t>
            </a:r>
          </a:p>
          <a:p>
            <a:r>
              <a:rPr lang="en-US" b="1" dirty="0"/>
              <a:t>Conference, Workshops, Cooperation Exchange and mini-fair</a:t>
            </a:r>
            <a:endParaRPr lang="pl-PL" dirty="0"/>
          </a:p>
          <a:p>
            <a:endParaRPr lang="pl-PL" b="1" dirty="0">
              <a:solidFill>
                <a:srgbClr val="FF0000"/>
              </a:solidFill>
            </a:endParaRPr>
          </a:p>
        </p:txBody>
      </p:sp>
    </p:spTree>
    <p:extLst>
      <p:ext uri="{BB962C8B-B14F-4D97-AF65-F5344CB8AC3E}">
        <p14:creationId xmlns:p14="http://schemas.microsoft.com/office/powerpoint/2010/main" val="316465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p:txBody>
          <a:bodyPr anchor="ctr"/>
          <a:lstStyle/>
          <a:p>
            <a:pPr algn="ctr"/>
            <a:r>
              <a:rPr lang="pl-PL" dirty="0">
                <a:solidFill>
                  <a:schemeClr val="tx1"/>
                </a:solidFill>
                <a:latin typeface="Times New Roman" panose="02020603050405020304" pitchFamily="18" charset="0"/>
                <a:cs typeface="Times New Roman" panose="02020603050405020304" pitchFamily="18" charset="0"/>
              </a:rPr>
              <a:t>P</a:t>
            </a:r>
            <a:r>
              <a:rPr lang="en-US" dirty="0" err="1">
                <a:solidFill>
                  <a:schemeClr val="tx1"/>
                </a:solidFill>
                <a:latin typeface="Times New Roman" panose="02020603050405020304" pitchFamily="18" charset="0"/>
                <a:cs typeface="Times New Roman" panose="02020603050405020304" pitchFamily="18" charset="0"/>
              </a:rPr>
              <a:t>lastic</a:t>
            </a:r>
            <a:r>
              <a:rPr lang="en-US" dirty="0">
                <a:solidFill>
                  <a:schemeClr val="tx1"/>
                </a:solidFill>
                <a:latin typeface="Times New Roman" panose="02020603050405020304" pitchFamily="18" charset="0"/>
                <a:cs typeface="Times New Roman" panose="02020603050405020304" pitchFamily="18" charset="0"/>
              </a:rPr>
              <a:t> chemical recycling</a:t>
            </a:r>
            <a:endParaRPr lang="pl-PL" dirty="0">
              <a:solidFill>
                <a:schemeClr val="tx1"/>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19DF28B2-B6C1-4559-AC94-58D0EDBA2329}"/>
              </a:ext>
            </a:extLst>
          </p:cNvPr>
          <p:cNvSpPr>
            <a:spLocks noGrp="1"/>
          </p:cNvSpPr>
          <p:nvPr>
            <p:ph idx="1"/>
          </p:nvPr>
        </p:nvSpPr>
        <p:spPr>
          <a:xfrm>
            <a:off x="629587" y="1845734"/>
            <a:ext cx="11107711" cy="4023360"/>
          </a:xfrm>
        </p:spPr>
        <p:txBody>
          <a:bodyPr>
            <a:noAutofit/>
          </a:bodyPr>
          <a:lstStyle/>
          <a:p>
            <a:pPr algn="just"/>
            <a:r>
              <a:rPr lang="en-US" dirty="0">
                <a:solidFill>
                  <a:schemeClr val="tx1"/>
                </a:solidFill>
                <a:latin typeface="Times New Roman" panose="02020603050405020304" pitchFamily="18" charset="0"/>
                <a:cs typeface="Times New Roman" panose="02020603050405020304" pitchFamily="18" charset="0"/>
              </a:rPr>
              <a:t>The number of technologies comprised in what is commonly referred to as chemical recycling can</a:t>
            </a:r>
          </a:p>
          <a:p>
            <a:pPr algn="just"/>
            <a:r>
              <a:rPr lang="en-US" dirty="0">
                <a:solidFill>
                  <a:schemeClr val="tx1"/>
                </a:solidFill>
                <a:latin typeface="Times New Roman" panose="02020603050405020304" pitchFamily="18" charset="0"/>
                <a:cs typeface="Times New Roman" panose="02020603050405020304" pitchFamily="18" charset="0"/>
              </a:rPr>
              <a:t>be divided into three different categories depending on the level of decomposition that the plastic</a:t>
            </a:r>
          </a:p>
          <a:p>
            <a:pPr algn="just"/>
            <a:r>
              <a:rPr lang="en-US" dirty="0">
                <a:solidFill>
                  <a:schemeClr val="tx1"/>
                </a:solidFill>
                <a:latin typeface="Times New Roman" panose="02020603050405020304" pitchFamily="18" charset="0"/>
                <a:cs typeface="Times New Roman" panose="02020603050405020304" pitchFamily="18" charset="0"/>
              </a:rPr>
              <a:t>waste will be subject to (see figure 1):</a:t>
            </a:r>
            <a:endParaRPr lang="pl-PL"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 Solvent-based purification, which decomposes plastics back to the polymer stage.</a:t>
            </a:r>
            <a:endParaRPr lang="pl-PL" dirty="0">
              <a:solidFill>
                <a:schemeClr val="tx1"/>
              </a:solidFill>
              <a:latin typeface="Times New Roman" panose="02020603050405020304" pitchFamily="18" charset="0"/>
              <a:cs typeface="Times New Roman" panose="02020603050405020304" pitchFamily="18" charset="0"/>
            </a:endParaRPr>
          </a:p>
          <a:p>
            <a:pPr algn="just">
              <a:buClr>
                <a:schemeClr val="tx1"/>
              </a:buClr>
              <a:buFont typeface="Wingdings" panose="05000000000000000000" pitchFamily="2" charset="2"/>
              <a:buChar char="Ø"/>
            </a:pP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Chemical depolymerization, which turns the plastics back into their monomers via a Chemical</a:t>
            </a: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reaction.</a:t>
            </a:r>
            <a:endParaRPr lang="pl-PL" dirty="0">
              <a:solidFill>
                <a:schemeClr val="tx1"/>
              </a:solidFill>
              <a:latin typeface="Times New Roman" panose="02020603050405020304" pitchFamily="18" charset="0"/>
              <a:cs typeface="Times New Roman" panose="02020603050405020304" pitchFamily="18" charset="0"/>
            </a:endParaRPr>
          </a:p>
          <a:p>
            <a:pPr algn="just">
              <a:buClrTx/>
              <a:buFont typeface="Wingdings" panose="05000000000000000000" pitchFamily="2" charset="2"/>
              <a:buChar char="Ø"/>
            </a:pP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Thermal depolymerization (pyrolysis and gasification) which in some cases can be</a:t>
            </a:r>
          </a:p>
          <a:p>
            <a:pPr marL="0" indent="0" algn="just">
              <a:buNone/>
            </a:pP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considered as chemical recycling by cracking the polymers back into monomers and further</a:t>
            </a:r>
          </a:p>
          <a:p>
            <a:pPr marL="0" indent="0" algn="just">
              <a:buNone/>
            </a:pP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down into hydrocarbons. Thermal depolymerization technology can also produce fuels</a:t>
            </a:r>
          </a:p>
          <a:p>
            <a:pPr marL="0" indent="0" algn="just">
              <a:buNone/>
            </a:pPr>
            <a:r>
              <a:rPr lang="pl-PL"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although in that case it can no longer be considered a form of recycling.</a:t>
            </a:r>
            <a:endParaRPr lang="pl-PL"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65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FF8A1-C576-4C29-AC97-D6694B6B2202}"/>
              </a:ext>
            </a:extLst>
          </p:cNvPr>
          <p:cNvSpPr>
            <a:spLocks noGrp="1"/>
          </p:cNvSpPr>
          <p:nvPr>
            <p:ph type="title"/>
          </p:nvPr>
        </p:nvSpPr>
        <p:spPr>
          <a:xfrm>
            <a:off x="1155469" y="-203848"/>
            <a:ext cx="10058400" cy="1450757"/>
          </a:xfrm>
        </p:spPr>
        <p:txBody>
          <a:bodyPr/>
          <a:lstStyle/>
          <a:p>
            <a:pPr algn="ctr"/>
            <a:r>
              <a:rPr lang="pl-PL" dirty="0">
                <a:solidFill>
                  <a:schemeClr val="tx1"/>
                </a:solidFill>
                <a:latin typeface="Times New Roman" panose="02020603050405020304" pitchFamily="18" charset="0"/>
                <a:cs typeface="Times New Roman" panose="02020603050405020304" pitchFamily="18" charset="0"/>
              </a:rPr>
              <a:t>The </a:t>
            </a:r>
            <a:r>
              <a:rPr lang="pl-PL" dirty="0" err="1">
                <a:solidFill>
                  <a:schemeClr val="tx1"/>
                </a:solidFill>
                <a:latin typeface="Times New Roman" panose="02020603050405020304" pitchFamily="18" charset="0"/>
                <a:cs typeface="Times New Roman" panose="02020603050405020304" pitchFamily="18" charset="0"/>
              </a:rPr>
              <a:t>lifecycle</a:t>
            </a:r>
            <a:r>
              <a:rPr lang="pl-PL" dirty="0">
                <a:solidFill>
                  <a:schemeClr val="tx1"/>
                </a:solidFill>
                <a:latin typeface="Times New Roman" panose="02020603050405020304" pitchFamily="18" charset="0"/>
                <a:cs typeface="Times New Roman" panose="02020603050405020304" pitchFamily="18" charset="0"/>
              </a:rPr>
              <a:t> of </a:t>
            </a:r>
            <a:r>
              <a:rPr lang="pl-PL" dirty="0" err="1">
                <a:solidFill>
                  <a:schemeClr val="tx1"/>
                </a:solidFill>
                <a:latin typeface="Times New Roman" panose="02020603050405020304" pitchFamily="18" charset="0"/>
                <a:cs typeface="Times New Roman" panose="02020603050405020304" pitchFamily="18" charset="0"/>
              </a:rPr>
              <a:t>polymers</a:t>
            </a:r>
            <a:endParaRPr lang="pl-PL" dirty="0">
              <a:solidFill>
                <a:schemeClr val="tx1"/>
              </a:solidFill>
              <a:latin typeface="Times New Roman" panose="02020603050405020304" pitchFamily="18" charset="0"/>
              <a:cs typeface="Times New Roman" panose="02020603050405020304" pitchFamily="18" charset="0"/>
            </a:endParaRPr>
          </a:p>
        </p:txBody>
      </p:sp>
      <p:pic>
        <p:nvPicPr>
          <p:cNvPr id="4" name="Symbol zastępczy zawartości 3">
            <a:extLst>
              <a:ext uri="{FF2B5EF4-FFF2-40B4-BE49-F238E27FC236}">
                <a16:creationId xmlns:a16="http://schemas.microsoft.com/office/drawing/2014/main" id="{C7535D4B-9216-4338-A69A-CB88300F77DB}"/>
              </a:ext>
            </a:extLst>
          </p:cNvPr>
          <p:cNvPicPr>
            <a:picLocks noGrp="1" noChangeAspect="1"/>
          </p:cNvPicPr>
          <p:nvPr>
            <p:ph idx="1"/>
          </p:nvPr>
        </p:nvPicPr>
        <p:blipFill>
          <a:blip r:embed="rId2"/>
          <a:stretch>
            <a:fillRect/>
          </a:stretch>
        </p:blipFill>
        <p:spPr>
          <a:xfrm>
            <a:off x="2459338" y="2029565"/>
            <a:ext cx="6019646" cy="2936413"/>
          </a:xfrm>
          <a:prstGeom prst="rect">
            <a:avLst/>
          </a:prstGeom>
        </p:spPr>
      </p:pic>
      <p:sp>
        <p:nvSpPr>
          <p:cNvPr id="5" name="Prostokąt 4">
            <a:extLst>
              <a:ext uri="{FF2B5EF4-FFF2-40B4-BE49-F238E27FC236}">
                <a16:creationId xmlns:a16="http://schemas.microsoft.com/office/drawing/2014/main" id="{9379C59F-718E-420D-929A-970E4C6D78A4}"/>
              </a:ext>
            </a:extLst>
          </p:cNvPr>
          <p:cNvSpPr/>
          <p:nvPr/>
        </p:nvSpPr>
        <p:spPr>
          <a:xfrm>
            <a:off x="1733319" y="5283122"/>
            <a:ext cx="8902700" cy="646331"/>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Fig. 1. Lifecycle of polymer materials. Depending on the chosen route, polymers will end up in recycling, energy recovery or landfill. Icons adapted from (</a:t>
            </a:r>
            <a:r>
              <a:rPr lang="en-US" i="1" dirty="0" err="1">
                <a:latin typeface="Times New Roman" panose="02020603050405020304" pitchFamily="18" charset="0"/>
                <a:cs typeface="Times New Roman" panose="02020603050405020304" pitchFamily="18" charset="0"/>
              </a:rPr>
              <a:t>PlasticsEurope</a:t>
            </a:r>
            <a:r>
              <a:rPr lang="en-US" i="1" dirty="0">
                <a:latin typeface="Times New Roman" panose="02020603050405020304" pitchFamily="18" charset="0"/>
                <a:cs typeface="Times New Roman" panose="02020603050405020304" pitchFamily="18" charset="0"/>
              </a:rPr>
              <a:t> et al., 2015).</a:t>
            </a:r>
            <a:endParaRPr lang="pl-P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506539"/>
      </p:ext>
    </p:extLst>
  </p:cSld>
  <p:clrMapOvr>
    <a:masterClrMapping/>
  </p:clrMapOvr>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460</TotalTime>
  <Words>1103</Words>
  <Application>Microsoft Office PowerPoint</Application>
  <PresentationFormat>Panoramiczny</PresentationFormat>
  <Paragraphs>77</Paragraphs>
  <Slides>17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Arial</vt:lpstr>
      <vt:lpstr>Calibri</vt:lpstr>
      <vt:lpstr>Calibri Light</vt:lpstr>
      <vt:lpstr>Museo 500</vt:lpstr>
      <vt:lpstr>Times New Roman</vt:lpstr>
      <vt:lpstr>Wingdings</vt:lpstr>
      <vt:lpstr>Retrospekcja</vt:lpstr>
      <vt:lpstr> INNOVATIVE SOLUTIONS TO HALT PLASTIC WASTE  chemical recycling and modern recycling </vt:lpstr>
      <vt:lpstr>Contents</vt:lpstr>
      <vt:lpstr>Prezentacja programu PowerPoint</vt:lpstr>
      <vt:lpstr>Prezentacja programu PowerPoint</vt:lpstr>
      <vt:lpstr>Prezentacja programu PowerPoint</vt:lpstr>
      <vt:lpstr>Prezentacja programu PowerPoint</vt:lpstr>
      <vt:lpstr>Prezentacja programu PowerPoint</vt:lpstr>
      <vt:lpstr>Plastic chemical recycling</vt:lpstr>
      <vt:lpstr>The lifecycle of polymers</vt:lpstr>
      <vt:lpstr>Prezentacja programu PowerPoint</vt:lpstr>
      <vt:lpstr>Prezentacja programu PowerPoint</vt:lpstr>
      <vt:lpstr>Advantages of chemical recycling</vt:lpstr>
      <vt:lpstr>Disadvantages of chemical recycling</vt:lpstr>
      <vt:lpstr>Disadvantages of chemical recycling</vt:lpstr>
      <vt:lpstr>Conclusion about chemical recycling</vt:lpstr>
      <vt:lpstr>Other ways of recycling plastics - case study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Recykling chemiczny</dc:title>
  <dc:creator>Karolina G.</dc:creator>
  <cp:lastModifiedBy>Mateusz Klepka</cp:lastModifiedBy>
  <cp:revision>43</cp:revision>
  <dcterms:created xsi:type="dcterms:W3CDTF">2020-10-09T08:53:47Z</dcterms:created>
  <dcterms:modified xsi:type="dcterms:W3CDTF">2020-10-25T09:34:57Z</dcterms:modified>
</cp:coreProperties>
</file>