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9" r:id="rId4"/>
    <p:sldId id="258" r:id="rId5"/>
    <p:sldId id="260" r:id="rId6"/>
    <p:sldId id="261" r:id="rId7"/>
    <p:sldId id="262" r:id="rId8"/>
    <p:sldId id="263" r:id="rId9"/>
    <p:sldId id="264" r:id="rId10"/>
    <p:sldId id="266" r:id="rId11"/>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3" autoAdjust="0"/>
    <p:restoredTop sz="95141" autoAdjust="0"/>
  </p:normalViewPr>
  <p:slideViewPr>
    <p:cSldViewPr>
      <p:cViewPr varScale="1">
        <p:scale>
          <a:sx n="114" d="100"/>
          <a:sy n="114" d="100"/>
        </p:scale>
        <p:origin x="582"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0F387F-ACB4-4CC2-8F1E-5D2C90CA04F9}" type="doc">
      <dgm:prSet loTypeId="urn:microsoft.com/office/officeart/2005/8/layout/radial6" loCatId="cycle" qsTypeId="urn:microsoft.com/office/officeart/2005/8/quickstyle/simple1" qsCatId="simple" csTypeId="urn:microsoft.com/office/officeart/2005/8/colors/accent3_1" csCatId="accent3" phldr="1"/>
      <dgm:spPr/>
      <dgm:t>
        <a:bodyPr/>
        <a:lstStyle/>
        <a:p>
          <a:endParaRPr lang="nl-NL"/>
        </a:p>
      </dgm:t>
    </dgm:pt>
    <dgm:pt modelId="{C241DBED-3873-43D3-AB24-FE04ED91566B}">
      <dgm:prSet phldrT="[Tekst]" custT="1"/>
      <dgm:spPr/>
      <dgm:t>
        <a:bodyPr/>
        <a:lstStyle/>
        <a:p>
          <a:r>
            <a:rPr lang="nl-NL" sz="2500" dirty="0"/>
            <a:t>CO</a:t>
          </a:r>
          <a:r>
            <a:rPr lang="nl-NL" sz="1800" dirty="0"/>
            <a:t>2</a:t>
          </a:r>
          <a:r>
            <a:rPr lang="nl-NL" sz="2500" dirty="0"/>
            <a:t> neutral</a:t>
          </a:r>
        </a:p>
      </dgm:t>
    </dgm:pt>
    <dgm:pt modelId="{64AE3C42-E51B-4D87-B451-A33ECAA26CC3}" type="parTrans" cxnId="{A2E9711A-7A8B-4891-B981-1738BD52082A}">
      <dgm:prSet/>
      <dgm:spPr/>
      <dgm:t>
        <a:bodyPr/>
        <a:lstStyle/>
        <a:p>
          <a:endParaRPr lang="nl-NL"/>
        </a:p>
      </dgm:t>
    </dgm:pt>
    <dgm:pt modelId="{6E556F13-3459-4312-9BD1-BB6DFEDABFA3}" type="sibTrans" cxnId="{A2E9711A-7A8B-4891-B981-1738BD52082A}">
      <dgm:prSet/>
      <dgm:spPr/>
      <dgm:t>
        <a:bodyPr/>
        <a:lstStyle/>
        <a:p>
          <a:endParaRPr lang="nl-NL"/>
        </a:p>
      </dgm:t>
    </dgm:pt>
    <dgm:pt modelId="{A6650A58-5B1D-4554-8895-926B7EB63FED}">
      <dgm:prSet phldrT="[Tekst]"/>
      <dgm:spPr/>
      <dgm:t>
        <a:bodyPr/>
        <a:lstStyle/>
        <a:p>
          <a:r>
            <a:rPr lang="nl-NL" dirty="0"/>
            <a:t>Energy efficiency</a:t>
          </a:r>
        </a:p>
      </dgm:t>
    </dgm:pt>
    <dgm:pt modelId="{312C9D70-762B-4E46-91EF-C3652F49543E}" type="parTrans" cxnId="{23F6E4DF-53F3-4BA2-9784-66A16B39E107}">
      <dgm:prSet/>
      <dgm:spPr/>
      <dgm:t>
        <a:bodyPr/>
        <a:lstStyle/>
        <a:p>
          <a:endParaRPr lang="nl-NL"/>
        </a:p>
      </dgm:t>
    </dgm:pt>
    <dgm:pt modelId="{B9DC43CF-30FD-4007-B5F0-4DA9BEB8F843}" type="sibTrans" cxnId="{23F6E4DF-53F3-4BA2-9784-66A16B39E107}">
      <dgm:prSet/>
      <dgm:spPr/>
      <dgm:t>
        <a:bodyPr/>
        <a:lstStyle/>
        <a:p>
          <a:endParaRPr lang="nl-NL"/>
        </a:p>
      </dgm:t>
    </dgm:pt>
    <dgm:pt modelId="{9C44D704-BB32-441A-B07C-F73883C4AA3F}">
      <dgm:prSet phldrT="[Tekst]"/>
      <dgm:spPr/>
      <dgm:t>
        <a:bodyPr/>
        <a:lstStyle/>
        <a:p>
          <a:r>
            <a:rPr lang="en-US" noProof="0" dirty="0"/>
            <a:t>Circularity</a:t>
          </a:r>
        </a:p>
      </dgm:t>
    </dgm:pt>
    <dgm:pt modelId="{7E1F087C-C577-4686-A656-26D077EDEC32}" type="parTrans" cxnId="{665E0A73-3FC3-4F35-9893-5244B664BA2D}">
      <dgm:prSet/>
      <dgm:spPr/>
      <dgm:t>
        <a:bodyPr/>
        <a:lstStyle/>
        <a:p>
          <a:endParaRPr lang="nl-NL"/>
        </a:p>
      </dgm:t>
    </dgm:pt>
    <dgm:pt modelId="{98084C8A-F851-45B6-948B-15D6E67FC66D}" type="sibTrans" cxnId="{665E0A73-3FC3-4F35-9893-5244B664BA2D}">
      <dgm:prSet/>
      <dgm:spPr/>
      <dgm:t>
        <a:bodyPr/>
        <a:lstStyle/>
        <a:p>
          <a:endParaRPr lang="nl-NL"/>
        </a:p>
      </dgm:t>
    </dgm:pt>
    <dgm:pt modelId="{49E85A92-2BBD-4167-88C1-E02AEF4AB68C}">
      <dgm:prSet phldrT="[Tekst]"/>
      <dgm:spPr/>
      <dgm:t>
        <a:bodyPr/>
        <a:lstStyle/>
        <a:p>
          <a:r>
            <a:rPr lang="nl-NL" dirty="0"/>
            <a:t>Change energy source</a:t>
          </a:r>
        </a:p>
      </dgm:t>
    </dgm:pt>
    <dgm:pt modelId="{B37AC3A9-487B-46C4-A489-9377919B4B74}" type="parTrans" cxnId="{E7776E86-E545-424C-8EF4-7B9DECDB5CFA}">
      <dgm:prSet/>
      <dgm:spPr/>
      <dgm:t>
        <a:bodyPr/>
        <a:lstStyle/>
        <a:p>
          <a:endParaRPr lang="nl-NL"/>
        </a:p>
      </dgm:t>
    </dgm:pt>
    <dgm:pt modelId="{C53F6D74-93B6-4775-BDC8-80343CF2F1AE}" type="sibTrans" cxnId="{E7776E86-E545-424C-8EF4-7B9DECDB5CFA}">
      <dgm:prSet/>
      <dgm:spPr/>
      <dgm:t>
        <a:bodyPr/>
        <a:lstStyle/>
        <a:p>
          <a:endParaRPr lang="nl-NL"/>
        </a:p>
      </dgm:t>
    </dgm:pt>
    <dgm:pt modelId="{671BA68B-6317-4645-B1E0-878F99EC65D7}">
      <dgm:prSet phldrT="[Tekst]"/>
      <dgm:spPr/>
      <dgm:t>
        <a:bodyPr/>
        <a:lstStyle/>
        <a:p>
          <a:r>
            <a:rPr lang="nl-NL" dirty="0"/>
            <a:t>Biobased feedstock</a:t>
          </a:r>
        </a:p>
      </dgm:t>
    </dgm:pt>
    <dgm:pt modelId="{958055EE-08FF-4103-9016-F836FFA25E9E}" type="parTrans" cxnId="{902E93A5-36C8-4BAE-B909-DE18B6965577}">
      <dgm:prSet/>
      <dgm:spPr/>
      <dgm:t>
        <a:bodyPr/>
        <a:lstStyle/>
        <a:p>
          <a:endParaRPr lang="nl-NL"/>
        </a:p>
      </dgm:t>
    </dgm:pt>
    <dgm:pt modelId="{CCA62A71-46EC-46F1-8217-A71FB850F1E2}" type="sibTrans" cxnId="{902E93A5-36C8-4BAE-B909-DE18B6965577}">
      <dgm:prSet/>
      <dgm:spPr/>
      <dgm:t>
        <a:bodyPr/>
        <a:lstStyle/>
        <a:p>
          <a:endParaRPr lang="nl-NL"/>
        </a:p>
      </dgm:t>
    </dgm:pt>
    <dgm:pt modelId="{59F92353-15AB-4EB9-92AA-F43494E23FC4}">
      <dgm:prSet phldrT="[Tekst]"/>
      <dgm:spPr/>
      <dgm:t>
        <a:bodyPr/>
        <a:lstStyle/>
        <a:p>
          <a:r>
            <a:rPr lang="nl-NL" dirty="0"/>
            <a:t>Process innovation</a:t>
          </a:r>
        </a:p>
      </dgm:t>
    </dgm:pt>
    <dgm:pt modelId="{A6164426-CFA3-4E25-84BC-4D1EAEFB380D}" type="parTrans" cxnId="{86B582D2-93E2-4235-8FF9-D374E2550A49}">
      <dgm:prSet/>
      <dgm:spPr/>
      <dgm:t>
        <a:bodyPr/>
        <a:lstStyle/>
        <a:p>
          <a:endParaRPr lang="nl-NL"/>
        </a:p>
      </dgm:t>
    </dgm:pt>
    <dgm:pt modelId="{71593A11-ED8B-4A38-A06A-C05D62702733}" type="sibTrans" cxnId="{86B582D2-93E2-4235-8FF9-D374E2550A49}">
      <dgm:prSet/>
      <dgm:spPr/>
      <dgm:t>
        <a:bodyPr/>
        <a:lstStyle/>
        <a:p>
          <a:endParaRPr lang="nl-NL"/>
        </a:p>
      </dgm:t>
    </dgm:pt>
    <dgm:pt modelId="{A7231B3F-6029-4F77-BC77-5D658D3F7FC3}">
      <dgm:prSet phldrT="[Tekst]"/>
      <dgm:spPr/>
      <dgm:t>
        <a:bodyPr/>
        <a:lstStyle/>
        <a:p>
          <a:r>
            <a:rPr lang="nl-NL" dirty="0"/>
            <a:t>CCS</a:t>
          </a:r>
        </a:p>
      </dgm:t>
    </dgm:pt>
    <dgm:pt modelId="{20DBD968-E9C0-45E3-B737-F50D9FC2D963}" type="parTrans" cxnId="{EBD33E03-8186-4340-B407-1CC0D69B3C51}">
      <dgm:prSet/>
      <dgm:spPr/>
      <dgm:t>
        <a:bodyPr/>
        <a:lstStyle/>
        <a:p>
          <a:endParaRPr lang="nl-NL"/>
        </a:p>
      </dgm:t>
    </dgm:pt>
    <dgm:pt modelId="{DA52FAD3-B7FA-490B-9E7B-C59D9ADFF3F1}" type="sibTrans" cxnId="{EBD33E03-8186-4340-B407-1CC0D69B3C51}">
      <dgm:prSet/>
      <dgm:spPr/>
      <dgm:t>
        <a:bodyPr/>
        <a:lstStyle/>
        <a:p>
          <a:endParaRPr lang="nl-NL"/>
        </a:p>
      </dgm:t>
    </dgm:pt>
    <dgm:pt modelId="{EE989FD2-5AB7-4C92-9E7A-40837D2B79A9}">
      <dgm:prSet phldrT="[Tekst]"/>
      <dgm:spPr/>
      <dgm:t>
        <a:bodyPr/>
        <a:lstStyle/>
        <a:p>
          <a:r>
            <a:rPr lang="nl-NL" dirty="0"/>
            <a:t>CCU</a:t>
          </a:r>
        </a:p>
      </dgm:t>
    </dgm:pt>
    <dgm:pt modelId="{70D2FFB6-069A-4C8E-86F6-CBE9E9DAA72C}" type="parTrans" cxnId="{486B78EE-8CA3-460C-9AAA-3BFE36D661BF}">
      <dgm:prSet/>
      <dgm:spPr/>
      <dgm:t>
        <a:bodyPr/>
        <a:lstStyle/>
        <a:p>
          <a:endParaRPr lang="nl-NL"/>
        </a:p>
      </dgm:t>
    </dgm:pt>
    <dgm:pt modelId="{B2292FE5-38F4-4BE7-A59C-7EF6A2C1388B}" type="sibTrans" cxnId="{486B78EE-8CA3-460C-9AAA-3BFE36D661BF}">
      <dgm:prSet/>
      <dgm:spPr/>
      <dgm:t>
        <a:bodyPr/>
        <a:lstStyle/>
        <a:p>
          <a:endParaRPr lang="nl-NL"/>
        </a:p>
      </dgm:t>
    </dgm:pt>
    <dgm:pt modelId="{10033A2C-14EA-40B2-9ED2-7DBCC1B19BA1}" type="pres">
      <dgm:prSet presAssocID="{650F387F-ACB4-4CC2-8F1E-5D2C90CA04F9}" presName="Name0" presStyleCnt="0">
        <dgm:presLayoutVars>
          <dgm:chMax val="1"/>
          <dgm:dir/>
          <dgm:animLvl val="ctr"/>
          <dgm:resizeHandles val="exact"/>
        </dgm:presLayoutVars>
      </dgm:prSet>
      <dgm:spPr/>
    </dgm:pt>
    <dgm:pt modelId="{1F0A76B9-94F4-4AA1-9B8B-B6237BDDE864}" type="pres">
      <dgm:prSet presAssocID="{C241DBED-3873-43D3-AB24-FE04ED91566B}" presName="centerShape" presStyleLbl="node0" presStyleIdx="0" presStyleCnt="1"/>
      <dgm:spPr/>
    </dgm:pt>
    <dgm:pt modelId="{56012459-423B-4E65-9AE9-9C3395D9707C}" type="pres">
      <dgm:prSet presAssocID="{A6650A58-5B1D-4554-8895-926B7EB63FED}" presName="node" presStyleLbl="node1" presStyleIdx="0" presStyleCnt="7">
        <dgm:presLayoutVars>
          <dgm:bulletEnabled val="1"/>
        </dgm:presLayoutVars>
      </dgm:prSet>
      <dgm:spPr/>
    </dgm:pt>
    <dgm:pt modelId="{C475C9E8-DC9E-49E6-BAE0-9E5BF2511BF1}" type="pres">
      <dgm:prSet presAssocID="{A6650A58-5B1D-4554-8895-926B7EB63FED}" presName="dummy" presStyleCnt="0"/>
      <dgm:spPr/>
    </dgm:pt>
    <dgm:pt modelId="{3B4BCFF7-160D-4218-AF4D-B5E126F03EDF}" type="pres">
      <dgm:prSet presAssocID="{B9DC43CF-30FD-4007-B5F0-4DA9BEB8F843}" presName="sibTrans" presStyleLbl="sibTrans2D1" presStyleIdx="0" presStyleCnt="7"/>
      <dgm:spPr/>
    </dgm:pt>
    <dgm:pt modelId="{828749A3-0AF0-4512-B4EE-E34EBB1B763E}" type="pres">
      <dgm:prSet presAssocID="{9C44D704-BB32-441A-B07C-F73883C4AA3F}" presName="node" presStyleLbl="node1" presStyleIdx="1" presStyleCnt="7">
        <dgm:presLayoutVars>
          <dgm:bulletEnabled val="1"/>
        </dgm:presLayoutVars>
      </dgm:prSet>
      <dgm:spPr/>
    </dgm:pt>
    <dgm:pt modelId="{E1BA61FD-F08A-4624-9BAE-A3242E620288}" type="pres">
      <dgm:prSet presAssocID="{9C44D704-BB32-441A-B07C-F73883C4AA3F}" presName="dummy" presStyleCnt="0"/>
      <dgm:spPr/>
    </dgm:pt>
    <dgm:pt modelId="{7726C307-3BE8-43E8-8CDC-07341E47C0DB}" type="pres">
      <dgm:prSet presAssocID="{98084C8A-F851-45B6-948B-15D6E67FC66D}" presName="sibTrans" presStyleLbl="sibTrans2D1" presStyleIdx="1" presStyleCnt="7"/>
      <dgm:spPr/>
    </dgm:pt>
    <dgm:pt modelId="{545FDDBC-3228-41F6-99A9-D717618465A0}" type="pres">
      <dgm:prSet presAssocID="{49E85A92-2BBD-4167-88C1-E02AEF4AB68C}" presName="node" presStyleLbl="node1" presStyleIdx="2" presStyleCnt="7">
        <dgm:presLayoutVars>
          <dgm:bulletEnabled val="1"/>
        </dgm:presLayoutVars>
      </dgm:prSet>
      <dgm:spPr/>
    </dgm:pt>
    <dgm:pt modelId="{ECD45BAC-8F17-40BF-8834-4D2C29891618}" type="pres">
      <dgm:prSet presAssocID="{49E85A92-2BBD-4167-88C1-E02AEF4AB68C}" presName="dummy" presStyleCnt="0"/>
      <dgm:spPr/>
    </dgm:pt>
    <dgm:pt modelId="{666E12CE-58FE-4B64-8834-8CFAB3BF9997}" type="pres">
      <dgm:prSet presAssocID="{C53F6D74-93B6-4775-BDC8-80343CF2F1AE}" presName="sibTrans" presStyleLbl="sibTrans2D1" presStyleIdx="2" presStyleCnt="7"/>
      <dgm:spPr/>
    </dgm:pt>
    <dgm:pt modelId="{7A7D9D01-84DA-47B4-8C6D-BEEB60FDBB34}" type="pres">
      <dgm:prSet presAssocID="{671BA68B-6317-4645-B1E0-878F99EC65D7}" presName="node" presStyleLbl="node1" presStyleIdx="3" presStyleCnt="7">
        <dgm:presLayoutVars>
          <dgm:bulletEnabled val="1"/>
        </dgm:presLayoutVars>
      </dgm:prSet>
      <dgm:spPr/>
    </dgm:pt>
    <dgm:pt modelId="{41538688-77E8-42CB-A803-299F7CAD9552}" type="pres">
      <dgm:prSet presAssocID="{671BA68B-6317-4645-B1E0-878F99EC65D7}" presName="dummy" presStyleCnt="0"/>
      <dgm:spPr/>
    </dgm:pt>
    <dgm:pt modelId="{15536DCB-A0D3-4417-83EE-9F8E70F8438C}" type="pres">
      <dgm:prSet presAssocID="{CCA62A71-46EC-46F1-8217-A71FB850F1E2}" presName="sibTrans" presStyleLbl="sibTrans2D1" presStyleIdx="3" presStyleCnt="7"/>
      <dgm:spPr/>
    </dgm:pt>
    <dgm:pt modelId="{134C254D-124A-410D-BFD0-003D5193EC5E}" type="pres">
      <dgm:prSet presAssocID="{59F92353-15AB-4EB9-92AA-F43494E23FC4}" presName="node" presStyleLbl="node1" presStyleIdx="4" presStyleCnt="7">
        <dgm:presLayoutVars>
          <dgm:bulletEnabled val="1"/>
        </dgm:presLayoutVars>
      </dgm:prSet>
      <dgm:spPr/>
    </dgm:pt>
    <dgm:pt modelId="{A8D7C9A7-CA1E-4C35-ADB2-C0D3F1BD6BB3}" type="pres">
      <dgm:prSet presAssocID="{59F92353-15AB-4EB9-92AA-F43494E23FC4}" presName="dummy" presStyleCnt="0"/>
      <dgm:spPr/>
    </dgm:pt>
    <dgm:pt modelId="{D3B4AE6C-E69C-4A6E-9A4A-377013AB6172}" type="pres">
      <dgm:prSet presAssocID="{71593A11-ED8B-4A38-A06A-C05D62702733}" presName="sibTrans" presStyleLbl="sibTrans2D1" presStyleIdx="4" presStyleCnt="7"/>
      <dgm:spPr/>
    </dgm:pt>
    <dgm:pt modelId="{9EC13180-E6E6-4FE8-AE64-31878C8D140F}" type="pres">
      <dgm:prSet presAssocID="{A7231B3F-6029-4F77-BC77-5D658D3F7FC3}" presName="node" presStyleLbl="node1" presStyleIdx="5" presStyleCnt="7">
        <dgm:presLayoutVars>
          <dgm:bulletEnabled val="1"/>
        </dgm:presLayoutVars>
      </dgm:prSet>
      <dgm:spPr/>
    </dgm:pt>
    <dgm:pt modelId="{19D018DA-437B-4C0B-8CDD-B1586898C350}" type="pres">
      <dgm:prSet presAssocID="{A7231B3F-6029-4F77-BC77-5D658D3F7FC3}" presName="dummy" presStyleCnt="0"/>
      <dgm:spPr/>
    </dgm:pt>
    <dgm:pt modelId="{8000A854-48A6-4D42-BF62-3659078A4C44}" type="pres">
      <dgm:prSet presAssocID="{DA52FAD3-B7FA-490B-9E7B-C59D9ADFF3F1}" presName="sibTrans" presStyleLbl="sibTrans2D1" presStyleIdx="5" presStyleCnt="7"/>
      <dgm:spPr/>
    </dgm:pt>
    <dgm:pt modelId="{DE3972A5-83A5-4584-989A-6E6A4C119406}" type="pres">
      <dgm:prSet presAssocID="{EE989FD2-5AB7-4C92-9E7A-40837D2B79A9}" presName="node" presStyleLbl="node1" presStyleIdx="6" presStyleCnt="7">
        <dgm:presLayoutVars>
          <dgm:bulletEnabled val="1"/>
        </dgm:presLayoutVars>
      </dgm:prSet>
      <dgm:spPr/>
    </dgm:pt>
    <dgm:pt modelId="{8424A40C-7B6D-4D34-A5C1-FD2048DE334E}" type="pres">
      <dgm:prSet presAssocID="{EE989FD2-5AB7-4C92-9E7A-40837D2B79A9}" presName="dummy" presStyleCnt="0"/>
      <dgm:spPr/>
    </dgm:pt>
    <dgm:pt modelId="{2D1E2265-67A8-4AA9-B231-7A700E62E587}" type="pres">
      <dgm:prSet presAssocID="{B2292FE5-38F4-4BE7-A59C-7EF6A2C1388B}" presName="sibTrans" presStyleLbl="sibTrans2D1" presStyleIdx="6" presStyleCnt="7"/>
      <dgm:spPr/>
    </dgm:pt>
  </dgm:ptLst>
  <dgm:cxnLst>
    <dgm:cxn modelId="{EBD33E03-8186-4340-B407-1CC0D69B3C51}" srcId="{C241DBED-3873-43D3-AB24-FE04ED91566B}" destId="{A7231B3F-6029-4F77-BC77-5D658D3F7FC3}" srcOrd="5" destOrd="0" parTransId="{20DBD968-E9C0-45E3-B737-F50D9FC2D963}" sibTransId="{DA52FAD3-B7FA-490B-9E7B-C59D9ADFF3F1}"/>
    <dgm:cxn modelId="{1CC7D918-3CF5-492E-B701-8CBD84FF0931}" type="presOf" srcId="{49E85A92-2BBD-4167-88C1-E02AEF4AB68C}" destId="{545FDDBC-3228-41F6-99A9-D717618465A0}" srcOrd="0" destOrd="0" presId="urn:microsoft.com/office/officeart/2005/8/layout/radial6"/>
    <dgm:cxn modelId="{A2E9711A-7A8B-4891-B981-1738BD52082A}" srcId="{650F387F-ACB4-4CC2-8F1E-5D2C90CA04F9}" destId="{C241DBED-3873-43D3-AB24-FE04ED91566B}" srcOrd="0" destOrd="0" parTransId="{64AE3C42-E51B-4D87-B451-A33ECAA26CC3}" sibTransId="{6E556F13-3459-4312-9BD1-BB6DFEDABFA3}"/>
    <dgm:cxn modelId="{8C619323-9C26-4AFD-B4B1-EA0FCCDDE963}" type="presOf" srcId="{C241DBED-3873-43D3-AB24-FE04ED91566B}" destId="{1F0A76B9-94F4-4AA1-9B8B-B6237BDDE864}" srcOrd="0" destOrd="0" presId="urn:microsoft.com/office/officeart/2005/8/layout/radial6"/>
    <dgm:cxn modelId="{76A8525F-AFB6-4ED3-90B3-1D04FBA1DF66}" type="presOf" srcId="{DA52FAD3-B7FA-490B-9E7B-C59D9ADFF3F1}" destId="{8000A854-48A6-4D42-BF62-3659078A4C44}" srcOrd="0" destOrd="0" presId="urn:microsoft.com/office/officeart/2005/8/layout/radial6"/>
    <dgm:cxn modelId="{A487EB45-1A62-4549-A720-17ACF1403CFE}" type="presOf" srcId="{98084C8A-F851-45B6-948B-15D6E67FC66D}" destId="{7726C307-3BE8-43E8-8CDC-07341E47C0DB}" srcOrd="0" destOrd="0" presId="urn:microsoft.com/office/officeart/2005/8/layout/radial6"/>
    <dgm:cxn modelId="{B5117047-AA17-45B2-AC8D-6C73437B8F00}" type="presOf" srcId="{CCA62A71-46EC-46F1-8217-A71FB850F1E2}" destId="{15536DCB-A0D3-4417-83EE-9F8E70F8438C}" srcOrd="0" destOrd="0" presId="urn:microsoft.com/office/officeart/2005/8/layout/radial6"/>
    <dgm:cxn modelId="{665E0A73-3FC3-4F35-9893-5244B664BA2D}" srcId="{C241DBED-3873-43D3-AB24-FE04ED91566B}" destId="{9C44D704-BB32-441A-B07C-F73883C4AA3F}" srcOrd="1" destOrd="0" parTransId="{7E1F087C-C577-4686-A656-26D077EDEC32}" sibTransId="{98084C8A-F851-45B6-948B-15D6E67FC66D}"/>
    <dgm:cxn modelId="{00A63653-DD4C-435B-BD47-2C3963692793}" type="presOf" srcId="{671BA68B-6317-4645-B1E0-878F99EC65D7}" destId="{7A7D9D01-84DA-47B4-8C6D-BEEB60FDBB34}" srcOrd="0" destOrd="0" presId="urn:microsoft.com/office/officeart/2005/8/layout/radial6"/>
    <dgm:cxn modelId="{9DDE4A5A-9EF5-436E-A13C-B7443871FD61}" type="presOf" srcId="{71593A11-ED8B-4A38-A06A-C05D62702733}" destId="{D3B4AE6C-E69C-4A6E-9A4A-377013AB6172}" srcOrd="0" destOrd="0" presId="urn:microsoft.com/office/officeart/2005/8/layout/radial6"/>
    <dgm:cxn modelId="{603CC682-22E3-4D95-AA42-57699EA2C947}" type="presOf" srcId="{59F92353-15AB-4EB9-92AA-F43494E23FC4}" destId="{134C254D-124A-410D-BFD0-003D5193EC5E}" srcOrd="0" destOrd="0" presId="urn:microsoft.com/office/officeart/2005/8/layout/radial6"/>
    <dgm:cxn modelId="{E90F1285-0344-4B6D-8740-133FE79D2702}" type="presOf" srcId="{EE989FD2-5AB7-4C92-9E7A-40837D2B79A9}" destId="{DE3972A5-83A5-4584-989A-6E6A4C119406}" srcOrd="0" destOrd="0" presId="urn:microsoft.com/office/officeart/2005/8/layout/radial6"/>
    <dgm:cxn modelId="{E7776E86-E545-424C-8EF4-7B9DECDB5CFA}" srcId="{C241DBED-3873-43D3-AB24-FE04ED91566B}" destId="{49E85A92-2BBD-4167-88C1-E02AEF4AB68C}" srcOrd="2" destOrd="0" parTransId="{B37AC3A9-487B-46C4-A489-9377919B4B74}" sibTransId="{C53F6D74-93B6-4775-BDC8-80343CF2F1AE}"/>
    <dgm:cxn modelId="{902E93A5-36C8-4BAE-B909-DE18B6965577}" srcId="{C241DBED-3873-43D3-AB24-FE04ED91566B}" destId="{671BA68B-6317-4645-B1E0-878F99EC65D7}" srcOrd="3" destOrd="0" parTransId="{958055EE-08FF-4103-9016-F836FFA25E9E}" sibTransId="{CCA62A71-46EC-46F1-8217-A71FB850F1E2}"/>
    <dgm:cxn modelId="{396847A7-C543-4B79-A64B-4CC1E8C7A9B8}" type="presOf" srcId="{B2292FE5-38F4-4BE7-A59C-7EF6A2C1388B}" destId="{2D1E2265-67A8-4AA9-B231-7A700E62E587}" srcOrd="0" destOrd="0" presId="urn:microsoft.com/office/officeart/2005/8/layout/radial6"/>
    <dgm:cxn modelId="{48645AA7-55BC-40B2-89D9-83EFA8BE230B}" type="presOf" srcId="{9C44D704-BB32-441A-B07C-F73883C4AA3F}" destId="{828749A3-0AF0-4512-B4EE-E34EBB1B763E}" srcOrd="0" destOrd="0" presId="urn:microsoft.com/office/officeart/2005/8/layout/radial6"/>
    <dgm:cxn modelId="{76944AB2-CC9B-41C4-8E62-8F7344327D4F}" type="presOf" srcId="{B9DC43CF-30FD-4007-B5F0-4DA9BEB8F843}" destId="{3B4BCFF7-160D-4218-AF4D-B5E126F03EDF}" srcOrd="0" destOrd="0" presId="urn:microsoft.com/office/officeart/2005/8/layout/radial6"/>
    <dgm:cxn modelId="{CF29DBCF-222B-40B5-B8F6-6E22836B27F4}" type="presOf" srcId="{A7231B3F-6029-4F77-BC77-5D658D3F7FC3}" destId="{9EC13180-E6E6-4FE8-AE64-31878C8D140F}" srcOrd="0" destOrd="0" presId="urn:microsoft.com/office/officeart/2005/8/layout/radial6"/>
    <dgm:cxn modelId="{86B582D2-93E2-4235-8FF9-D374E2550A49}" srcId="{C241DBED-3873-43D3-AB24-FE04ED91566B}" destId="{59F92353-15AB-4EB9-92AA-F43494E23FC4}" srcOrd="4" destOrd="0" parTransId="{A6164426-CFA3-4E25-84BC-4D1EAEFB380D}" sibTransId="{71593A11-ED8B-4A38-A06A-C05D62702733}"/>
    <dgm:cxn modelId="{23F6E4DF-53F3-4BA2-9784-66A16B39E107}" srcId="{C241DBED-3873-43D3-AB24-FE04ED91566B}" destId="{A6650A58-5B1D-4554-8895-926B7EB63FED}" srcOrd="0" destOrd="0" parTransId="{312C9D70-762B-4E46-91EF-C3652F49543E}" sibTransId="{B9DC43CF-30FD-4007-B5F0-4DA9BEB8F843}"/>
    <dgm:cxn modelId="{F46131E9-B12B-4F8D-9364-3EED68ECE777}" type="presOf" srcId="{A6650A58-5B1D-4554-8895-926B7EB63FED}" destId="{56012459-423B-4E65-9AE9-9C3395D9707C}" srcOrd="0" destOrd="0" presId="urn:microsoft.com/office/officeart/2005/8/layout/radial6"/>
    <dgm:cxn modelId="{486B78EE-8CA3-460C-9AAA-3BFE36D661BF}" srcId="{C241DBED-3873-43D3-AB24-FE04ED91566B}" destId="{EE989FD2-5AB7-4C92-9E7A-40837D2B79A9}" srcOrd="6" destOrd="0" parTransId="{70D2FFB6-069A-4C8E-86F6-CBE9E9DAA72C}" sibTransId="{B2292FE5-38F4-4BE7-A59C-7EF6A2C1388B}"/>
    <dgm:cxn modelId="{5EE49BFB-014F-44ED-A29A-B5A929C7253C}" type="presOf" srcId="{650F387F-ACB4-4CC2-8F1E-5D2C90CA04F9}" destId="{10033A2C-14EA-40B2-9ED2-7DBCC1B19BA1}" srcOrd="0" destOrd="0" presId="urn:microsoft.com/office/officeart/2005/8/layout/radial6"/>
    <dgm:cxn modelId="{06E7AFFC-13CB-45E5-9DC3-8F6C1EF5608C}" type="presOf" srcId="{C53F6D74-93B6-4775-BDC8-80343CF2F1AE}" destId="{666E12CE-58FE-4B64-8834-8CFAB3BF9997}" srcOrd="0" destOrd="0" presId="urn:microsoft.com/office/officeart/2005/8/layout/radial6"/>
    <dgm:cxn modelId="{72649545-FF93-4801-AEEF-E661B2560729}" type="presParOf" srcId="{10033A2C-14EA-40B2-9ED2-7DBCC1B19BA1}" destId="{1F0A76B9-94F4-4AA1-9B8B-B6237BDDE864}" srcOrd="0" destOrd="0" presId="urn:microsoft.com/office/officeart/2005/8/layout/radial6"/>
    <dgm:cxn modelId="{A8C5C72C-84DF-4F60-ABDD-3DF315704BC5}" type="presParOf" srcId="{10033A2C-14EA-40B2-9ED2-7DBCC1B19BA1}" destId="{56012459-423B-4E65-9AE9-9C3395D9707C}" srcOrd="1" destOrd="0" presId="urn:microsoft.com/office/officeart/2005/8/layout/radial6"/>
    <dgm:cxn modelId="{35588FD5-684E-494E-AC1F-46878B17DCBC}" type="presParOf" srcId="{10033A2C-14EA-40B2-9ED2-7DBCC1B19BA1}" destId="{C475C9E8-DC9E-49E6-BAE0-9E5BF2511BF1}" srcOrd="2" destOrd="0" presId="urn:microsoft.com/office/officeart/2005/8/layout/radial6"/>
    <dgm:cxn modelId="{A7192410-A63A-4BD7-A8A6-7652E0512427}" type="presParOf" srcId="{10033A2C-14EA-40B2-9ED2-7DBCC1B19BA1}" destId="{3B4BCFF7-160D-4218-AF4D-B5E126F03EDF}" srcOrd="3" destOrd="0" presId="urn:microsoft.com/office/officeart/2005/8/layout/radial6"/>
    <dgm:cxn modelId="{4E941E2F-D7F2-464F-9FDE-6DE2F0DC05E6}" type="presParOf" srcId="{10033A2C-14EA-40B2-9ED2-7DBCC1B19BA1}" destId="{828749A3-0AF0-4512-B4EE-E34EBB1B763E}" srcOrd="4" destOrd="0" presId="urn:microsoft.com/office/officeart/2005/8/layout/radial6"/>
    <dgm:cxn modelId="{8F320C68-A398-4549-9D6E-B58908C9A654}" type="presParOf" srcId="{10033A2C-14EA-40B2-9ED2-7DBCC1B19BA1}" destId="{E1BA61FD-F08A-4624-9BAE-A3242E620288}" srcOrd="5" destOrd="0" presId="urn:microsoft.com/office/officeart/2005/8/layout/radial6"/>
    <dgm:cxn modelId="{C62D6A28-73C8-467B-B228-FC28F72CB29B}" type="presParOf" srcId="{10033A2C-14EA-40B2-9ED2-7DBCC1B19BA1}" destId="{7726C307-3BE8-43E8-8CDC-07341E47C0DB}" srcOrd="6" destOrd="0" presId="urn:microsoft.com/office/officeart/2005/8/layout/radial6"/>
    <dgm:cxn modelId="{549F8502-8627-48AB-9D08-7BC667562E04}" type="presParOf" srcId="{10033A2C-14EA-40B2-9ED2-7DBCC1B19BA1}" destId="{545FDDBC-3228-41F6-99A9-D717618465A0}" srcOrd="7" destOrd="0" presId="urn:microsoft.com/office/officeart/2005/8/layout/radial6"/>
    <dgm:cxn modelId="{D4D73D65-EF68-4F91-9613-E4C4A4EBC47A}" type="presParOf" srcId="{10033A2C-14EA-40B2-9ED2-7DBCC1B19BA1}" destId="{ECD45BAC-8F17-40BF-8834-4D2C29891618}" srcOrd="8" destOrd="0" presId="urn:microsoft.com/office/officeart/2005/8/layout/radial6"/>
    <dgm:cxn modelId="{7139CBD5-7276-45BF-AF44-2A0D8B59E422}" type="presParOf" srcId="{10033A2C-14EA-40B2-9ED2-7DBCC1B19BA1}" destId="{666E12CE-58FE-4B64-8834-8CFAB3BF9997}" srcOrd="9" destOrd="0" presId="urn:microsoft.com/office/officeart/2005/8/layout/radial6"/>
    <dgm:cxn modelId="{DC6BC982-EF43-46A2-9AE0-A50C2C1FF15D}" type="presParOf" srcId="{10033A2C-14EA-40B2-9ED2-7DBCC1B19BA1}" destId="{7A7D9D01-84DA-47B4-8C6D-BEEB60FDBB34}" srcOrd="10" destOrd="0" presId="urn:microsoft.com/office/officeart/2005/8/layout/radial6"/>
    <dgm:cxn modelId="{30FF9012-7594-4285-A234-91D7ADE5D1C7}" type="presParOf" srcId="{10033A2C-14EA-40B2-9ED2-7DBCC1B19BA1}" destId="{41538688-77E8-42CB-A803-299F7CAD9552}" srcOrd="11" destOrd="0" presId="urn:microsoft.com/office/officeart/2005/8/layout/radial6"/>
    <dgm:cxn modelId="{59477ABF-9FD7-458F-9261-0D1DF9506EA5}" type="presParOf" srcId="{10033A2C-14EA-40B2-9ED2-7DBCC1B19BA1}" destId="{15536DCB-A0D3-4417-83EE-9F8E70F8438C}" srcOrd="12" destOrd="0" presId="urn:microsoft.com/office/officeart/2005/8/layout/radial6"/>
    <dgm:cxn modelId="{51263CF3-E5A2-47C1-B964-A87ABB4F79CE}" type="presParOf" srcId="{10033A2C-14EA-40B2-9ED2-7DBCC1B19BA1}" destId="{134C254D-124A-410D-BFD0-003D5193EC5E}" srcOrd="13" destOrd="0" presId="urn:microsoft.com/office/officeart/2005/8/layout/radial6"/>
    <dgm:cxn modelId="{E5AD38BC-7108-43E0-993A-AE3AFE387B9F}" type="presParOf" srcId="{10033A2C-14EA-40B2-9ED2-7DBCC1B19BA1}" destId="{A8D7C9A7-CA1E-4C35-ADB2-C0D3F1BD6BB3}" srcOrd="14" destOrd="0" presId="urn:microsoft.com/office/officeart/2005/8/layout/radial6"/>
    <dgm:cxn modelId="{B8531039-FF73-46A8-AE98-00CF5E0DEB79}" type="presParOf" srcId="{10033A2C-14EA-40B2-9ED2-7DBCC1B19BA1}" destId="{D3B4AE6C-E69C-4A6E-9A4A-377013AB6172}" srcOrd="15" destOrd="0" presId="urn:microsoft.com/office/officeart/2005/8/layout/radial6"/>
    <dgm:cxn modelId="{A6ACA889-6C73-48FE-9423-28A4B937E566}" type="presParOf" srcId="{10033A2C-14EA-40B2-9ED2-7DBCC1B19BA1}" destId="{9EC13180-E6E6-4FE8-AE64-31878C8D140F}" srcOrd="16" destOrd="0" presId="urn:microsoft.com/office/officeart/2005/8/layout/radial6"/>
    <dgm:cxn modelId="{C237856C-A75A-4BBB-9BEC-CE47958A7567}" type="presParOf" srcId="{10033A2C-14EA-40B2-9ED2-7DBCC1B19BA1}" destId="{19D018DA-437B-4C0B-8CDD-B1586898C350}" srcOrd="17" destOrd="0" presId="urn:microsoft.com/office/officeart/2005/8/layout/radial6"/>
    <dgm:cxn modelId="{864EE799-18D5-4060-92C9-81F99C212163}" type="presParOf" srcId="{10033A2C-14EA-40B2-9ED2-7DBCC1B19BA1}" destId="{8000A854-48A6-4D42-BF62-3659078A4C44}" srcOrd="18" destOrd="0" presId="urn:microsoft.com/office/officeart/2005/8/layout/radial6"/>
    <dgm:cxn modelId="{0F4EB400-CFB2-4C9F-A5B6-AA5FE238C89B}" type="presParOf" srcId="{10033A2C-14EA-40B2-9ED2-7DBCC1B19BA1}" destId="{DE3972A5-83A5-4584-989A-6E6A4C119406}" srcOrd="19" destOrd="0" presId="urn:microsoft.com/office/officeart/2005/8/layout/radial6"/>
    <dgm:cxn modelId="{A5404BC0-D2A5-48D5-A944-F751077C4401}" type="presParOf" srcId="{10033A2C-14EA-40B2-9ED2-7DBCC1B19BA1}" destId="{8424A40C-7B6D-4D34-A5C1-FD2048DE334E}" srcOrd="20" destOrd="0" presId="urn:microsoft.com/office/officeart/2005/8/layout/radial6"/>
    <dgm:cxn modelId="{3A145AD5-03D2-4606-ACE7-007CE7370BDC}" type="presParOf" srcId="{10033A2C-14EA-40B2-9ED2-7DBCC1B19BA1}" destId="{2D1E2265-67A8-4AA9-B231-7A700E62E587}"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E2265-67A8-4AA9-B231-7A700E62E587}">
      <dsp:nvSpPr>
        <dsp:cNvPr id="0" name=""/>
        <dsp:cNvSpPr/>
      </dsp:nvSpPr>
      <dsp:spPr>
        <a:xfrm>
          <a:off x="729938" y="457438"/>
          <a:ext cx="3651872" cy="3651872"/>
        </a:xfrm>
        <a:prstGeom prst="blockArc">
          <a:avLst>
            <a:gd name="adj1" fmla="val 13114286"/>
            <a:gd name="adj2" fmla="val 16200000"/>
            <a:gd name="adj3" fmla="val 3886"/>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00A854-48A6-4D42-BF62-3659078A4C44}">
      <dsp:nvSpPr>
        <dsp:cNvPr id="0" name=""/>
        <dsp:cNvSpPr/>
      </dsp:nvSpPr>
      <dsp:spPr>
        <a:xfrm>
          <a:off x="729938" y="457438"/>
          <a:ext cx="3651872" cy="3651872"/>
        </a:xfrm>
        <a:prstGeom prst="blockArc">
          <a:avLst>
            <a:gd name="adj1" fmla="val 10028571"/>
            <a:gd name="adj2" fmla="val 13114286"/>
            <a:gd name="adj3" fmla="val 3886"/>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B4AE6C-E69C-4A6E-9A4A-377013AB6172}">
      <dsp:nvSpPr>
        <dsp:cNvPr id="0" name=""/>
        <dsp:cNvSpPr/>
      </dsp:nvSpPr>
      <dsp:spPr>
        <a:xfrm>
          <a:off x="729938" y="457438"/>
          <a:ext cx="3651872" cy="3651872"/>
        </a:xfrm>
        <a:prstGeom prst="blockArc">
          <a:avLst>
            <a:gd name="adj1" fmla="val 6942857"/>
            <a:gd name="adj2" fmla="val 10028571"/>
            <a:gd name="adj3" fmla="val 3886"/>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536DCB-A0D3-4417-83EE-9F8E70F8438C}">
      <dsp:nvSpPr>
        <dsp:cNvPr id="0" name=""/>
        <dsp:cNvSpPr/>
      </dsp:nvSpPr>
      <dsp:spPr>
        <a:xfrm>
          <a:off x="729938" y="457438"/>
          <a:ext cx="3651872" cy="3651872"/>
        </a:xfrm>
        <a:prstGeom prst="blockArc">
          <a:avLst>
            <a:gd name="adj1" fmla="val 3857143"/>
            <a:gd name="adj2" fmla="val 6942857"/>
            <a:gd name="adj3" fmla="val 3886"/>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6E12CE-58FE-4B64-8834-8CFAB3BF9997}">
      <dsp:nvSpPr>
        <dsp:cNvPr id="0" name=""/>
        <dsp:cNvSpPr/>
      </dsp:nvSpPr>
      <dsp:spPr>
        <a:xfrm>
          <a:off x="729938" y="457438"/>
          <a:ext cx="3651872" cy="3651872"/>
        </a:xfrm>
        <a:prstGeom prst="blockArc">
          <a:avLst>
            <a:gd name="adj1" fmla="val 771429"/>
            <a:gd name="adj2" fmla="val 3857143"/>
            <a:gd name="adj3" fmla="val 3886"/>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26C307-3BE8-43E8-8CDC-07341E47C0DB}">
      <dsp:nvSpPr>
        <dsp:cNvPr id="0" name=""/>
        <dsp:cNvSpPr/>
      </dsp:nvSpPr>
      <dsp:spPr>
        <a:xfrm>
          <a:off x="729938" y="457438"/>
          <a:ext cx="3651872" cy="3651872"/>
        </a:xfrm>
        <a:prstGeom prst="blockArc">
          <a:avLst>
            <a:gd name="adj1" fmla="val 19285714"/>
            <a:gd name="adj2" fmla="val 771429"/>
            <a:gd name="adj3" fmla="val 3886"/>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4BCFF7-160D-4218-AF4D-B5E126F03EDF}">
      <dsp:nvSpPr>
        <dsp:cNvPr id="0" name=""/>
        <dsp:cNvSpPr/>
      </dsp:nvSpPr>
      <dsp:spPr>
        <a:xfrm>
          <a:off x="729938" y="457438"/>
          <a:ext cx="3651872" cy="3651872"/>
        </a:xfrm>
        <a:prstGeom prst="blockArc">
          <a:avLst>
            <a:gd name="adj1" fmla="val 16200000"/>
            <a:gd name="adj2" fmla="val 19285714"/>
            <a:gd name="adj3" fmla="val 3886"/>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0A76B9-94F4-4AA1-9B8B-B6237BDDE864}">
      <dsp:nvSpPr>
        <dsp:cNvPr id="0" name=""/>
        <dsp:cNvSpPr/>
      </dsp:nvSpPr>
      <dsp:spPr>
        <a:xfrm>
          <a:off x="1852010" y="1579510"/>
          <a:ext cx="1407728" cy="1407728"/>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nl-NL" sz="2500" kern="1200" dirty="0"/>
            <a:t>CO</a:t>
          </a:r>
          <a:r>
            <a:rPr lang="nl-NL" sz="1800" kern="1200" dirty="0"/>
            <a:t>2</a:t>
          </a:r>
          <a:r>
            <a:rPr lang="nl-NL" sz="2500" kern="1200" dirty="0"/>
            <a:t> neutral</a:t>
          </a:r>
        </a:p>
      </dsp:txBody>
      <dsp:txXfrm>
        <a:off x="2058167" y="1785667"/>
        <a:ext cx="995414" cy="995414"/>
      </dsp:txXfrm>
    </dsp:sp>
    <dsp:sp modelId="{56012459-423B-4E65-9AE9-9C3395D9707C}">
      <dsp:nvSpPr>
        <dsp:cNvPr id="0" name=""/>
        <dsp:cNvSpPr/>
      </dsp:nvSpPr>
      <dsp:spPr>
        <a:xfrm>
          <a:off x="2063170" y="208"/>
          <a:ext cx="985409" cy="985409"/>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kern="1200" dirty="0"/>
            <a:t>Energy efficiency</a:t>
          </a:r>
        </a:p>
      </dsp:txBody>
      <dsp:txXfrm>
        <a:off x="2207480" y="144518"/>
        <a:ext cx="696789" cy="696789"/>
      </dsp:txXfrm>
    </dsp:sp>
    <dsp:sp modelId="{828749A3-0AF0-4512-B4EE-E34EBB1B763E}">
      <dsp:nvSpPr>
        <dsp:cNvPr id="0" name=""/>
        <dsp:cNvSpPr/>
      </dsp:nvSpPr>
      <dsp:spPr>
        <a:xfrm>
          <a:off x="3463009" y="674334"/>
          <a:ext cx="985409" cy="985409"/>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noProof="0" dirty="0"/>
            <a:t>Circularity</a:t>
          </a:r>
        </a:p>
      </dsp:txBody>
      <dsp:txXfrm>
        <a:off x="3607319" y="818644"/>
        <a:ext cx="696789" cy="696789"/>
      </dsp:txXfrm>
    </dsp:sp>
    <dsp:sp modelId="{545FDDBC-3228-41F6-99A9-D717618465A0}">
      <dsp:nvSpPr>
        <dsp:cNvPr id="0" name=""/>
        <dsp:cNvSpPr/>
      </dsp:nvSpPr>
      <dsp:spPr>
        <a:xfrm>
          <a:off x="3808740" y="2189084"/>
          <a:ext cx="985409" cy="985409"/>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kern="1200" dirty="0"/>
            <a:t>Change energy source</a:t>
          </a:r>
        </a:p>
      </dsp:txBody>
      <dsp:txXfrm>
        <a:off x="3953050" y="2333394"/>
        <a:ext cx="696789" cy="696789"/>
      </dsp:txXfrm>
    </dsp:sp>
    <dsp:sp modelId="{7A7D9D01-84DA-47B4-8C6D-BEEB60FDBB34}">
      <dsp:nvSpPr>
        <dsp:cNvPr id="0" name=""/>
        <dsp:cNvSpPr/>
      </dsp:nvSpPr>
      <dsp:spPr>
        <a:xfrm>
          <a:off x="2840022" y="3403819"/>
          <a:ext cx="985409" cy="985409"/>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kern="1200" dirty="0"/>
            <a:t>Biobased feedstock</a:t>
          </a:r>
        </a:p>
      </dsp:txBody>
      <dsp:txXfrm>
        <a:off x="2984332" y="3548129"/>
        <a:ext cx="696789" cy="696789"/>
      </dsp:txXfrm>
    </dsp:sp>
    <dsp:sp modelId="{134C254D-124A-410D-BFD0-003D5193EC5E}">
      <dsp:nvSpPr>
        <dsp:cNvPr id="0" name=""/>
        <dsp:cNvSpPr/>
      </dsp:nvSpPr>
      <dsp:spPr>
        <a:xfrm>
          <a:off x="1286318" y="3403819"/>
          <a:ext cx="985409" cy="985409"/>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kern="1200" dirty="0"/>
            <a:t>Process innovation</a:t>
          </a:r>
        </a:p>
      </dsp:txBody>
      <dsp:txXfrm>
        <a:off x="1430628" y="3548129"/>
        <a:ext cx="696789" cy="696789"/>
      </dsp:txXfrm>
    </dsp:sp>
    <dsp:sp modelId="{9EC13180-E6E6-4FE8-AE64-31878C8D140F}">
      <dsp:nvSpPr>
        <dsp:cNvPr id="0" name=""/>
        <dsp:cNvSpPr/>
      </dsp:nvSpPr>
      <dsp:spPr>
        <a:xfrm>
          <a:off x="317599" y="2189084"/>
          <a:ext cx="985409" cy="985409"/>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kern="1200" dirty="0"/>
            <a:t>CCS</a:t>
          </a:r>
        </a:p>
      </dsp:txBody>
      <dsp:txXfrm>
        <a:off x="461909" y="2333394"/>
        <a:ext cx="696789" cy="696789"/>
      </dsp:txXfrm>
    </dsp:sp>
    <dsp:sp modelId="{DE3972A5-83A5-4584-989A-6E6A4C119406}">
      <dsp:nvSpPr>
        <dsp:cNvPr id="0" name=""/>
        <dsp:cNvSpPr/>
      </dsp:nvSpPr>
      <dsp:spPr>
        <a:xfrm>
          <a:off x="663331" y="674334"/>
          <a:ext cx="985409" cy="985409"/>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kern="1200" dirty="0"/>
            <a:t>CCU</a:t>
          </a:r>
        </a:p>
      </dsp:txBody>
      <dsp:txXfrm>
        <a:off x="807641" y="818644"/>
        <a:ext cx="696789" cy="69678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C8A10-329A-4A91-B23B-16F5F0CA6F96}" type="datetimeFigureOut">
              <a:rPr lang="nl-NL" smtClean="0"/>
              <a:t>16-10-2020</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A5FD12-94CD-4D60-955E-E6BBBFDF5A9A}" type="slidenum">
              <a:rPr lang="nl-NL" smtClean="0"/>
              <a:t>‹nr.›</a:t>
            </a:fld>
            <a:endParaRPr lang="nl-NL" dirty="0"/>
          </a:p>
        </p:txBody>
      </p:sp>
    </p:spTree>
    <p:extLst>
      <p:ext uri="{BB962C8B-B14F-4D97-AF65-F5344CB8AC3E}">
        <p14:creationId xmlns:p14="http://schemas.microsoft.com/office/powerpoint/2010/main" val="4170840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Chemport Europe is an ecosystem in the Northern Netherlands in which companies committed to the development of a greener chemical sector flourish. </a:t>
            </a:r>
          </a:p>
          <a:p>
            <a:r>
              <a:rPr lang="en-US" dirty="0"/>
              <a:t>These companies, together with knowledge institutions and government are in the process of transforming of the chemical industry. The ambition is green growth. </a:t>
            </a:r>
          </a:p>
          <a:p>
            <a:r>
              <a:rPr lang="en-US" dirty="0"/>
              <a:t>By 2050, only renewable energy and raw materials will be used.</a:t>
            </a:r>
          </a:p>
          <a:p>
            <a:endParaRPr lang="nl-NL" dirty="0"/>
          </a:p>
        </p:txBody>
      </p:sp>
      <p:sp>
        <p:nvSpPr>
          <p:cNvPr id="4" name="Tijdelijke aanduiding voor dianummer 3"/>
          <p:cNvSpPr>
            <a:spLocks noGrp="1"/>
          </p:cNvSpPr>
          <p:nvPr>
            <p:ph type="sldNum" sz="quarter" idx="5"/>
          </p:nvPr>
        </p:nvSpPr>
        <p:spPr/>
        <p:txBody>
          <a:bodyPr/>
          <a:lstStyle/>
          <a:p>
            <a:fld id="{95A5FD12-94CD-4D60-955E-E6BBBFDF5A9A}" type="slidenum">
              <a:rPr lang="nl-NL" smtClean="0"/>
              <a:t>3</a:t>
            </a:fld>
            <a:endParaRPr lang="nl-NL" dirty="0"/>
          </a:p>
        </p:txBody>
      </p:sp>
    </p:spTree>
    <p:extLst>
      <p:ext uri="{BB962C8B-B14F-4D97-AF65-F5344CB8AC3E}">
        <p14:creationId xmlns:p14="http://schemas.microsoft.com/office/powerpoint/2010/main" val="269173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5A5FD12-94CD-4D60-955E-E6BBBFDF5A9A}" type="slidenum">
              <a:rPr lang="nl-NL" smtClean="0"/>
              <a:t>4</a:t>
            </a:fld>
            <a:endParaRPr lang="nl-NL" dirty="0"/>
          </a:p>
        </p:txBody>
      </p:sp>
    </p:spTree>
    <p:extLst>
      <p:ext uri="{BB962C8B-B14F-4D97-AF65-F5344CB8AC3E}">
        <p14:creationId xmlns:p14="http://schemas.microsoft.com/office/powerpoint/2010/main" val="124061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Vanuit technisch perspectief zijn er voldoende mogelijkheden voorhanden om deze doelstelling te behalen. De industrie opereert in een zeer competitieve omgeving op een wereldwijd speelveld.</a:t>
            </a:r>
          </a:p>
          <a:p>
            <a:r>
              <a:rPr lang="nl-NL" dirty="0"/>
              <a:t>Voor het behoud van de internationale concurrentiepositie van de industrie dient daarom uitvoerig gekeken te worden naar eventuele nadelige effecten van kostenverhoging door duurzaamheidsverbeteringen. Projecten voor de reductie van emissies zullen ook in dit kader beoordeeld moeten worden. Het instrumentarium van de overheid dat ontwikkeld zal worden, zal mede bepalen welke projecten en oplossingsrichtingen financieel haalbaar zijn.</a:t>
            </a:r>
          </a:p>
        </p:txBody>
      </p:sp>
      <p:sp>
        <p:nvSpPr>
          <p:cNvPr id="4" name="Tijdelijke aanduiding voor dianummer 3"/>
          <p:cNvSpPr>
            <a:spLocks noGrp="1"/>
          </p:cNvSpPr>
          <p:nvPr>
            <p:ph type="sldNum" sz="quarter" idx="5"/>
          </p:nvPr>
        </p:nvSpPr>
        <p:spPr/>
        <p:txBody>
          <a:bodyPr/>
          <a:lstStyle/>
          <a:p>
            <a:fld id="{95A5FD12-94CD-4D60-955E-E6BBBFDF5A9A}" type="slidenum">
              <a:rPr lang="nl-NL" smtClean="0"/>
              <a:t>6</a:t>
            </a:fld>
            <a:endParaRPr lang="nl-NL" dirty="0"/>
          </a:p>
        </p:txBody>
      </p:sp>
    </p:spTree>
    <p:extLst>
      <p:ext uri="{BB962C8B-B14F-4D97-AF65-F5344CB8AC3E}">
        <p14:creationId xmlns:p14="http://schemas.microsoft.com/office/powerpoint/2010/main" val="2819036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90 miljoen euro</a:t>
            </a:r>
          </a:p>
          <a:p>
            <a:r>
              <a:rPr lang="nl-NL" dirty="0"/>
              <a:t>20 miljoen van de EC ontvangen (Horizon2020 programma)</a:t>
            </a:r>
          </a:p>
          <a:p>
            <a:r>
              <a:rPr lang="nl-NL" dirty="0"/>
              <a:t>70 miljoen publieke en private investeringen</a:t>
            </a:r>
          </a:p>
          <a:p>
            <a:endParaRPr lang="nl-NL" dirty="0"/>
          </a:p>
          <a:p>
            <a:r>
              <a:rPr lang="nl-NL" dirty="0"/>
              <a:t>Project duurt 6 jaar</a:t>
            </a:r>
          </a:p>
          <a:p>
            <a:endParaRPr lang="nl-NL" dirty="0"/>
          </a:p>
          <a:p>
            <a:r>
              <a:rPr lang="nl-NL" dirty="0"/>
              <a:t>Dit is een overkoepelend project waaronder vele kleinere projecten hangen. </a:t>
            </a:r>
          </a:p>
          <a:p>
            <a:r>
              <a:rPr lang="nl-NL" dirty="0"/>
              <a:t>Goed borgen dat deze projecten in samenhang worden opgezet en uitgevoerd.</a:t>
            </a:r>
          </a:p>
        </p:txBody>
      </p:sp>
      <p:sp>
        <p:nvSpPr>
          <p:cNvPr id="4" name="Tijdelijke aanduiding voor dianummer 3"/>
          <p:cNvSpPr>
            <a:spLocks noGrp="1"/>
          </p:cNvSpPr>
          <p:nvPr>
            <p:ph type="sldNum" sz="quarter" idx="5"/>
          </p:nvPr>
        </p:nvSpPr>
        <p:spPr/>
        <p:txBody>
          <a:bodyPr/>
          <a:lstStyle/>
          <a:p>
            <a:fld id="{95A5FD12-94CD-4D60-955E-E6BBBFDF5A9A}" type="slidenum">
              <a:rPr lang="nl-NL" smtClean="0"/>
              <a:t>8</a:t>
            </a:fld>
            <a:endParaRPr lang="nl-NL" dirty="0"/>
          </a:p>
        </p:txBody>
      </p:sp>
    </p:spTree>
    <p:extLst>
      <p:ext uri="{BB962C8B-B14F-4D97-AF65-F5344CB8AC3E}">
        <p14:creationId xmlns:p14="http://schemas.microsoft.com/office/powerpoint/2010/main" val="1458416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Waterstof als een restproduct: van zoutwinning </a:t>
            </a:r>
            <a:r>
              <a:rPr lang="nl-NL" dirty="0">
                <a:sym typeface="Wingdings" panose="05000000000000000000" pitchFamily="2" charset="2"/>
              </a:rPr>
              <a:t> zuivering (15% zout)  elektrolyse: waterstof, natronloog en chloor</a:t>
            </a:r>
          </a:p>
        </p:txBody>
      </p:sp>
      <p:sp>
        <p:nvSpPr>
          <p:cNvPr id="4" name="Tijdelijke aanduiding voor dianummer 3"/>
          <p:cNvSpPr>
            <a:spLocks noGrp="1"/>
          </p:cNvSpPr>
          <p:nvPr>
            <p:ph type="sldNum" sz="quarter" idx="5"/>
          </p:nvPr>
        </p:nvSpPr>
        <p:spPr/>
        <p:txBody>
          <a:bodyPr/>
          <a:lstStyle/>
          <a:p>
            <a:fld id="{95A5FD12-94CD-4D60-955E-E6BBBFDF5A9A}" type="slidenum">
              <a:rPr lang="nl-NL" smtClean="0"/>
              <a:t>9</a:t>
            </a:fld>
            <a:endParaRPr lang="nl-NL" dirty="0"/>
          </a:p>
        </p:txBody>
      </p:sp>
    </p:spTree>
    <p:extLst>
      <p:ext uri="{BB962C8B-B14F-4D97-AF65-F5344CB8AC3E}">
        <p14:creationId xmlns:p14="http://schemas.microsoft.com/office/powerpoint/2010/main" val="3933192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nl-NL"/>
              <a:t>Klik om stijl te bewerken</a:t>
            </a:r>
          </a:p>
        </p:txBody>
      </p:sp>
      <p:sp>
        <p:nvSpPr>
          <p:cNvPr id="3" name="Ond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p>
        </p:txBody>
      </p:sp>
      <p:sp>
        <p:nvSpPr>
          <p:cNvPr id="4" name="Tijdelijke aanduiding voor datum 3"/>
          <p:cNvSpPr>
            <a:spLocks noGrp="1"/>
          </p:cNvSpPr>
          <p:nvPr>
            <p:ph type="dt" sz="half" idx="10"/>
          </p:nvPr>
        </p:nvSpPr>
        <p:spPr/>
        <p:txBody>
          <a:bodyPr/>
          <a:lstStyle/>
          <a:p>
            <a:fld id="{539103C6-3C6A-4F48-9FE3-FD669E485250}" type="datetimeFigureOut">
              <a:rPr lang="nl-NL" smtClean="0"/>
              <a:t>16-10-2020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F79DD121-AB32-4946-8587-2B4BF351C73E}" type="slidenum">
              <a:rPr lang="nl-NL" smtClean="0"/>
              <a:t>‹nr.›</a:t>
            </a:fld>
            <a:endParaRPr lang="nl-NL" dirty="0"/>
          </a:p>
        </p:txBody>
      </p:sp>
    </p:spTree>
    <p:extLst>
      <p:ext uri="{BB962C8B-B14F-4D97-AF65-F5344CB8AC3E}">
        <p14:creationId xmlns:p14="http://schemas.microsoft.com/office/powerpoint/2010/main" val="1061532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verticale tekst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39103C6-3C6A-4F48-9FE3-FD669E485250}" type="datetimeFigureOut">
              <a:rPr lang="nl-NL" smtClean="0"/>
              <a:t>16-10-2020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F79DD121-AB32-4946-8587-2B4BF351C73E}" type="slidenum">
              <a:rPr lang="nl-NL" smtClean="0"/>
              <a:t>‹nr.›</a:t>
            </a:fld>
            <a:endParaRPr lang="nl-NL" dirty="0"/>
          </a:p>
        </p:txBody>
      </p:sp>
    </p:spTree>
    <p:extLst>
      <p:ext uri="{BB962C8B-B14F-4D97-AF65-F5344CB8AC3E}">
        <p14:creationId xmlns:p14="http://schemas.microsoft.com/office/powerpoint/2010/main" val="263327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154781"/>
            <a:ext cx="2057400" cy="3290888"/>
          </a:xfrm>
        </p:spPr>
        <p:txBody>
          <a:bodyPr vert="eaVert"/>
          <a:lstStyle/>
          <a:p>
            <a:r>
              <a:rPr lang="nl-NL"/>
              <a:t>Klik om stijl te bewerken</a:t>
            </a:r>
          </a:p>
        </p:txBody>
      </p:sp>
      <p:sp>
        <p:nvSpPr>
          <p:cNvPr id="3" name="Tijdelijke aanduiding voor verticale tekst 2"/>
          <p:cNvSpPr>
            <a:spLocks noGrp="1"/>
          </p:cNvSpPr>
          <p:nvPr>
            <p:ph type="body" orient="vert" idx="1"/>
          </p:nvPr>
        </p:nvSpPr>
        <p:spPr>
          <a:xfrm>
            <a:off x="457200" y="154781"/>
            <a:ext cx="6019800" cy="329088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39103C6-3C6A-4F48-9FE3-FD669E485250}" type="datetimeFigureOut">
              <a:rPr lang="nl-NL" smtClean="0"/>
              <a:t>16-10-2020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F79DD121-AB32-4946-8587-2B4BF351C73E}" type="slidenum">
              <a:rPr lang="nl-NL" smtClean="0"/>
              <a:t>‹nr.›</a:t>
            </a:fld>
            <a:endParaRPr lang="nl-NL" dirty="0"/>
          </a:p>
        </p:txBody>
      </p:sp>
    </p:spTree>
    <p:extLst>
      <p:ext uri="{BB962C8B-B14F-4D97-AF65-F5344CB8AC3E}">
        <p14:creationId xmlns:p14="http://schemas.microsoft.com/office/powerpoint/2010/main" val="4132699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39103C6-3C6A-4F48-9FE3-FD669E485250}" type="datetimeFigureOut">
              <a:rPr lang="nl-NL" smtClean="0"/>
              <a:t>16-10-2020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F79DD121-AB32-4946-8587-2B4BF351C73E}" type="slidenum">
              <a:rPr lang="nl-NL" smtClean="0"/>
              <a:t>‹nr.›</a:t>
            </a:fld>
            <a:endParaRPr lang="nl-NL" dirty="0"/>
          </a:p>
        </p:txBody>
      </p:sp>
    </p:spTree>
    <p:extLst>
      <p:ext uri="{BB962C8B-B14F-4D97-AF65-F5344CB8AC3E}">
        <p14:creationId xmlns:p14="http://schemas.microsoft.com/office/powerpoint/2010/main" val="293535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nl-NL"/>
              <a:t>Klik om stijl te bewerken</a:t>
            </a:r>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Tijdelijke aanduiding voor datum 3"/>
          <p:cNvSpPr>
            <a:spLocks noGrp="1"/>
          </p:cNvSpPr>
          <p:nvPr>
            <p:ph type="dt" sz="half" idx="10"/>
          </p:nvPr>
        </p:nvSpPr>
        <p:spPr/>
        <p:txBody>
          <a:bodyPr/>
          <a:lstStyle/>
          <a:p>
            <a:fld id="{539103C6-3C6A-4F48-9FE3-FD669E485250}" type="datetimeFigureOut">
              <a:rPr lang="nl-NL" smtClean="0"/>
              <a:t>16-10-2020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F79DD121-AB32-4946-8587-2B4BF351C73E}" type="slidenum">
              <a:rPr lang="nl-NL" smtClean="0"/>
              <a:t>‹nr.›</a:t>
            </a:fld>
            <a:endParaRPr lang="nl-NL" dirty="0"/>
          </a:p>
        </p:txBody>
      </p:sp>
    </p:spTree>
    <p:extLst>
      <p:ext uri="{BB962C8B-B14F-4D97-AF65-F5344CB8AC3E}">
        <p14:creationId xmlns:p14="http://schemas.microsoft.com/office/powerpoint/2010/main" val="328833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539103C6-3C6A-4F48-9FE3-FD669E485250}" type="datetimeFigureOut">
              <a:rPr lang="nl-NL" smtClean="0"/>
              <a:t>16-10-2020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F79DD121-AB32-4946-8587-2B4BF351C73E}" type="slidenum">
              <a:rPr lang="nl-NL" smtClean="0"/>
              <a:t>‹nr.›</a:t>
            </a:fld>
            <a:endParaRPr lang="nl-NL" dirty="0"/>
          </a:p>
        </p:txBody>
      </p:sp>
    </p:spTree>
    <p:extLst>
      <p:ext uri="{BB962C8B-B14F-4D97-AF65-F5344CB8AC3E}">
        <p14:creationId xmlns:p14="http://schemas.microsoft.com/office/powerpoint/2010/main" val="565331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p:spPr>
        <p:txBody>
          <a:bodyPr/>
          <a:lstStyle>
            <a:lvl1pPr>
              <a:defRPr/>
            </a:lvl1pPr>
          </a:lstStyle>
          <a:p>
            <a:r>
              <a:rPr lang="nl-NL"/>
              <a:t>Klik om stijl te bewerken</a:t>
            </a:r>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539103C6-3C6A-4F48-9FE3-FD669E485250}" type="datetimeFigureOut">
              <a:rPr lang="nl-NL" smtClean="0"/>
              <a:t>16-10-2020</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F79DD121-AB32-4946-8587-2B4BF351C73E}" type="slidenum">
              <a:rPr lang="nl-NL" smtClean="0"/>
              <a:t>‹nr.›</a:t>
            </a:fld>
            <a:endParaRPr lang="nl-NL" dirty="0"/>
          </a:p>
        </p:txBody>
      </p:sp>
    </p:spTree>
    <p:extLst>
      <p:ext uri="{BB962C8B-B14F-4D97-AF65-F5344CB8AC3E}">
        <p14:creationId xmlns:p14="http://schemas.microsoft.com/office/powerpoint/2010/main" val="2341882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atum 2"/>
          <p:cNvSpPr>
            <a:spLocks noGrp="1"/>
          </p:cNvSpPr>
          <p:nvPr>
            <p:ph type="dt" sz="half" idx="10"/>
          </p:nvPr>
        </p:nvSpPr>
        <p:spPr/>
        <p:txBody>
          <a:bodyPr/>
          <a:lstStyle/>
          <a:p>
            <a:fld id="{539103C6-3C6A-4F48-9FE3-FD669E485250}" type="datetimeFigureOut">
              <a:rPr lang="nl-NL" smtClean="0"/>
              <a:t>16-10-2020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F79DD121-AB32-4946-8587-2B4BF351C73E}" type="slidenum">
              <a:rPr lang="nl-NL" smtClean="0"/>
              <a:t>‹nr.›</a:t>
            </a:fld>
            <a:endParaRPr lang="nl-NL" dirty="0"/>
          </a:p>
        </p:txBody>
      </p:sp>
    </p:spTree>
    <p:extLst>
      <p:ext uri="{BB962C8B-B14F-4D97-AF65-F5344CB8AC3E}">
        <p14:creationId xmlns:p14="http://schemas.microsoft.com/office/powerpoint/2010/main" val="3104463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39103C6-3C6A-4F48-9FE3-FD669E485250}" type="datetimeFigureOut">
              <a:rPr lang="nl-NL" smtClean="0"/>
              <a:t>16-10-2020</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F79DD121-AB32-4946-8587-2B4BF351C73E}" type="slidenum">
              <a:rPr lang="nl-NL" smtClean="0"/>
              <a:t>‹nr.›</a:t>
            </a:fld>
            <a:endParaRPr lang="nl-NL" dirty="0"/>
          </a:p>
        </p:txBody>
      </p:sp>
    </p:spTree>
    <p:extLst>
      <p:ext uri="{BB962C8B-B14F-4D97-AF65-F5344CB8AC3E}">
        <p14:creationId xmlns:p14="http://schemas.microsoft.com/office/powerpoint/2010/main" val="1576531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nl-NL"/>
              <a:t>Klik om stijl te bewerken</a:t>
            </a:r>
          </a:p>
        </p:txBody>
      </p:sp>
      <p:sp>
        <p:nvSpPr>
          <p:cNvPr id="3" name="Tijdelijke aanduiding voor inhou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ijdelijke aanduiding voor datum 4"/>
          <p:cNvSpPr>
            <a:spLocks noGrp="1"/>
          </p:cNvSpPr>
          <p:nvPr>
            <p:ph type="dt" sz="half" idx="10"/>
          </p:nvPr>
        </p:nvSpPr>
        <p:spPr/>
        <p:txBody>
          <a:bodyPr/>
          <a:lstStyle/>
          <a:p>
            <a:fld id="{539103C6-3C6A-4F48-9FE3-FD669E485250}" type="datetimeFigureOut">
              <a:rPr lang="nl-NL" smtClean="0"/>
              <a:t>16-10-2020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F79DD121-AB32-4946-8587-2B4BF351C73E}" type="slidenum">
              <a:rPr lang="nl-NL" smtClean="0"/>
              <a:t>‹nr.›</a:t>
            </a:fld>
            <a:endParaRPr lang="nl-NL" dirty="0"/>
          </a:p>
        </p:txBody>
      </p:sp>
    </p:spTree>
    <p:extLst>
      <p:ext uri="{BB962C8B-B14F-4D97-AF65-F5344CB8AC3E}">
        <p14:creationId xmlns:p14="http://schemas.microsoft.com/office/powerpoint/2010/main" val="2767827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nl-NL"/>
              <a:t>Klik om stijl te bewerken</a:t>
            </a:r>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pictogram als u een afbeelding wilt toevoegen</a:t>
            </a:r>
          </a:p>
        </p:txBody>
      </p:sp>
      <p:sp>
        <p:nvSpPr>
          <p:cNvPr id="4" name="Tijdelijke aanduiding vo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ijdelijke aanduiding voor datum 4"/>
          <p:cNvSpPr>
            <a:spLocks noGrp="1"/>
          </p:cNvSpPr>
          <p:nvPr>
            <p:ph type="dt" sz="half" idx="10"/>
          </p:nvPr>
        </p:nvSpPr>
        <p:spPr/>
        <p:txBody>
          <a:bodyPr/>
          <a:lstStyle/>
          <a:p>
            <a:fld id="{539103C6-3C6A-4F48-9FE3-FD669E485250}" type="datetimeFigureOut">
              <a:rPr lang="nl-NL" smtClean="0"/>
              <a:t>16-10-2020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F79DD121-AB32-4946-8587-2B4BF351C73E}" type="slidenum">
              <a:rPr lang="nl-NL" smtClean="0"/>
              <a:t>‹nr.›</a:t>
            </a:fld>
            <a:endParaRPr lang="nl-NL" dirty="0"/>
          </a:p>
        </p:txBody>
      </p:sp>
    </p:spTree>
    <p:extLst>
      <p:ext uri="{BB962C8B-B14F-4D97-AF65-F5344CB8AC3E}">
        <p14:creationId xmlns:p14="http://schemas.microsoft.com/office/powerpoint/2010/main" val="3079430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9103C6-3C6A-4F48-9FE3-FD669E485250}" type="datetimeFigureOut">
              <a:rPr lang="nl-NL" smtClean="0"/>
              <a:t>16-10-2020</a:t>
            </a:fld>
            <a:endParaRPr lang="nl-NL" dirty="0"/>
          </a:p>
        </p:txBody>
      </p:sp>
      <p:sp>
        <p:nvSpPr>
          <p:cNvPr id="5" name="Tijdelijke aanduiding voor voetteks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79DD121-AB32-4946-8587-2B4BF351C73E}" type="slidenum">
              <a:rPr lang="nl-NL" smtClean="0"/>
              <a:t>‹nr.›</a:t>
            </a:fld>
            <a:endParaRPr lang="nl-NL" dirty="0"/>
          </a:p>
        </p:txBody>
      </p:sp>
    </p:spTree>
    <p:extLst>
      <p:ext uri="{BB962C8B-B14F-4D97-AF65-F5344CB8AC3E}">
        <p14:creationId xmlns:p14="http://schemas.microsoft.com/office/powerpoint/2010/main" val="2658780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275606"/>
            <a:ext cx="7772400" cy="1102519"/>
          </a:xfrm>
        </p:spPr>
        <p:txBody>
          <a:bodyPr>
            <a:normAutofit fontScale="90000"/>
          </a:bodyPr>
          <a:lstStyle/>
          <a:p>
            <a:r>
              <a:rPr lang="en-US" dirty="0"/>
              <a:t>The use of hydrogen in the industry</a:t>
            </a:r>
            <a:br>
              <a:rPr lang="en-US" dirty="0"/>
            </a:br>
            <a:endParaRPr lang="en-US" sz="3100" dirty="0"/>
          </a:p>
        </p:txBody>
      </p:sp>
      <p:sp>
        <p:nvSpPr>
          <p:cNvPr id="3" name="Ondertitel 2"/>
          <p:cNvSpPr>
            <a:spLocks noGrp="1"/>
          </p:cNvSpPr>
          <p:nvPr>
            <p:ph type="subTitle" idx="1"/>
          </p:nvPr>
        </p:nvSpPr>
        <p:spPr>
          <a:xfrm>
            <a:off x="1371600" y="2519024"/>
            <a:ext cx="6400800" cy="1314450"/>
          </a:xfrm>
        </p:spPr>
        <p:txBody>
          <a:bodyPr>
            <a:normAutofit fontScale="92500"/>
          </a:bodyPr>
          <a:lstStyle/>
          <a:p>
            <a:r>
              <a:rPr lang="nl-NL" sz="3900" dirty="0"/>
              <a:t>IJzebrand Rijzebol</a:t>
            </a:r>
          </a:p>
          <a:p>
            <a:r>
              <a:rPr lang="en-US" dirty="0"/>
              <a:t>Regional Minister for Economic Affairs</a:t>
            </a:r>
          </a:p>
        </p:txBody>
      </p:sp>
    </p:spTree>
    <p:extLst>
      <p:ext uri="{BB962C8B-B14F-4D97-AF65-F5344CB8AC3E}">
        <p14:creationId xmlns:p14="http://schemas.microsoft.com/office/powerpoint/2010/main" val="3225872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55576" y="1832545"/>
            <a:ext cx="7772400" cy="1102519"/>
          </a:xfrm>
        </p:spPr>
        <p:txBody>
          <a:bodyPr>
            <a:normAutofit fontScale="90000"/>
          </a:bodyPr>
          <a:lstStyle/>
          <a:p>
            <a:r>
              <a:rPr lang="en-US" dirty="0"/>
              <a:t>We are interested in European cooperation for greening the industry!</a:t>
            </a:r>
            <a:br>
              <a:rPr lang="en-US" dirty="0"/>
            </a:br>
            <a:endParaRPr lang="en-US" sz="3100" dirty="0"/>
          </a:p>
        </p:txBody>
      </p:sp>
      <p:sp>
        <p:nvSpPr>
          <p:cNvPr id="3" name="Ondertitel 2"/>
          <p:cNvSpPr>
            <a:spLocks noGrp="1"/>
          </p:cNvSpPr>
          <p:nvPr>
            <p:ph type="subTitle" idx="1"/>
          </p:nvPr>
        </p:nvSpPr>
        <p:spPr>
          <a:xfrm>
            <a:off x="1371600" y="3323135"/>
            <a:ext cx="6400800" cy="1314450"/>
          </a:xfrm>
        </p:spPr>
        <p:txBody>
          <a:bodyPr>
            <a:normAutofit/>
          </a:bodyPr>
          <a:lstStyle/>
          <a:p>
            <a:endParaRPr lang="nl-NL" dirty="0"/>
          </a:p>
          <a:p>
            <a:r>
              <a:rPr lang="nl-NL" dirty="0"/>
              <a:t>Thank you for your attention!</a:t>
            </a:r>
          </a:p>
        </p:txBody>
      </p:sp>
    </p:spTree>
    <p:extLst>
      <p:ext uri="{BB962C8B-B14F-4D97-AF65-F5344CB8AC3E}">
        <p14:creationId xmlns:p14="http://schemas.microsoft.com/office/powerpoint/2010/main" val="2249503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E1F1CA-1FF5-4B41-AD1C-9AE17F28D789}"/>
              </a:ext>
            </a:extLst>
          </p:cNvPr>
          <p:cNvSpPr>
            <a:spLocks noGrp="1"/>
          </p:cNvSpPr>
          <p:nvPr>
            <p:ph type="title"/>
          </p:nvPr>
        </p:nvSpPr>
        <p:spPr/>
        <p:txBody>
          <a:bodyPr>
            <a:normAutofit fontScale="90000"/>
          </a:bodyPr>
          <a:lstStyle/>
          <a:p>
            <a:r>
              <a:rPr lang="en-US" dirty="0"/>
              <a:t>The chemical clusters in the Northern Netherlands</a:t>
            </a:r>
          </a:p>
        </p:txBody>
      </p:sp>
      <p:pic>
        <p:nvPicPr>
          <p:cNvPr id="4" name="Tijdelijke aanduiding voor inhoud 3">
            <a:extLst>
              <a:ext uri="{FF2B5EF4-FFF2-40B4-BE49-F238E27FC236}">
                <a16:creationId xmlns:a16="http://schemas.microsoft.com/office/drawing/2014/main" id="{E26C5CA3-00E9-45ED-908B-4AAEA8E4B74B}"/>
              </a:ext>
            </a:extLst>
          </p:cNvPr>
          <p:cNvPicPr>
            <a:picLocks noGrp="1" noChangeAspect="1"/>
          </p:cNvPicPr>
          <p:nvPr>
            <p:ph idx="1"/>
          </p:nvPr>
        </p:nvPicPr>
        <p:blipFill>
          <a:blip r:embed="rId2"/>
          <a:stretch>
            <a:fillRect/>
          </a:stretch>
        </p:blipFill>
        <p:spPr>
          <a:xfrm>
            <a:off x="1555781" y="1200150"/>
            <a:ext cx="6032437" cy="3394075"/>
          </a:xfrm>
          <a:prstGeom prst="rect">
            <a:avLst/>
          </a:prstGeom>
        </p:spPr>
      </p:pic>
    </p:spTree>
    <p:extLst>
      <p:ext uri="{BB962C8B-B14F-4D97-AF65-F5344CB8AC3E}">
        <p14:creationId xmlns:p14="http://schemas.microsoft.com/office/powerpoint/2010/main" val="2532786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a:extLst>
              <a:ext uri="{FF2B5EF4-FFF2-40B4-BE49-F238E27FC236}">
                <a16:creationId xmlns:a16="http://schemas.microsoft.com/office/drawing/2014/main" id="{91A17A20-3E1B-47AA-9BF4-0D7E58EEFE41}"/>
              </a:ext>
            </a:extLst>
          </p:cNvPr>
          <p:cNvPicPr>
            <a:picLocks noGrp="1" noChangeAspect="1"/>
          </p:cNvPicPr>
          <p:nvPr>
            <p:ph idx="1"/>
          </p:nvPr>
        </p:nvPicPr>
        <p:blipFill>
          <a:blip r:embed="rId3"/>
          <a:stretch>
            <a:fillRect/>
          </a:stretch>
        </p:blipFill>
        <p:spPr>
          <a:xfrm>
            <a:off x="4976597" y="1983184"/>
            <a:ext cx="3448050" cy="2047875"/>
          </a:xfrm>
          <a:prstGeom prst="rect">
            <a:avLst/>
          </a:prstGeom>
        </p:spPr>
      </p:pic>
      <p:sp>
        <p:nvSpPr>
          <p:cNvPr id="5" name="Tijdelijke aanduiding voor tekst 4">
            <a:extLst>
              <a:ext uri="{FF2B5EF4-FFF2-40B4-BE49-F238E27FC236}">
                <a16:creationId xmlns:a16="http://schemas.microsoft.com/office/drawing/2014/main" id="{F70493B3-9FE4-4F2D-9228-B153C7281238}"/>
              </a:ext>
            </a:extLst>
          </p:cNvPr>
          <p:cNvSpPr>
            <a:spLocks noGrp="1"/>
          </p:cNvSpPr>
          <p:nvPr>
            <p:ph type="body" sz="half" idx="2"/>
          </p:nvPr>
        </p:nvSpPr>
        <p:spPr>
          <a:xfrm>
            <a:off x="395536" y="555526"/>
            <a:ext cx="4464496" cy="4320480"/>
          </a:xfrm>
        </p:spPr>
        <p:txBody>
          <a:bodyPr>
            <a:normAutofit/>
          </a:bodyPr>
          <a:lstStyle/>
          <a:p>
            <a:endParaRPr lang="nl-NL" dirty="0"/>
          </a:p>
          <a:p>
            <a:r>
              <a:rPr lang="en-US" sz="1800" b="1" dirty="0"/>
              <a:t>2 Chemical Clusters</a:t>
            </a:r>
          </a:p>
          <a:p>
            <a:endParaRPr lang="en-US" sz="1800" b="1" dirty="0"/>
          </a:p>
          <a:p>
            <a:r>
              <a:rPr lang="en-US" sz="1800" b="1" dirty="0"/>
              <a:t>More than 50 companies</a:t>
            </a:r>
          </a:p>
          <a:p>
            <a:endParaRPr lang="en-US" sz="1800" b="1" dirty="0"/>
          </a:p>
          <a:p>
            <a:r>
              <a:rPr lang="en-US" sz="1800" b="1" dirty="0"/>
              <a:t>5 knowledge institutions</a:t>
            </a:r>
          </a:p>
          <a:p>
            <a:endParaRPr lang="en-US" sz="1800" b="1" dirty="0"/>
          </a:p>
          <a:p>
            <a:r>
              <a:rPr lang="en-US" sz="1800" b="1" dirty="0"/>
              <a:t>14 R&amp;D facilities</a:t>
            </a:r>
          </a:p>
          <a:p>
            <a:endParaRPr lang="en-US" dirty="0"/>
          </a:p>
          <a:p>
            <a:r>
              <a:rPr lang="en-US" sz="1600" b="1" dirty="0"/>
              <a:t>Ambition:</a:t>
            </a:r>
          </a:p>
          <a:p>
            <a:r>
              <a:rPr lang="en-US" sz="1600" dirty="0"/>
              <a:t>Become the first cluster with </a:t>
            </a:r>
            <a:r>
              <a:rPr lang="en-US" sz="1600" u="sng" dirty="0"/>
              <a:t>zero CO2 emissions </a:t>
            </a:r>
            <a:r>
              <a:rPr lang="en-US" sz="1600" dirty="0"/>
              <a:t>and minimum environmental impact. </a:t>
            </a:r>
          </a:p>
          <a:p>
            <a:r>
              <a:rPr lang="en-US" sz="1600" dirty="0"/>
              <a:t>The entire Chemport Europe industry cluster will </a:t>
            </a:r>
            <a:r>
              <a:rPr lang="en-US" sz="1600" u="sng" dirty="0"/>
              <a:t>only use renewable energy and feedstocks </a:t>
            </a:r>
            <a:r>
              <a:rPr lang="en-US" sz="1600" dirty="0"/>
              <a:t>by 2050.</a:t>
            </a:r>
          </a:p>
        </p:txBody>
      </p:sp>
      <p:pic>
        <p:nvPicPr>
          <p:cNvPr id="7" name="Afbeelding 6">
            <a:extLst>
              <a:ext uri="{FF2B5EF4-FFF2-40B4-BE49-F238E27FC236}">
                <a16:creationId xmlns:a16="http://schemas.microsoft.com/office/drawing/2014/main" id="{61C423B8-F0CD-4762-A79E-54E3B28CAEA7}"/>
              </a:ext>
            </a:extLst>
          </p:cNvPr>
          <p:cNvPicPr>
            <a:picLocks noChangeAspect="1"/>
          </p:cNvPicPr>
          <p:nvPr/>
        </p:nvPicPr>
        <p:blipFill>
          <a:blip r:embed="rId4"/>
          <a:stretch>
            <a:fillRect/>
          </a:stretch>
        </p:blipFill>
        <p:spPr>
          <a:xfrm>
            <a:off x="3481172" y="379859"/>
            <a:ext cx="3219450" cy="1438275"/>
          </a:xfrm>
          <a:prstGeom prst="rect">
            <a:avLst/>
          </a:prstGeom>
        </p:spPr>
      </p:pic>
    </p:spTree>
    <p:extLst>
      <p:ext uri="{BB962C8B-B14F-4D97-AF65-F5344CB8AC3E}">
        <p14:creationId xmlns:p14="http://schemas.microsoft.com/office/powerpoint/2010/main" val="522253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F4A599-C1C3-4A12-A433-6E0AF48B648E}"/>
              </a:ext>
            </a:extLst>
          </p:cNvPr>
          <p:cNvSpPr>
            <a:spLocks noGrp="1"/>
          </p:cNvSpPr>
          <p:nvPr>
            <p:ph type="title"/>
          </p:nvPr>
        </p:nvSpPr>
        <p:spPr/>
        <p:txBody>
          <a:bodyPr/>
          <a:lstStyle/>
          <a:p>
            <a:r>
              <a:rPr lang="nl-NL" dirty="0"/>
              <a:t>Closing the loop</a:t>
            </a:r>
          </a:p>
        </p:txBody>
      </p:sp>
      <p:pic>
        <p:nvPicPr>
          <p:cNvPr id="4" name="Tijdelijke aanduiding voor inhoud 3">
            <a:extLst>
              <a:ext uri="{FF2B5EF4-FFF2-40B4-BE49-F238E27FC236}">
                <a16:creationId xmlns:a16="http://schemas.microsoft.com/office/drawing/2014/main" id="{5DD0F141-61E6-4C4F-8507-4C4F5E910E29}"/>
              </a:ext>
            </a:extLst>
          </p:cNvPr>
          <p:cNvPicPr>
            <a:picLocks noGrp="1" noChangeAspect="1"/>
          </p:cNvPicPr>
          <p:nvPr>
            <p:ph idx="1"/>
          </p:nvPr>
        </p:nvPicPr>
        <p:blipFill>
          <a:blip r:embed="rId3"/>
          <a:stretch>
            <a:fillRect/>
          </a:stretch>
        </p:blipFill>
        <p:spPr>
          <a:xfrm>
            <a:off x="457200" y="1296784"/>
            <a:ext cx="8229600" cy="3200807"/>
          </a:xfrm>
          <a:prstGeom prst="rect">
            <a:avLst/>
          </a:prstGeom>
        </p:spPr>
      </p:pic>
    </p:spTree>
    <p:extLst>
      <p:ext uri="{BB962C8B-B14F-4D97-AF65-F5344CB8AC3E}">
        <p14:creationId xmlns:p14="http://schemas.microsoft.com/office/powerpoint/2010/main" val="1568122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B445651-B62E-4A65-BB8F-06E51E7E86AD}"/>
              </a:ext>
            </a:extLst>
          </p:cNvPr>
          <p:cNvSpPr>
            <a:spLocks noGrp="1"/>
          </p:cNvSpPr>
          <p:nvPr>
            <p:ph type="title"/>
          </p:nvPr>
        </p:nvSpPr>
        <p:spPr/>
        <p:txBody>
          <a:bodyPr>
            <a:normAutofit/>
          </a:bodyPr>
          <a:lstStyle/>
          <a:p>
            <a:r>
              <a:rPr lang="nl-NL" sz="3600" dirty="0"/>
              <a:t>CO</a:t>
            </a:r>
            <a:r>
              <a:rPr lang="nl-NL" sz="2400" dirty="0"/>
              <a:t>2</a:t>
            </a:r>
            <a:r>
              <a:rPr lang="nl-NL" sz="3600" dirty="0"/>
              <a:t> reduction</a:t>
            </a:r>
          </a:p>
        </p:txBody>
      </p:sp>
      <p:sp>
        <p:nvSpPr>
          <p:cNvPr id="6" name="Tijdelijke aanduiding voor tekst 5">
            <a:extLst>
              <a:ext uri="{FF2B5EF4-FFF2-40B4-BE49-F238E27FC236}">
                <a16:creationId xmlns:a16="http://schemas.microsoft.com/office/drawing/2014/main" id="{1BDAD8DF-A8BC-47D6-9B92-85E5DCE28FA4}"/>
              </a:ext>
            </a:extLst>
          </p:cNvPr>
          <p:cNvSpPr>
            <a:spLocks noGrp="1"/>
          </p:cNvSpPr>
          <p:nvPr>
            <p:ph type="body" sz="half" idx="2"/>
          </p:nvPr>
        </p:nvSpPr>
        <p:spPr>
          <a:xfrm>
            <a:off x="395537" y="1076326"/>
            <a:ext cx="3069978" cy="3518297"/>
          </a:xfrm>
        </p:spPr>
        <p:txBody>
          <a:bodyPr/>
          <a:lstStyle/>
          <a:p>
            <a:endParaRPr lang="nl-NL" dirty="0"/>
          </a:p>
          <a:p>
            <a:endParaRPr lang="nl-NL" dirty="0"/>
          </a:p>
          <a:p>
            <a:endParaRPr lang="nl-NL" dirty="0"/>
          </a:p>
          <a:p>
            <a:r>
              <a:rPr lang="en-US" dirty="0"/>
              <a:t>Absolute reduction: 35%</a:t>
            </a:r>
          </a:p>
          <a:p>
            <a:endParaRPr lang="en-US" dirty="0"/>
          </a:p>
          <a:p>
            <a:r>
              <a:rPr lang="en-US" dirty="0"/>
              <a:t>Relative reduction: 55%</a:t>
            </a:r>
          </a:p>
          <a:p>
            <a:endParaRPr lang="en-US" dirty="0"/>
          </a:p>
          <a:p>
            <a:r>
              <a:rPr lang="en-US" dirty="0"/>
              <a:t>Production increased by 50%</a:t>
            </a:r>
          </a:p>
          <a:p>
            <a:endParaRPr lang="en-US" dirty="0"/>
          </a:p>
          <a:p>
            <a:r>
              <a:rPr lang="en-US" b="1" dirty="0"/>
              <a:t>The CO</a:t>
            </a:r>
            <a:r>
              <a:rPr lang="en-US" sz="1100" b="1" dirty="0"/>
              <a:t>2</a:t>
            </a:r>
            <a:r>
              <a:rPr lang="en-US" b="1" dirty="0"/>
              <a:t> emission is still decreasing!</a:t>
            </a:r>
          </a:p>
        </p:txBody>
      </p:sp>
      <p:pic>
        <p:nvPicPr>
          <p:cNvPr id="10" name="Tijdelijke aanduiding voor inhoud 9">
            <a:extLst>
              <a:ext uri="{FF2B5EF4-FFF2-40B4-BE49-F238E27FC236}">
                <a16:creationId xmlns:a16="http://schemas.microsoft.com/office/drawing/2014/main" id="{DDCE25EC-7F35-4190-9D95-F0A531A5124D}"/>
              </a:ext>
            </a:extLst>
          </p:cNvPr>
          <p:cNvPicPr>
            <a:picLocks noGrp="1" noChangeAspect="1"/>
          </p:cNvPicPr>
          <p:nvPr>
            <p:ph idx="1"/>
          </p:nvPr>
        </p:nvPicPr>
        <p:blipFill>
          <a:blip r:embed="rId2"/>
          <a:stretch>
            <a:fillRect/>
          </a:stretch>
        </p:blipFill>
        <p:spPr>
          <a:xfrm>
            <a:off x="3131840" y="912962"/>
            <a:ext cx="5554960" cy="3230868"/>
          </a:xfrm>
          <a:prstGeom prst="rect">
            <a:avLst/>
          </a:prstGeom>
        </p:spPr>
      </p:pic>
    </p:spTree>
    <p:extLst>
      <p:ext uri="{BB962C8B-B14F-4D97-AF65-F5344CB8AC3E}">
        <p14:creationId xmlns:p14="http://schemas.microsoft.com/office/powerpoint/2010/main" val="1091735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57D47E-3881-4EF6-BBEE-22CC18B53ED9}"/>
              </a:ext>
            </a:extLst>
          </p:cNvPr>
          <p:cNvSpPr>
            <a:spLocks noGrp="1"/>
          </p:cNvSpPr>
          <p:nvPr>
            <p:ph type="title"/>
          </p:nvPr>
        </p:nvSpPr>
        <p:spPr>
          <a:xfrm>
            <a:off x="457201" y="204786"/>
            <a:ext cx="3008313" cy="1286843"/>
          </a:xfrm>
        </p:spPr>
        <p:txBody>
          <a:bodyPr>
            <a:normAutofit/>
          </a:bodyPr>
          <a:lstStyle/>
          <a:p>
            <a:r>
              <a:rPr lang="en-US" sz="2400" dirty="0"/>
              <a:t>Ways to reduce the CO</a:t>
            </a:r>
            <a:r>
              <a:rPr lang="en-US" sz="1800" dirty="0"/>
              <a:t>2 </a:t>
            </a:r>
            <a:r>
              <a:rPr lang="en-US" sz="2400" dirty="0"/>
              <a:t>emission</a:t>
            </a:r>
          </a:p>
        </p:txBody>
      </p:sp>
      <p:sp>
        <p:nvSpPr>
          <p:cNvPr id="4" name="Tijdelijke aanduiding voor tekst 3">
            <a:extLst>
              <a:ext uri="{FF2B5EF4-FFF2-40B4-BE49-F238E27FC236}">
                <a16:creationId xmlns:a16="http://schemas.microsoft.com/office/drawing/2014/main" id="{645C2B69-1060-47EE-9436-953E4FC199A2}"/>
              </a:ext>
            </a:extLst>
          </p:cNvPr>
          <p:cNvSpPr>
            <a:spLocks noGrp="1"/>
          </p:cNvSpPr>
          <p:nvPr>
            <p:ph type="body" sz="half" idx="2"/>
          </p:nvPr>
        </p:nvSpPr>
        <p:spPr>
          <a:xfrm>
            <a:off x="457201" y="1707654"/>
            <a:ext cx="3008313" cy="2886969"/>
          </a:xfrm>
        </p:spPr>
        <p:txBody>
          <a:bodyPr>
            <a:normAutofit/>
          </a:bodyPr>
          <a:lstStyle/>
          <a:p>
            <a:r>
              <a:rPr lang="en-US" sz="2000" dirty="0"/>
              <a:t>Balance between reducing the emission while keeping the competitive position in the highly competitive global market</a:t>
            </a:r>
          </a:p>
        </p:txBody>
      </p:sp>
      <p:graphicFrame>
        <p:nvGraphicFramePr>
          <p:cNvPr id="8" name="Tijdelijke aanduiding voor inhoud 7">
            <a:extLst>
              <a:ext uri="{FF2B5EF4-FFF2-40B4-BE49-F238E27FC236}">
                <a16:creationId xmlns:a16="http://schemas.microsoft.com/office/drawing/2014/main" id="{02054C2F-1EA4-4891-8D9A-64A20B49B459}"/>
              </a:ext>
            </a:extLst>
          </p:cNvPr>
          <p:cNvGraphicFramePr>
            <a:graphicFrameLocks noGrp="1"/>
          </p:cNvGraphicFramePr>
          <p:nvPr>
            <p:ph idx="1"/>
            <p:extLst>
              <p:ext uri="{D42A27DB-BD31-4B8C-83A1-F6EECF244321}">
                <p14:modId xmlns:p14="http://schemas.microsoft.com/office/powerpoint/2010/main" val="3748157758"/>
              </p:ext>
            </p:extLst>
          </p:nvPr>
        </p:nvGraphicFramePr>
        <p:xfrm>
          <a:off x="3575050" y="204788"/>
          <a:ext cx="511175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7055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BE6833-3236-4641-989F-580F93EB7CBE}"/>
              </a:ext>
            </a:extLst>
          </p:cNvPr>
          <p:cNvSpPr>
            <a:spLocks noGrp="1"/>
          </p:cNvSpPr>
          <p:nvPr>
            <p:ph type="title"/>
          </p:nvPr>
        </p:nvSpPr>
        <p:spPr>
          <a:xfrm>
            <a:off x="457201" y="204786"/>
            <a:ext cx="3008313" cy="1646883"/>
          </a:xfrm>
        </p:spPr>
        <p:txBody>
          <a:bodyPr>
            <a:normAutofit/>
          </a:bodyPr>
          <a:lstStyle/>
          <a:p>
            <a:r>
              <a:rPr lang="en-US" sz="2400" dirty="0"/>
              <a:t>Hydrogen as a sustainable source for feedstock and energy</a:t>
            </a:r>
          </a:p>
        </p:txBody>
      </p:sp>
      <p:pic>
        <p:nvPicPr>
          <p:cNvPr id="5" name="Tijdelijke aanduiding voor inhoud 4">
            <a:extLst>
              <a:ext uri="{FF2B5EF4-FFF2-40B4-BE49-F238E27FC236}">
                <a16:creationId xmlns:a16="http://schemas.microsoft.com/office/drawing/2014/main" id="{28E53FF5-E960-4D12-AA7D-C88AFD808357}"/>
              </a:ext>
            </a:extLst>
          </p:cNvPr>
          <p:cNvPicPr>
            <a:picLocks noGrp="1" noChangeAspect="1"/>
          </p:cNvPicPr>
          <p:nvPr>
            <p:ph idx="1"/>
          </p:nvPr>
        </p:nvPicPr>
        <p:blipFill>
          <a:blip r:embed="rId2"/>
          <a:stretch>
            <a:fillRect/>
          </a:stretch>
        </p:blipFill>
        <p:spPr>
          <a:xfrm>
            <a:off x="4111784" y="85329"/>
            <a:ext cx="4575015" cy="4972842"/>
          </a:xfrm>
          <a:prstGeom prst="rect">
            <a:avLst/>
          </a:prstGeom>
        </p:spPr>
      </p:pic>
      <p:sp>
        <p:nvSpPr>
          <p:cNvPr id="4" name="Tijdelijke aanduiding voor tekst 3">
            <a:extLst>
              <a:ext uri="{FF2B5EF4-FFF2-40B4-BE49-F238E27FC236}">
                <a16:creationId xmlns:a16="http://schemas.microsoft.com/office/drawing/2014/main" id="{A6B98266-078E-4DFA-AF3E-24D75B8BD51C}"/>
              </a:ext>
            </a:extLst>
          </p:cNvPr>
          <p:cNvSpPr>
            <a:spLocks noGrp="1"/>
          </p:cNvSpPr>
          <p:nvPr>
            <p:ph type="body" sz="half" idx="2"/>
          </p:nvPr>
        </p:nvSpPr>
        <p:spPr>
          <a:xfrm>
            <a:off x="457201" y="1923678"/>
            <a:ext cx="3008313" cy="2670945"/>
          </a:xfrm>
        </p:spPr>
        <p:txBody>
          <a:bodyPr>
            <a:normAutofit/>
          </a:bodyPr>
          <a:lstStyle/>
          <a:p>
            <a:r>
              <a:rPr lang="en-US" dirty="0"/>
              <a:t>The Northern Netherlands has access to the following critical assets required for a competitive hydrogen ecosystem: </a:t>
            </a:r>
          </a:p>
          <a:p>
            <a:pPr marL="285750" indent="-285750">
              <a:buFont typeface="Arial" panose="020B0604020202020204" pitchFamily="34" charset="0"/>
              <a:buChar char="•"/>
            </a:pPr>
            <a:r>
              <a:rPr lang="en-US" dirty="0"/>
              <a:t>hydrogen offtake markets</a:t>
            </a:r>
          </a:p>
          <a:p>
            <a:pPr marL="285750" indent="-285750">
              <a:buFont typeface="Arial" panose="020B0604020202020204" pitchFamily="34" charset="0"/>
              <a:buChar char="•"/>
            </a:pPr>
            <a:r>
              <a:rPr lang="en-US" dirty="0"/>
              <a:t>offshore wind potential</a:t>
            </a:r>
          </a:p>
          <a:p>
            <a:pPr marL="285750" indent="-285750">
              <a:buFont typeface="Arial" panose="020B0604020202020204" pitchFamily="34" charset="0"/>
              <a:buChar char="•"/>
            </a:pPr>
            <a:r>
              <a:rPr lang="en-US" dirty="0"/>
              <a:t>strategic locations for hydrogen production</a:t>
            </a:r>
          </a:p>
          <a:p>
            <a:pPr marL="285750" indent="-285750">
              <a:buFont typeface="Arial" panose="020B0604020202020204" pitchFamily="34" charset="0"/>
              <a:buChar char="•"/>
            </a:pPr>
            <a:r>
              <a:rPr lang="en-US" dirty="0"/>
              <a:t>available and dense infrastructure (pipelines, storage, ports)</a:t>
            </a:r>
          </a:p>
          <a:p>
            <a:pPr marL="285750" indent="-285750">
              <a:buFont typeface="Arial" panose="020B0604020202020204" pitchFamily="34" charset="0"/>
              <a:buChar char="•"/>
            </a:pPr>
            <a:r>
              <a:rPr lang="en-US" dirty="0"/>
              <a:t>gas and hydrogen knowledge.</a:t>
            </a:r>
            <a:endParaRPr lang="nl-NL" dirty="0"/>
          </a:p>
        </p:txBody>
      </p:sp>
      <p:pic>
        <p:nvPicPr>
          <p:cNvPr id="6" name="Afbeelding 5">
            <a:extLst>
              <a:ext uri="{FF2B5EF4-FFF2-40B4-BE49-F238E27FC236}">
                <a16:creationId xmlns:a16="http://schemas.microsoft.com/office/drawing/2014/main" id="{40DAFBE6-56B2-496C-B193-E21FF304F677}"/>
              </a:ext>
            </a:extLst>
          </p:cNvPr>
          <p:cNvPicPr>
            <a:picLocks noChangeAspect="1"/>
          </p:cNvPicPr>
          <p:nvPr/>
        </p:nvPicPr>
        <p:blipFill>
          <a:blip r:embed="rId3"/>
          <a:stretch>
            <a:fillRect/>
          </a:stretch>
        </p:blipFill>
        <p:spPr>
          <a:xfrm>
            <a:off x="6228184" y="1026902"/>
            <a:ext cx="2227674" cy="2232248"/>
          </a:xfrm>
          <a:prstGeom prst="rect">
            <a:avLst/>
          </a:prstGeom>
        </p:spPr>
      </p:pic>
    </p:spTree>
    <p:extLst>
      <p:ext uri="{BB962C8B-B14F-4D97-AF65-F5344CB8AC3E}">
        <p14:creationId xmlns:p14="http://schemas.microsoft.com/office/powerpoint/2010/main" val="2413708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3646F0-5961-4569-A728-C8F1900349BB}"/>
              </a:ext>
            </a:extLst>
          </p:cNvPr>
          <p:cNvSpPr>
            <a:spLocks noGrp="1"/>
          </p:cNvSpPr>
          <p:nvPr>
            <p:ph type="title"/>
          </p:nvPr>
        </p:nvSpPr>
        <p:spPr/>
        <p:txBody>
          <a:bodyPr>
            <a:normAutofit fontScale="90000"/>
          </a:bodyPr>
          <a:lstStyle/>
          <a:p>
            <a:br>
              <a:rPr lang="nl-NL" dirty="0"/>
            </a:br>
            <a:r>
              <a:rPr lang="nl-NL" dirty="0"/>
              <a:t>Hydrogen Valley</a:t>
            </a:r>
            <a:br>
              <a:rPr lang="nl-NL" dirty="0"/>
            </a:br>
            <a:endParaRPr lang="nl-NL" dirty="0"/>
          </a:p>
        </p:txBody>
      </p:sp>
      <p:pic>
        <p:nvPicPr>
          <p:cNvPr id="5" name="Tijdelijke aanduiding voor inhoud 4">
            <a:extLst>
              <a:ext uri="{FF2B5EF4-FFF2-40B4-BE49-F238E27FC236}">
                <a16:creationId xmlns:a16="http://schemas.microsoft.com/office/drawing/2014/main" id="{038D7C4D-1334-418A-A3A2-99F5E2FF7B07}"/>
              </a:ext>
            </a:extLst>
          </p:cNvPr>
          <p:cNvPicPr>
            <a:picLocks noGrp="1" noChangeAspect="1"/>
          </p:cNvPicPr>
          <p:nvPr>
            <p:ph idx="1"/>
          </p:nvPr>
        </p:nvPicPr>
        <p:blipFill>
          <a:blip r:embed="rId3"/>
          <a:stretch>
            <a:fillRect/>
          </a:stretch>
        </p:blipFill>
        <p:spPr>
          <a:xfrm>
            <a:off x="3563888" y="195167"/>
            <a:ext cx="4858606" cy="2791823"/>
          </a:xfrm>
          <a:prstGeom prst="rect">
            <a:avLst/>
          </a:prstGeom>
        </p:spPr>
      </p:pic>
      <p:sp>
        <p:nvSpPr>
          <p:cNvPr id="4" name="Tijdelijke aanduiding voor tekst 3">
            <a:extLst>
              <a:ext uri="{FF2B5EF4-FFF2-40B4-BE49-F238E27FC236}">
                <a16:creationId xmlns:a16="http://schemas.microsoft.com/office/drawing/2014/main" id="{E2E77D37-DB28-45A2-9A10-41AF8705CDFF}"/>
              </a:ext>
            </a:extLst>
          </p:cNvPr>
          <p:cNvSpPr>
            <a:spLocks noGrp="1"/>
          </p:cNvSpPr>
          <p:nvPr>
            <p:ph type="body" sz="half" idx="2"/>
          </p:nvPr>
        </p:nvSpPr>
        <p:spPr>
          <a:xfrm>
            <a:off x="457201" y="843558"/>
            <a:ext cx="3008313" cy="3751066"/>
          </a:xfrm>
        </p:spPr>
        <p:txBody>
          <a:bodyPr>
            <a:normAutofit/>
          </a:bodyPr>
          <a:lstStyle/>
          <a:p>
            <a:r>
              <a:rPr lang="en-US" dirty="0"/>
              <a:t>Development of a fully functional green hydrogen chain in the Northern Netherlands</a:t>
            </a:r>
          </a:p>
          <a:p>
            <a:pPr marL="285750" indent="-285750">
              <a:buFont typeface="Wingdings" panose="05000000000000000000" pitchFamily="2" charset="2"/>
              <a:buChar char="ü"/>
            </a:pPr>
            <a:r>
              <a:rPr lang="en-US" dirty="0"/>
              <a:t>Production</a:t>
            </a:r>
          </a:p>
          <a:p>
            <a:pPr marL="285750" indent="-285750">
              <a:buFont typeface="Wingdings" panose="05000000000000000000" pitchFamily="2" charset="2"/>
              <a:buChar char="ü"/>
            </a:pPr>
            <a:r>
              <a:rPr lang="en-US" dirty="0"/>
              <a:t>Feedstock for the industry</a:t>
            </a:r>
          </a:p>
          <a:p>
            <a:pPr marL="285750" indent="-285750">
              <a:buFont typeface="Wingdings" panose="05000000000000000000" pitchFamily="2" charset="2"/>
              <a:buChar char="ü"/>
            </a:pPr>
            <a:r>
              <a:rPr lang="en-US" dirty="0"/>
              <a:t>Storage</a:t>
            </a:r>
          </a:p>
          <a:p>
            <a:pPr marL="285750" indent="-285750">
              <a:buFont typeface="Wingdings" panose="05000000000000000000" pitchFamily="2" charset="2"/>
              <a:buChar char="ü"/>
            </a:pPr>
            <a:r>
              <a:rPr lang="en-US" dirty="0"/>
              <a:t>Transportation</a:t>
            </a:r>
          </a:p>
          <a:p>
            <a:pPr marL="285750" indent="-285750">
              <a:buFont typeface="Wingdings" panose="05000000000000000000" pitchFamily="2" charset="2"/>
              <a:buChar char="ü"/>
            </a:pPr>
            <a:r>
              <a:rPr lang="en-US" dirty="0"/>
              <a:t>Energy source for the industry</a:t>
            </a:r>
          </a:p>
          <a:p>
            <a:pPr marL="285750" indent="-285750">
              <a:buFont typeface="Wingdings" panose="05000000000000000000" pitchFamily="2" charset="2"/>
              <a:buChar char="ü"/>
            </a:pPr>
            <a:endParaRPr lang="en-US" dirty="0"/>
          </a:p>
          <a:p>
            <a:r>
              <a:rPr lang="en-US" dirty="0"/>
              <a:t>S3 platform</a:t>
            </a:r>
            <a:r>
              <a:rPr lang="nl-NL" dirty="0"/>
              <a:t>: </a:t>
            </a:r>
            <a:r>
              <a:rPr lang="nl-NL" b="1" dirty="0"/>
              <a:t>European Hydrogen Valleys Partnership</a:t>
            </a:r>
          </a:p>
          <a:p>
            <a:endParaRPr lang="nl-NL" b="1" dirty="0"/>
          </a:p>
          <a:p>
            <a:r>
              <a:rPr lang="en-US" sz="1800" b="1" dirty="0"/>
              <a:t>Northern Netherlands Hydrogen Investment Agenda </a:t>
            </a:r>
          </a:p>
        </p:txBody>
      </p:sp>
      <p:pic>
        <p:nvPicPr>
          <p:cNvPr id="3" name="Afbeelding 2">
            <a:extLst>
              <a:ext uri="{FF2B5EF4-FFF2-40B4-BE49-F238E27FC236}">
                <a16:creationId xmlns:a16="http://schemas.microsoft.com/office/drawing/2014/main" id="{AF1B283D-7EE7-4337-8EF0-3230DBC95045}"/>
              </a:ext>
            </a:extLst>
          </p:cNvPr>
          <p:cNvPicPr>
            <a:picLocks noChangeAspect="1"/>
          </p:cNvPicPr>
          <p:nvPr/>
        </p:nvPicPr>
        <p:blipFill>
          <a:blip r:embed="rId4"/>
          <a:stretch>
            <a:fillRect/>
          </a:stretch>
        </p:blipFill>
        <p:spPr>
          <a:xfrm>
            <a:off x="6372200" y="3210004"/>
            <a:ext cx="2101974" cy="1496860"/>
          </a:xfrm>
          <a:prstGeom prst="rect">
            <a:avLst/>
          </a:prstGeom>
        </p:spPr>
      </p:pic>
    </p:spTree>
    <p:extLst>
      <p:ext uri="{BB962C8B-B14F-4D97-AF65-F5344CB8AC3E}">
        <p14:creationId xmlns:p14="http://schemas.microsoft.com/office/powerpoint/2010/main" val="1527279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7C270B6-7425-4B4D-9DD8-1704AFF94F8D}"/>
              </a:ext>
            </a:extLst>
          </p:cNvPr>
          <p:cNvSpPr>
            <a:spLocks noGrp="1"/>
          </p:cNvSpPr>
          <p:nvPr>
            <p:ph type="title"/>
          </p:nvPr>
        </p:nvSpPr>
        <p:spPr/>
        <p:txBody>
          <a:bodyPr/>
          <a:lstStyle/>
          <a:p>
            <a:r>
              <a:rPr lang="en-US" dirty="0"/>
              <a:t>Hydrogen in the industrial cluster</a:t>
            </a:r>
          </a:p>
        </p:txBody>
      </p:sp>
      <p:sp>
        <p:nvSpPr>
          <p:cNvPr id="8" name="Tijdelijke aanduiding voor inhoud 7">
            <a:extLst>
              <a:ext uri="{FF2B5EF4-FFF2-40B4-BE49-F238E27FC236}">
                <a16:creationId xmlns:a16="http://schemas.microsoft.com/office/drawing/2014/main" id="{B727ED8F-4810-4E9D-B706-4EE32D349AAA}"/>
              </a:ext>
            </a:extLst>
          </p:cNvPr>
          <p:cNvSpPr>
            <a:spLocks noGrp="1"/>
          </p:cNvSpPr>
          <p:nvPr>
            <p:ph idx="1"/>
          </p:nvPr>
        </p:nvSpPr>
        <p:spPr/>
        <p:txBody>
          <a:bodyPr/>
          <a:lstStyle/>
          <a:p>
            <a:pPr marL="0" indent="0">
              <a:buNone/>
            </a:pPr>
            <a:endParaRPr lang="en-US" sz="2400" dirty="0"/>
          </a:p>
          <a:p>
            <a:r>
              <a:rPr lang="en-US" sz="1800" dirty="0"/>
              <a:t>Companies at the Chemical Parc Delfzijl already exchange residual hydrogen </a:t>
            </a:r>
          </a:p>
          <a:p>
            <a:pPr lvl="1"/>
            <a:r>
              <a:rPr lang="en-US" sz="1400" dirty="0"/>
              <a:t>This is a residual product of the chlorine production</a:t>
            </a:r>
          </a:p>
          <a:p>
            <a:pPr lvl="1"/>
            <a:endParaRPr lang="en-US" sz="1800" dirty="0"/>
          </a:p>
          <a:p>
            <a:r>
              <a:rPr lang="en-US" sz="1800" dirty="0"/>
              <a:t>Combining hydrogen with carbon for the production of (for example) methanol</a:t>
            </a:r>
          </a:p>
          <a:p>
            <a:pPr lvl="1"/>
            <a:r>
              <a:rPr lang="en-US" sz="1400" dirty="0"/>
              <a:t>Carbon from waste streams or CCU methods</a:t>
            </a:r>
          </a:p>
          <a:p>
            <a:pPr lvl="1"/>
            <a:endParaRPr lang="en-US" sz="1800" dirty="0"/>
          </a:p>
          <a:p>
            <a:r>
              <a:rPr lang="en-US" sz="1800" dirty="0"/>
              <a:t>Using hydrogen for the production of polymers (for example aramid fibers)</a:t>
            </a:r>
          </a:p>
          <a:p>
            <a:endParaRPr lang="en-US" sz="1600" dirty="0"/>
          </a:p>
          <a:p>
            <a:pPr marL="0" indent="0">
              <a:buNone/>
            </a:pPr>
            <a:endParaRPr lang="en-US" sz="1600" dirty="0"/>
          </a:p>
          <a:p>
            <a:pPr marL="0" indent="0">
              <a:buNone/>
            </a:pPr>
            <a:endParaRPr lang="en-US" sz="1600" dirty="0"/>
          </a:p>
          <a:p>
            <a:pPr marL="0" indent="0">
              <a:buNone/>
            </a:pPr>
            <a:endParaRPr lang="nl-NL" dirty="0"/>
          </a:p>
        </p:txBody>
      </p:sp>
    </p:spTree>
    <p:extLst>
      <p:ext uri="{BB962C8B-B14F-4D97-AF65-F5344CB8AC3E}">
        <p14:creationId xmlns:p14="http://schemas.microsoft.com/office/powerpoint/2010/main" val="263782410"/>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Presentatie wit met leeuw</Template>
  <TotalTime>468</TotalTime>
  <Words>516</Words>
  <Application>Microsoft Office PowerPoint</Application>
  <PresentationFormat>Diavoorstelling (16:9)</PresentationFormat>
  <Paragraphs>89</Paragraphs>
  <Slides>10</Slides>
  <Notes>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Calibri</vt:lpstr>
      <vt:lpstr>Wingdings</vt:lpstr>
      <vt:lpstr>Kantoorthema</vt:lpstr>
      <vt:lpstr>The use of hydrogen in the industry </vt:lpstr>
      <vt:lpstr>The chemical clusters in the Northern Netherlands</vt:lpstr>
      <vt:lpstr>PowerPoint-presentatie</vt:lpstr>
      <vt:lpstr>Closing the loop</vt:lpstr>
      <vt:lpstr>CO2 reduction</vt:lpstr>
      <vt:lpstr>Ways to reduce the CO2 emission</vt:lpstr>
      <vt:lpstr>Hydrogen as a sustainable source for feedstock and energy</vt:lpstr>
      <vt:lpstr> Hydrogen Valley </vt:lpstr>
      <vt:lpstr>Hydrogen in the industrial cluster</vt:lpstr>
      <vt:lpstr>We are interested in European cooperation for greening the industry! </vt:lpstr>
    </vt:vector>
  </TitlesOfParts>
  <Company>Provincie Groningen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use of hydrogen in the industry </dc:title>
  <dc:creator>L. Prins</dc:creator>
  <cp:lastModifiedBy>L. Prins</cp:lastModifiedBy>
  <cp:revision>24</cp:revision>
  <dcterms:created xsi:type="dcterms:W3CDTF">2020-10-13T07:15:57Z</dcterms:created>
  <dcterms:modified xsi:type="dcterms:W3CDTF">2020-10-16T07:26:58Z</dcterms:modified>
</cp:coreProperties>
</file>