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1" r:id="rId5"/>
    <p:sldMasterId id="2147483724" r:id="rId6"/>
  </p:sldMasterIdLst>
  <p:notesMasterIdLst>
    <p:notesMasterId r:id="rId13"/>
  </p:notesMasterIdLst>
  <p:handoutMasterIdLst>
    <p:handoutMasterId r:id="rId14"/>
  </p:handoutMasterIdLst>
  <p:sldIdLst>
    <p:sldId id="270" r:id="rId7"/>
    <p:sldId id="364" r:id="rId8"/>
    <p:sldId id="1279" r:id="rId9"/>
    <p:sldId id="1290" r:id="rId10"/>
    <p:sldId id="1293" r:id="rId11"/>
    <p:sldId id="1278" r:id="rId12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DES Marina" initials="MM" lastIdx="4" clrIdx="0">
    <p:extLst>
      <p:ext uri="{19B8F6BF-5375-455C-9EA6-DF929625EA0E}">
        <p15:presenceInfo xmlns:p15="http://schemas.microsoft.com/office/powerpoint/2012/main" userId="S::mam@cefic.be::cccf3eb2-d287-4107-bce5-f6d479008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CB6"/>
    <a:srgbClr val="1D842C"/>
    <a:srgbClr val="031B3A"/>
    <a:srgbClr val="C41A1B"/>
    <a:srgbClr val="1D832C"/>
    <a:srgbClr val="EE7608"/>
    <a:srgbClr val="1B70B1"/>
    <a:srgbClr val="42B37B"/>
    <a:srgbClr val="35A20E"/>
    <a:srgbClr val="66B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BD448-BA5C-463D-8E3E-FB01A6EFF850}" v="15" dt="2020-10-20T15:28:44.751"/>
    <p1510:client id="{B730282F-27E7-413E-9AEE-BC0C80FF5466}" v="90" dt="2020-10-22T08:46:34.395"/>
    <p1510:client id="{C63B8F9A-74CB-4616-8169-E9A98B8E66B7}" v="13" dt="2020-10-20T15:41:56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4" autoAdjust="0"/>
    <p:restoredTop sz="96374" autoAdjust="0"/>
  </p:normalViewPr>
  <p:slideViewPr>
    <p:cSldViewPr snapToGrid="0">
      <p:cViewPr varScale="1">
        <p:scale>
          <a:sx n="145" d="100"/>
          <a:sy n="145" d="100"/>
        </p:scale>
        <p:origin x="108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60" d="100"/>
          <a:sy n="160" d="100"/>
        </p:scale>
        <p:origin x="4616" y="1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8CB104D-E8D3-4C4A-8872-D0233432EF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C3F584-03F0-1246-AF35-AEF4A534C6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EBD89-CAA9-7440-A01B-A9CA64DDFE26}" type="datetimeFigureOut">
              <a:rPr lang="fr-FR" smtClean="0"/>
              <a:t>25/10/2020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BF6793-1F95-E743-ACA6-94F8F104BD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AB28A1-5CB9-8D40-A355-E6B9739E74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6D9B5-64AC-7447-83C5-BF6C648ACD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25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D5F85-2B59-4CA9-9CDE-9C1A448DCF78}" type="datetimeFigureOut">
              <a:rPr lang="fr-BE" smtClean="0"/>
              <a:t>25-10-20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6E66-97B3-48AE-A1D7-C0617C43C9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973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606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5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32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1B298198-8BF2-1740-BA2A-E7D08EC77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48021" y="2277836"/>
            <a:ext cx="1347232" cy="584094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1BDAD128-9A27-5B49-B857-7AA47A6990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74966" y="4639822"/>
            <a:ext cx="220287" cy="2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7401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3105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40" userDrawn="1">
          <p15:clr>
            <a:srgbClr val="FBAE40"/>
          </p15:clr>
        </p15:guide>
        <p15:guide id="4" orient="horz" pos="242" userDrawn="1">
          <p15:clr>
            <a:srgbClr val="FBAE40"/>
          </p15:clr>
        </p15:guide>
        <p15:guide id="5" pos="55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7" y="330800"/>
            <a:ext cx="7659445" cy="734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0307" y="1153726"/>
            <a:ext cx="8354919" cy="33896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  <a:lvl3pPr marL="566738" indent="-342900">
              <a:buFont typeface="Calibri" panose="020F0502020204030204" pitchFamily="34" charset="0"/>
              <a:buChar char="–"/>
              <a:defRPr/>
            </a:lvl3pPr>
            <a:lvl4pPr marL="777875" indent="-285750">
              <a:buFont typeface="Calibri" panose="020F0502020204030204" pitchFamily="34" charset="0"/>
              <a:buChar char="◦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/>
              <a:t>Page </a:t>
            </a:r>
            <a:fld id="{6984F883-9912-4EFB-8404-2A825476CACA}" type="slidenum">
              <a:rPr lang="fr-BE" sz="1200" smtClean="0"/>
              <a:pPr/>
              <a:t>‹#›</a:t>
            </a:fld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05480960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Green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8951" y="1681681"/>
            <a:ext cx="6845153" cy="1790700"/>
          </a:xfrm>
        </p:spPr>
        <p:txBody>
          <a:bodyPr anchor="b"/>
          <a:lstStyle>
            <a:lvl1pPr algn="l">
              <a:lnSpc>
                <a:spcPct val="80000"/>
              </a:lnSpc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8951" y="3849663"/>
            <a:ext cx="6845153" cy="573362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28950" y="4551506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428950" y="4736442"/>
            <a:ext cx="3086100" cy="273844"/>
          </a:xfrm>
          <a:prstGeom prst="rect">
            <a:avLst/>
          </a:prstGeom>
        </p:spPr>
        <p:txBody>
          <a:bodyPr/>
          <a:lstStyle>
            <a:lvl1pPr algn="l">
              <a:defRPr sz="135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48021" y="2351314"/>
            <a:ext cx="1347232" cy="438071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 bwMode="gray">
          <a:xfrm>
            <a:off x="8580439" y="4717649"/>
            <a:ext cx="219075" cy="214313"/>
            <a:chOff x="8580438" y="6257925"/>
            <a:chExt cx="219075" cy="285750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gray">
            <a:xfrm>
              <a:off x="8650288" y="6286500"/>
              <a:ext cx="53975" cy="53975"/>
            </a:xfrm>
            <a:custGeom>
              <a:avLst/>
              <a:gdLst>
                <a:gd name="T0" fmla="*/ 11 w 17"/>
                <a:gd name="T1" fmla="*/ 7 h 17"/>
                <a:gd name="T2" fmla="*/ 9 w 17"/>
                <a:gd name="T3" fmla="*/ 5 h 17"/>
                <a:gd name="T4" fmla="*/ 9 w 17"/>
                <a:gd name="T5" fmla="*/ 5 h 17"/>
                <a:gd name="T6" fmla="*/ 9 w 17"/>
                <a:gd name="T7" fmla="*/ 5 h 17"/>
                <a:gd name="T8" fmla="*/ 9 w 17"/>
                <a:gd name="T9" fmla="*/ 5 h 17"/>
                <a:gd name="T10" fmla="*/ 9 w 17"/>
                <a:gd name="T11" fmla="*/ 2 h 17"/>
                <a:gd name="T12" fmla="*/ 14 w 17"/>
                <a:gd name="T13" fmla="*/ 6 h 17"/>
                <a:gd name="T14" fmla="*/ 11 w 17"/>
                <a:gd name="T15" fmla="*/ 7 h 17"/>
                <a:gd name="T16" fmla="*/ 8 w 17"/>
                <a:gd name="T17" fmla="*/ 0 h 17"/>
                <a:gd name="T18" fmla="*/ 0 w 17"/>
                <a:gd name="T19" fmla="*/ 9 h 17"/>
                <a:gd name="T20" fmla="*/ 8 w 17"/>
                <a:gd name="T21" fmla="*/ 17 h 17"/>
                <a:gd name="T22" fmla="*/ 17 w 17"/>
                <a:gd name="T23" fmla="*/ 9 h 17"/>
                <a:gd name="T24" fmla="*/ 8 w 17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11" y="7"/>
                  </a:moveTo>
                  <a:cubicBezTo>
                    <a:pt x="11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2" y="3"/>
                    <a:pt x="14" y="6"/>
                  </a:cubicBezTo>
                  <a:lnTo>
                    <a:pt x="11" y="7"/>
                  </a:lnTo>
                  <a:close/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8" y="17"/>
                  </a:cubicBezTo>
                  <a:cubicBezTo>
                    <a:pt x="13" y="17"/>
                    <a:pt x="17" y="14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</a:path>
              </a:pathLst>
            </a:custGeom>
            <a:solidFill>
              <a:srgbClr val="006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231F20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gray">
            <a:xfrm>
              <a:off x="8580438" y="6324600"/>
              <a:ext cx="88900" cy="219075"/>
            </a:xfrm>
            <a:custGeom>
              <a:avLst/>
              <a:gdLst>
                <a:gd name="T0" fmla="*/ 28 w 28"/>
                <a:gd name="T1" fmla="*/ 69 h 69"/>
                <a:gd name="T2" fmla="*/ 27 w 28"/>
                <a:gd name="T3" fmla="*/ 64 h 69"/>
                <a:gd name="T4" fmla="*/ 27 w 28"/>
                <a:gd name="T5" fmla="*/ 38 h 69"/>
                <a:gd name="T6" fmla="*/ 12 w 28"/>
                <a:gd name="T7" fmla="*/ 22 h 69"/>
                <a:gd name="T8" fmla="*/ 8 w 28"/>
                <a:gd name="T9" fmla="*/ 23 h 69"/>
                <a:gd name="T10" fmla="*/ 9 w 28"/>
                <a:gd name="T11" fmla="*/ 28 h 69"/>
                <a:gd name="T12" fmla="*/ 16 w 28"/>
                <a:gd name="T13" fmla="*/ 35 h 69"/>
                <a:gd name="T14" fmla="*/ 16 w 28"/>
                <a:gd name="T15" fmla="*/ 36 h 69"/>
                <a:gd name="T16" fmla="*/ 8 w 28"/>
                <a:gd name="T17" fmla="*/ 28 h 69"/>
                <a:gd name="T18" fmla="*/ 8 w 28"/>
                <a:gd name="T19" fmla="*/ 21 h 69"/>
                <a:gd name="T20" fmla="*/ 8 w 28"/>
                <a:gd name="T21" fmla="*/ 3 h 69"/>
                <a:gd name="T22" fmla="*/ 5 w 28"/>
                <a:gd name="T23" fmla="*/ 0 h 69"/>
                <a:gd name="T24" fmla="*/ 0 w 28"/>
                <a:gd name="T25" fmla="*/ 4 h 69"/>
                <a:gd name="T26" fmla="*/ 0 w 28"/>
                <a:gd name="T27" fmla="*/ 39 h 69"/>
                <a:gd name="T28" fmla="*/ 12 w 28"/>
                <a:gd name="T29" fmla="*/ 51 h 69"/>
                <a:gd name="T30" fmla="*/ 12 w 28"/>
                <a:gd name="T31" fmla="*/ 65 h 69"/>
                <a:gd name="T32" fmla="*/ 10 w 28"/>
                <a:gd name="T33" fmla="*/ 69 h 69"/>
                <a:gd name="T34" fmla="*/ 28 w 2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69">
                  <a:moveTo>
                    <a:pt x="28" y="69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9" y="20"/>
                    <a:pt x="8" y="23"/>
                  </a:cubicBezTo>
                  <a:cubicBezTo>
                    <a:pt x="7" y="26"/>
                    <a:pt x="9" y="27"/>
                    <a:pt x="9" y="28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7" y="37"/>
                    <a:pt x="16" y="3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5" y="24"/>
                    <a:pt x="8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0" y="69"/>
                    <a:pt x="10" y="69"/>
                    <a:pt x="10" y="69"/>
                  </a:cubicBezTo>
                  <a:lnTo>
                    <a:pt x="28" y="69"/>
                  </a:lnTo>
                  <a:close/>
                </a:path>
              </a:pathLst>
            </a:custGeom>
            <a:solidFill>
              <a:srgbClr val="006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231F20"/>
                </a:solidFill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gray">
            <a:xfrm>
              <a:off x="8710613" y="6324600"/>
              <a:ext cx="88900" cy="219075"/>
            </a:xfrm>
            <a:custGeom>
              <a:avLst/>
              <a:gdLst>
                <a:gd name="T0" fmla="*/ 0 w 28"/>
                <a:gd name="T1" fmla="*/ 69 h 69"/>
                <a:gd name="T2" fmla="*/ 1 w 28"/>
                <a:gd name="T3" fmla="*/ 64 h 69"/>
                <a:gd name="T4" fmla="*/ 1 w 28"/>
                <a:gd name="T5" fmla="*/ 38 h 69"/>
                <a:gd name="T6" fmla="*/ 16 w 28"/>
                <a:gd name="T7" fmla="*/ 22 h 69"/>
                <a:gd name="T8" fmla="*/ 20 w 28"/>
                <a:gd name="T9" fmla="*/ 23 h 69"/>
                <a:gd name="T10" fmla="*/ 19 w 28"/>
                <a:gd name="T11" fmla="*/ 28 h 69"/>
                <a:gd name="T12" fmla="*/ 11 w 28"/>
                <a:gd name="T13" fmla="*/ 35 h 69"/>
                <a:gd name="T14" fmla="*/ 12 w 28"/>
                <a:gd name="T15" fmla="*/ 36 h 69"/>
                <a:gd name="T16" fmla="*/ 20 w 28"/>
                <a:gd name="T17" fmla="*/ 28 h 69"/>
                <a:gd name="T18" fmla="*/ 20 w 28"/>
                <a:gd name="T19" fmla="*/ 21 h 69"/>
                <a:gd name="T20" fmla="*/ 20 w 28"/>
                <a:gd name="T21" fmla="*/ 3 h 69"/>
                <a:gd name="T22" fmla="*/ 23 w 28"/>
                <a:gd name="T23" fmla="*/ 0 h 69"/>
                <a:gd name="T24" fmla="*/ 28 w 28"/>
                <a:gd name="T25" fmla="*/ 4 h 69"/>
                <a:gd name="T26" fmla="*/ 28 w 28"/>
                <a:gd name="T27" fmla="*/ 39 h 69"/>
                <a:gd name="T28" fmla="*/ 16 w 28"/>
                <a:gd name="T29" fmla="*/ 51 h 69"/>
                <a:gd name="T30" fmla="*/ 16 w 28"/>
                <a:gd name="T31" fmla="*/ 65 h 69"/>
                <a:gd name="T32" fmla="*/ 18 w 28"/>
                <a:gd name="T33" fmla="*/ 69 h 69"/>
                <a:gd name="T34" fmla="*/ 0 w 2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69">
                  <a:moveTo>
                    <a:pt x="0" y="69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9" y="20"/>
                    <a:pt x="20" y="23"/>
                  </a:cubicBezTo>
                  <a:cubicBezTo>
                    <a:pt x="21" y="26"/>
                    <a:pt x="19" y="27"/>
                    <a:pt x="19" y="2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7"/>
                    <a:pt x="12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3" y="24"/>
                    <a:pt x="20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1" y="0"/>
                    <a:pt x="23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8" y="69"/>
                    <a:pt x="18" y="69"/>
                    <a:pt x="18" y="69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006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231F20"/>
                </a:solidFill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gray">
            <a:xfrm>
              <a:off x="8701088" y="6308725"/>
              <a:ext cx="63500" cy="63500"/>
            </a:xfrm>
            <a:custGeom>
              <a:avLst/>
              <a:gdLst>
                <a:gd name="T0" fmla="*/ 14 w 20"/>
                <a:gd name="T1" fmla="*/ 8 h 20"/>
                <a:gd name="T2" fmla="*/ 11 w 20"/>
                <a:gd name="T3" fmla="*/ 5 h 20"/>
                <a:gd name="T4" fmla="*/ 11 w 20"/>
                <a:gd name="T5" fmla="*/ 5 h 20"/>
                <a:gd name="T6" fmla="*/ 12 w 20"/>
                <a:gd name="T7" fmla="*/ 2 h 20"/>
                <a:gd name="T8" fmla="*/ 17 w 20"/>
                <a:gd name="T9" fmla="*/ 6 h 20"/>
                <a:gd name="T10" fmla="*/ 14 w 20"/>
                <a:gd name="T11" fmla="*/ 8 h 20"/>
                <a:gd name="T12" fmla="*/ 10 w 20"/>
                <a:gd name="T13" fmla="*/ 0 h 20"/>
                <a:gd name="T14" fmla="*/ 0 w 20"/>
                <a:gd name="T15" fmla="*/ 10 h 20"/>
                <a:gd name="T16" fmla="*/ 2 w 20"/>
                <a:gd name="T17" fmla="*/ 16 h 20"/>
                <a:gd name="T18" fmla="*/ 8 w 20"/>
                <a:gd name="T19" fmla="*/ 11 h 20"/>
                <a:gd name="T20" fmla="*/ 9 w 20"/>
                <a:gd name="T21" fmla="*/ 12 h 20"/>
                <a:gd name="T22" fmla="*/ 3 w 20"/>
                <a:gd name="T23" fmla="*/ 17 h 20"/>
                <a:gd name="T24" fmla="*/ 10 w 20"/>
                <a:gd name="T25" fmla="*/ 20 h 20"/>
                <a:gd name="T26" fmla="*/ 20 w 20"/>
                <a:gd name="T27" fmla="*/ 10 h 20"/>
                <a:gd name="T28" fmla="*/ 10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14" y="8"/>
                  </a:moveTo>
                  <a:cubicBezTo>
                    <a:pt x="13" y="6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5" y="3"/>
                    <a:pt x="17" y="6"/>
                  </a:cubicBezTo>
                  <a:lnTo>
                    <a:pt x="14" y="8"/>
                  </a:lnTo>
                  <a:close/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2"/>
                    <a:pt x="1" y="14"/>
                    <a:pt x="2" y="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6" y="20"/>
                    <a:pt x="20" y="15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</a:path>
              </a:pathLst>
            </a:custGeom>
            <a:solidFill>
              <a:srgbClr val="006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231F20"/>
                </a:solidFill>
              </a:endParaRPr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gray">
            <a:xfrm>
              <a:off x="8697913" y="6257925"/>
              <a:ext cx="44450" cy="44450"/>
            </a:xfrm>
            <a:custGeom>
              <a:avLst/>
              <a:gdLst>
                <a:gd name="T0" fmla="*/ 10 w 14"/>
                <a:gd name="T1" fmla="*/ 5 h 14"/>
                <a:gd name="T2" fmla="*/ 7 w 14"/>
                <a:gd name="T3" fmla="*/ 4 h 14"/>
                <a:gd name="T4" fmla="*/ 7 w 14"/>
                <a:gd name="T5" fmla="*/ 4 h 14"/>
                <a:gd name="T6" fmla="*/ 8 w 14"/>
                <a:gd name="T7" fmla="*/ 1 h 14"/>
                <a:gd name="T8" fmla="*/ 12 w 14"/>
                <a:gd name="T9" fmla="*/ 5 h 14"/>
                <a:gd name="T10" fmla="*/ 10 w 14"/>
                <a:gd name="T11" fmla="*/ 5 h 14"/>
                <a:gd name="T12" fmla="*/ 7 w 14"/>
                <a:gd name="T13" fmla="*/ 0 h 14"/>
                <a:gd name="T14" fmla="*/ 0 w 14"/>
                <a:gd name="T15" fmla="*/ 7 h 14"/>
                <a:gd name="T16" fmla="*/ 1 w 14"/>
                <a:gd name="T17" fmla="*/ 10 h 14"/>
                <a:gd name="T18" fmla="*/ 6 w 14"/>
                <a:gd name="T19" fmla="*/ 6 h 14"/>
                <a:gd name="T20" fmla="*/ 7 w 14"/>
                <a:gd name="T21" fmla="*/ 7 h 14"/>
                <a:gd name="T22" fmla="*/ 1 w 14"/>
                <a:gd name="T23" fmla="*/ 12 h 14"/>
                <a:gd name="T24" fmla="*/ 7 w 14"/>
                <a:gd name="T25" fmla="*/ 14 h 14"/>
                <a:gd name="T26" fmla="*/ 14 w 14"/>
                <a:gd name="T27" fmla="*/ 7 h 14"/>
                <a:gd name="T28" fmla="*/ 7 w 14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4">
                  <a:moveTo>
                    <a:pt x="10" y="5"/>
                  </a:moveTo>
                  <a:cubicBezTo>
                    <a:pt x="9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0" y="2"/>
                    <a:pt x="12" y="5"/>
                  </a:cubicBezTo>
                  <a:lnTo>
                    <a:pt x="10" y="5"/>
                  </a:lnTo>
                  <a:close/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006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231F20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gray">
            <a:xfrm>
              <a:off x="8643938" y="6350000"/>
              <a:ext cx="76200" cy="73025"/>
            </a:xfrm>
            <a:custGeom>
              <a:avLst/>
              <a:gdLst>
                <a:gd name="T0" fmla="*/ 16 w 24"/>
                <a:gd name="T1" fmla="*/ 9 h 23"/>
                <a:gd name="T2" fmla="*/ 13 w 24"/>
                <a:gd name="T3" fmla="*/ 6 h 23"/>
                <a:gd name="T4" fmla="*/ 13 w 24"/>
                <a:gd name="T5" fmla="*/ 6 h 23"/>
                <a:gd name="T6" fmla="*/ 13 w 24"/>
                <a:gd name="T7" fmla="*/ 6 h 23"/>
                <a:gd name="T8" fmla="*/ 14 w 24"/>
                <a:gd name="T9" fmla="*/ 2 h 23"/>
                <a:gd name="T10" fmla="*/ 20 w 24"/>
                <a:gd name="T11" fmla="*/ 8 h 23"/>
                <a:gd name="T12" fmla="*/ 16 w 24"/>
                <a:gd name="T13" fmla="*/ 9 h 23"/>
                <a:gd name="T14" fmla="*/ 12 w 24"/>
                <a:gd name="T15" fmla="*/ 0 h 23"/>
                <a:gd name="T16" fmla="*/ 0 w 24"/>
                <a:gd name="T17" fmla="*/ 12 h 23"/>
                <a:gd name="T18" fmla="*/ 12 w 24"/>
                <a:gd name="T19" fmla="*/ 23 h 23"/>
                <a:gd name="T20" fmla="*/ 24 w 24"/>
                <a:gd name="T21" fmla="*/ 12 h 23"/>
                <a:gd name="T22" fmla="*/ 12 w 24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3">
                  <a:moveTo>
                    <a:pt x="16" y="9"/>
                  </a:moveTo>
                  <a:cubicBezTo>
                    <a:pt x="15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8" y="4"/>
                    <a:pt x="20" y="8"/>
                  </a:cubicBezTo>
                  <a:lnTo>
                    <a:pt x="16" y="9"/>
                  </a:lnTo>
                  <a:close/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9" y="23"/>
                    <a:pt x="24" y="18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solidFill>
              <a:srgbClr val="006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>
                <a:solidFill>
                  <a:srgbClr val="231F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902871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414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Gree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8951" y="1681681"/>
            <a:ext cx="6845153" cy="1790700"/>
          </a:xfrm>
        </p:spPr>
        <p:txBody>
          <a:bodyPr anchor="b"/>
          <a:lstStyle>
            <a:lvl1pPr algn="l">
              <a:lnSpc>
                <a:spcPct val="80000"/>
              </a:lnSpc>
              <a:defRPr sz="45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8951" y="3849663"/>
            <a:ext cx="6845153" cy="573362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28950" y="4551506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428950" y="4736442"/>
            <a:ext cx="3086100" cy="273844"/>
          </a:xfrm>
          <a:prstGeom prst="rect">
            <a:avLst/>
          </a:prstGeom>
        </p:spPr>
        <p:txBody>
          <a:bodyPr/>
          <a:lstStyle>
            <a:lvl1pPr algn="l">
              <a:defRPr sz="135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8580439" y="4717649"/>
            <a:ext cx="219075" cy="214313"/>
            <a:chOff x="8580438" y="6257925"/>
            <a:chExt cx="219075" cy="285750"/>
          </a:xfrm>
          <a:solidFill>
            <a:schemeClr val="bg2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gray">
            <a:xfrm>
              <a:off x="8650288" y="6286500"/>
              <a:ext cx="53975" cy="53975"/>
            </a:xfrm>
            <a:custGeom>
              <a:avLst/>
              <a:gdLst>
                <a:gd name="T0" fmla="*/ 11 w 17"/>
                <a:gd name="T1" fmla="*/ 7 h 17"/>
                <a:gd name="T2" fmla="*/ 9 w 17"/>
                <a:gd name="T3" fmla="*/ 5 h 17"/>
                <a:gd name="T4" fmla="*/ 9 w 17"/>
                <a:gd name="T5" fmla="*/ 5 h 17"/>
                <a:gd name="T6" fmla="*/ 9 w 17"/>
                <a:gd name="T7" fmla="*/ 5 h 17"/>
                <a:gd name="T8" fmla="*/ 9 w 17"/>
                <a:gd name="T9" fmla="*/ 5 h 17"/>
                <a:gd name="T10" fmla="*/ 9 w 17"/>
                <a:gd name="T11" fmla="*/ 2 h 17"/>
                <a:gd name="T12" fmla="*/ 14 w 17"/>
                <a:gd name="T13" fmla="*/ 6 h 17"/>
                <a:gd name="T14" fmla="*/ 11 w 17"/>
                <a:gd name="T15" fmla="*/ 7 h 17"/>
                <a:gd name="T16" fmla="*/ 8 w 17"/>
                <a:gd name="T17" fmla="*/ 0 h 17"/>
                <a:gd name="T18" fmla="*/ 0 w 17"/>
                <a:gd name="T19" fmla="*/ 9 h 17"/>
                <a:gd name="T20" fmla="*/ 8 w 17"/>
                <a:gd name="T21" fmla="*/ 17 h 17"/>
                <a:gd name="T22" fmla="*/ 17 w 17"/>
                <a:gd name="T23" fmla="*/ 9 h 17"/>
                <a:gd name="T24" fmla="*/ 8 w 17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11" y="7"/>
                  </a:moveTo>
                  <a:cubicBezTo>
                    <a:pt x="11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2" y="3"/>
                    <a:pt x="14" y="6"/>
                  </a:cubicBezTo>
                  <a:lnTo>
                    <a:pt x="11" y="7"/>
                  </a:lnTo>
                  <a:close/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8" y="17"/>
                  </a:cubicBezTo>
                  <a:cubicBezTo>
                    <a:pt x="13" y="17"/>
                    <a:pt x="17" y="14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8580438" y="6324600"/>
              <a:ext cx="88900" cy="219075"/>
            </a:xfrm>
            <a:custGeom>
              <a:avLst/>
              <a:gdLst>
                <a:gd name="T0" fmla="*/ 28 w 28"/>
                <a:gd name="T1" fmla="*/ 69 h 69"/>
                <a:gd name="T2" fmla="*/ 27 w 28"/>
                <a:gd name="T3" fmla="*/ 64 h 69"/>
                <a:gd name="T4" fmla="*/ 27 w 28"/>
                <a:gd name="T5" fmla="*/ 38 h 69"/>
                <a:gd name="T6" fmla="*/ 12 w 28"/>
                <a:gd name="T7" fmla="*/ 22 h 69"/>
                <a:gd name="T8" fmla="*/ 8 w 28"/>
                <a:gd name="T9" fmla="*/ 23 h 69"/>
                <a:gd name="T10" fmla="*/ 9 w 28"/>
                <a:gd name="T11" fmla="*/ 28 h 69"/>
                <a:gd name="T12" fmla="*/ 16 w 28"/>
                <a:gd name="T13" fmla="*/ 35 h 69"/>
                <a:gd name="T14" fmla="*/ 16 w 28"/>
                <a:gd name="T15" fmla="*/ 36 h 69"/>
                <a:gd name="T16" fmla="*/ 8 w 28"/>
                <a:gd name="T17" fmla="*/ 28 h 69"/>
                <a:gd name="T18" fmla="*/ 8 w 28"/>
                <a:gd name="T19" fmla="*/ 21 h 69"/>
                <a:gd name="T20" fmla="*/ 8 w 28"/>
                <a:gd name="T21" fmla="*/ 3 h 69"/>
                <a:gd name="T22" fmla="*/ 5 w 28"/>
                <a:gd name="T23" fmla="*/ 0 h 69"/>
                <a:gd name="T24" fmla="*/ 0 w 28"/>
                <a:gd name="T25" fmla="*/ 4 h 69"/>
                <a:gd name="T26" fmla="*/ 0 w 28"/>
                <a:gd name="T27" fmla="*/ 39 h 69"/>
                <a:gd name="T28" fmla="*/ 12 w 28"/>
                <a:gd name="T29" fmla="*/ 51 h 69"/>
                <a:gd name="T30" fmla="*/ 12 w 28"/>
                <a:gd name="T31" fmla="*/ 65 h 69"/>
                <a:gd name="T32" fmla="*/ 10 w 28"/>
                <a:gd name="T33" fmla="*/ 69 h 69"/>
                <a:gd name="T34" fmla="*/ 28 w 2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69">
                  <a:moveTo>
                    <a:pt x="28" y="69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9" y="20"/>
                    <a:pt x="8" y="23"/>
                  </a:cubicBezTo>
                  <a:cubicBezTo>
                    <a:pt x="7" y="26"/>
                    <a:pt x="9" y="27"/>
                    <a:pt x="9" y="28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7" y="37"/>
                    <a:pt x="16" y="3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5" y="24"/>
                    <a:pt x="8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0" y="69"/>
                    <a:pt x="10" y="69"/>
                    <a:pt x="10" y="69"/>
                  </a:cubicBezTo>
                  <a:lnTo>
                    <a:pt x="2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8710613" y="6324600"/>
              <a:ext cx="88900" cy="219075"/>
            </a:xfrm>
            <a:custGeom>
              <a:avLst/>
              <a:gdLst>
                <a:gd name="T0" fmla="*/ 0 w 28"/>
                <a:gd name="T1" fmla="*/ 69 h 69"/>
                <a:gd name="T2" fmla="*/ 1 w 28"/>
                <a:gd name="T3" fmla="*/ 64 h 69"/>
                <a:gd name="T4" fmla="*/ 1 w 28"/>
                <a:gd name="T5" fmla="*/ 38 h 69"/>
                <a:gd name="T6" fmla="*/ 16 w 28"/>
                <a:gd name="T7" fmla="*/ 22 h 69"/>
                <a:gd name="T8" fmla="*/ 20 w 28"/>
                <a:gd name="T9" fmla="*/ 23 h 69"/>
                <a:gd name="T10" fmla="*/ 19 w 28"/>
                <a:gd name="T11" fmla="*/ 28 h 69"/>
                <a:gd name="T12" fmla="*/ 11 w 28"/>
                <a:gd name="T13" fmla="*/ 35 h 69"/>
                <a:gd name="T14" fmla="*/ 12 w 28"/>
                <a:gd name="T15" fmla="*/ 36 h 69"/>
                <a:gd name="T16" fmla="*/ 20 w 28"/>
                <a:gd name="T17" fmla="*/ 28 h 69"/>
                <a:gd name="T18" fmla="*/ 20 w 28"/>
                <a:gd name="T19" fmla="*/ 21 h 69"/>
                <a:gd name="T20" fmla="*/ 20 w 28"/>
                <a:gd name="T21" fmla="*/ 3 h 69"/>
                <a:gd name="T22" fmla="*/ 23 w 28"/>
                <a:gd name="T23" fmla="*/ 0 h 69"/>
                <a:gd name="T24" fmla="*/ 28 w 28"/>
                <a:gd name="T25" fmla="*/ 4 h 69"/>
                <a:gd name="T26" fmla="*/ 28 w 28"/>
                <a:gd name="T27" fmla="*/ 39 h 69"/>
                <a:gd name="T28" fmla="*/ 16 w 28"/>
                <a:gd name="T29" fmla="*/ 51 h 69"/>
                <a:gd name="T30" fmla="*/ 16 w 28"/>
                <a:gd name="T31" fmla="*/ 65 h 69"/>
                <a:gd name="T32" fmla="*/ 18 w 28"/>
                <a:gd name="T33" fmla="*/ 69 h 69"/>
                <a:gd name="T34" fmla="*/ 0 w 2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69">
                  <a:moveTo>
                    <a:pt x="0" y="69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9" y="20"/>
                    <a:pt x="20" y="23"/>
                  </a:cubicBezTo>
                  <a:cubicBezTo>
                    <a:pt x="21" y="26"/>
                    <a:pt x="19" y="27"/>
                    <a:pt x="19" y="2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7"/>
                    <a:pt x="12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3" y="24"/>
                    <a:pt x="20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1" y="0"/>
                    <a:pt x="23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8" y="69"/>
                    <a:pt x="18" y="69"/>
                    <a:pt x="18" y="69"/>
                  </a:cubicBez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gray">
            <a:xfrm>
              <a:off x="8701088" y="6308725"/>
              <a:ext cx="63500" cy="63500"/>
            </a:xfrm>
            <a:custGeom>
              <a:avLst/>
              <a:gdLst>
                <a:gd name="T0" fmla="*/ 14 w 20"/>
                <a:gd name="T1" fmla="*/ 8 h 20"/>
                <a:gd name="T2" fmla="*/ 11 w 20"/>
                <a:gd name="T3" fmla="*/ 5 h 20"/>
                <a:gd name="T4" fmla="*/ 11 w 20"/>
                <a:gd name="T5" fmla="*/ 5 h 20"/>
                <a:gd name="T6" fmla="*/ 12 w 20"/>
                <a:gd name="T7" fmla="*/ 2 h 20"/>
                <a:gd name="T8" fmla="*/ 17 w 20"/>
                <a:gd name="T9" fmla="*/ 6 h 20"/>
                <a:gd name="T10" fmla="*/ 14 w 20"/>
                <a:gd name="T11" fmla="*/ 8 h 20"/>
                <a:gd name="T12" fmla="*/ 10 w 20"/>
                <a:gd name="T13" fmla="*/ 0 h 20"/>
                <a:gd name="T14" fmla="*/ 0 w 20"/>
                <a:gd name="T15" fmla="*/ 10 h 20"/>
                <a:gd name="T16" fmla="*/ 2 w 20"/>
                <a:gd name="T17" fmla="*/ 16 h 20"/>
                <a:gd name="T18" fmla="*/ 8 w 20"/>
                <a:gd name="T19" fmla="*/ 11 h 20"/>
                <a:gd name="T20" fmla="*/ 9 w 20"/>
                <a:gd name="T21" fmla="*/ 12 h 20"/>
                <a:gd name="T22" fmla="*/ 3 w 20"/>
                <a:gd name="T23" fmla="*/ 17 h 20"/>
                <a:gd name="T24" fmla="*/ 10 w 20"/>
                <a:gd name="T25" fmla="*/ 20 h 20"/>
                <a:gd name="T26" fmla="*/ 20 w 20"/>
                <a:gd name="T27" fmla="*/ 10 h 20"/>
                <a:gd name="T28" fmla="*/ 10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14" y="8"/>
                  </a:moveTo>
                  <a:cubicBezTo>
                    <a:pt x="13" y="6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5" y="3"/>
                    <a:pt x="17" y="6"/>
                  </a:cubicBezTo>
                  <a:lnTo>
                    <a:pt x="14" y="8"/>
                  </a:lnTo>
                  <a:close/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2"/>
                    <a:pt x="1" y="14"/>
                    <a:pt x="2" y="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6" y="20"/>
                    <a:pt x="20" y="15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gray">
            <a:xfrm>
              <a:off x="8697913" y="6257925"/>
              <a:ext cx="44450" cy="44450"/>
            </a:xfrm>
            <a:custGeom>
              <a:avLst/>
              <a:gdLst>
                <a:gd name="T0" fmla="*/ 10 w 14"/>
                <a:gd name="T1" fmla="*/ 5 h 14"/>
                <a:gd name="T2" fmla="*/ 7 w 14"/>
                <a:gd name="T3" fmla="*/ 4 h 14"/>
                <a:gd name="T4" fmla="*/ 7 w 14"/>
                <a:gd name="T5" fmla="*/ 4 h 14"/>
                <a:gd name="T6" fmla="*/ 8 w 14"/>
                <a:gd name="T7" fmla="*/ 1 h 14"/>
                <a:gd name="T8" fmla="*/ 12 w 14"/>
                <a:gd name="T9" fmla="*/ 5 h 14"/>
                <a:gd name="T10" fmla="*/ 10 w 14"/>
                <a:gd name="T11" fmla="*/ 5 h 14"/>
                <a:gd name="T12" fmla="*/ 7 w 14"/>
                <a:gd name="T13" fmla="*/ 0 h 14"/>
                <a:gd name="T14" fmla="*/ 0 w 14"/>
                <a:gd name="T15" fmla="*/ 7 h 14"/>
                <a:gd name="T16" fmla="*/ 1 w 14"/>
                <a:gd name="T17" fmla="*/ 10 h 14"/>
                <a:gd name="T18" fmla="*/ 6 w 14"/>
                <a:gd name="T19" fmla="*/ 6 h 14"/>
                <a:gd name="T20" fmla="*/ 7 w 14"/>
                <a:gd name="T21" fmla="*/ 7 h 14"/>
                <a:gd name="T22" fmla="*/ 1 w 14"/>
                <a:gd name="T23" fmla="*/ 12 h 14"/>
                <a:gd name="T24" fmla="*/ 7 w 14"/>
                <a:gd name="T25" fmla="*/ 14 h 14"/>
                <a:gd name="T26" fmla="*/ 14 w 14"/>
                <a:gd name="T27" fmla="*/ 7 h 14"/>
                <a:gd name="T28" fmla="*/ 7 w 14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4">
                  <a:moveTo>
                    <a:pt x="10" y="5"/>
                  </a:moveTo>
                  <a:cubicBezTo>
                    <a:pt x="9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0" y="2"/>
                    <a:pt x="12" y="5"/>
                  </a:cubicBezTo>
                  <a:lnTo>
                    <a:pt x="10" y="5"/>
                  </a:lnTo>
                  <a:close/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gray">
            <a:xfrm>
              <a:off x="8643938" y="6350000"/>
              <a:ext cx="76200" cy="73025"/>
            </a:xfrm>
            <a:custGeom>
              <a:avLst/>
              <a:gdLst>
                <a:gd name="T0" fmla="*/ 16 w 24"/>
                <a:gd name="T1" fmla="*/ 9 h 23"/>
                <a:gd name="T2" fmla="*/ 13 w 24"/>
                <a:gd name="T3" fmla="*/ 6 h 23"/>
                <a:gd name="T4" fmla="*/ 13 w 24"/>
                <a:gd name="T5" fmla="*/ 6 h 23"/>
                <a:gd name="T6" fmla="*/ 13 w 24"/>
                <a:gd name="T7" fmla="*/ 6 h 23"/>
                <a:gd name="T8" fmla="*/ 14 w 24"/>
                <a:gd name="T9" fmla="*/ 2 h 23"/>
                <a:gd name="T10" fmla="*/ 20 w 24"/>
                <a:gd name="T11" fmla="*/ 8 h 23"/>
                <a:gd name="T12" fmla="*/ 16 w 24"/>
                <a:gd name="T13" fmla="*/ 9 h 23"/>
                <a:gd name="T14" fmla="*/ 12 w 24"/>
                <a:gd name="T15" fmla="*/ 0 h 23"/>
                <a:gd name="T16" fmla="*/ 0 w 24"/>
                <a:gd name="T17" fmla="*/ 12 h 23"/>
                <a:gd name="T18" fmla="*/ 12 w 24"/>
                <a:gd name="T19" fmla="*/ 23 h 23"/>
                <a:gd name="T20" fmla="*/ 24 w 24"/>
                <a:gd name="T21" fmla="*/ 12 h 23"/>
                <a:gd name="T22" fmla="*/ 12 w 24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3">
                  <a:moveTo>
                    <a:pt x="16" y="9"/>
                  </a:moveTo>
                  <a:cubicBezTo>
                    <a:pt x="15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8" y="4"/>
                    <a:pt x="20" y="8"/>
                  </a:cubicBezTo>
                  <a:lnTo>
                    <a:pt x="16" y="9"/>
                  </a:lnTo>
                  <a:close/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9" y="23"/>
                    <a:pt x="24" y="18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17" name="Picture 7">
            <a:extLst>
              <a:ext uri="{FF2B5EF4-FFF2-40B4-BE49-F238E27FC236}">
                <a16:creationId xmlns:a16="http://schemas.microsoft.com/office/drawing/2014/main" id="{A372B181-BF9D-43E2-AC5E-D19A44538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48021" y="2277836"/>
            <a:ext cx="1347232" cy="5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99261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414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8951" y="1681681"/>
            <a:ext cx="6845153" cy="1790700"/>
          </a:xfrm>
        </p:spPr>
        <p:txBody>
          <a:bodyPr anchor="b"/>
          <a:lstStyle>
            <a:lvl1pPr algn="l">
              <a:lnSpc>
                <a:spcPct val="80000"/>
              </a:lnSpc>
              <a:defRPr sz="45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8951" y="3849663"/>
            <a:ext cx="6845153" cy="573362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28950" y="4551506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428950" y="4736442"/>
            <a:ext cx="3086100" cy="273844"/>
          </a:xfrm>
          <a:prstGeom prst="rect">
            <a:avLst/>
          </a:prstGeom>
        </p:spPr>
        <p:txBody>
          <a:bodyPr/>
          <a:lstStyle>
            <a:lvl1pPr algn="l">
              <a:defRPr sz="135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8580439" y="4717649"/>
            <a:ext cx="219075" cy="214313"/>
            <a:chOff x="8580438" y="6257925"/>
            <a:chExt cx="219075" cy="285750"/>
          </a:xfrm>
          <a:solidFill>
            <a:schemeClr val="bg2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gray">
            <a:xfrm>
              <a:off x="8650288" y="6286500"/>
              <a:ext cx="53975" cy="53975"/>
            </a:xfrm>
            <a:custGeom>
              <a:avLst/>
              <a:gdLst>
                <a:gd name="T0" fmla="*/ 11 w 17"/>
                <a:gd name="T1" fmla="*/ 7 h 17"/>
                <a:gd name="T2" fmla="*/ 9 w 17"/>
                <a:gd name="T3" fmla="*/ 5 h 17"/>
                <a:gd name="T4" fmla="*/ 9 w 17"/>
                <a:gd name="T5" fmla="*/ 5 h 17"/>
                <a:gd name="T6" fmla="*/ 9 w 17"/>
                <a:gd name="T7" fmla="*/ 5 h 17"/>
                <a:gd name="T8" fmla="*/ 9 w 17"/>
                <a:gd name="T9" fmla="*/ 5 h 17"/>
                <a:gd name="T10" fmla="*/ 9 w 17"/>
                <a:gd name="T11" fmla="*/ 2 h 17"/>
                <a:gd name="T12" fmla="*/ 14 w 17"/>
                <a:gd name="T13" fmla="*/ 6 h 17"/>
                <a:gd name="T14" fmla="*/ 11 w 17"/>
                <a:gd name="T15" fmla="*/ 7 h 17"/>
                <a:gd name="T16" fmla="*/ 8 w 17"/>
                <a:gd name="T17" fmla="*/ 0 h 17"/>
                <a:gd name="T18" fmla="*/ 0 w 17"/>
                <a:gd name="T19" fmla="*/ 9 h 17"/>
                <a:gd name="T20" fmla="*/ 8 w 17"/>
                <a:gd name="T21" fmla="*/ 17 h 17"/>
                <a:gd name="T22" fmla="*/ 17 w 17"/>
                <a:gd name="T23" fmla="*/ 9 h 17"/>
                <a:gd name="T24" fmla="*/ 8 w 17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7">
                  <a:moveTo>
                    <a:pt x="11" y="7"/>
                  </a:moveTo>
                  <a:cubicBezTo>
                    <a:pt x="11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2" y="3"/>
                    <a:pt x="14" y="6"/>
                  </a:cubicBezTo>
                  <a:lnTo>
                    <a:pt x="11" y="7"/>
                  </a:lnTo>
                  <a:close/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8" y="17"/>
                  </a:cubicBezTo>
                  <a:cubicBezTo>
                    <a:pt x="13" y="17"/>
                    <a:pt x="17" y="14"/>
                    <a:pt x="17" y="9"/>
                  </a:cubicBezTo>
                  <a:cubicBezTo>
                    <a:pt x="17" y="4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8580438" y="6324600"/>
              <a:ext cx="88900" cy="219075"/>
            </a:xfrm>
            <a:custGeom>
              <a:avLst/>
              <a:gdLst>
                <a:gd name="T0" fmla="*/ 28 w 28"/>
                <a:gd name="T1" fmla="*/ 69 h 69"/>
                <a:gd name="T2" fmla="*/ 27 w 28"/>
                <a:gd name="T3" fmla="*/ 64 h 69"/>
                <a:gd name="T4" fmla="*/ 27 w 28"/>
                <a:gd name="T5" fmla="*/ 38 h 69"/>
                <a:gd name="T6" fmla="*/ 12 w 28"/>
                <a:gd name="T7" fmla="*/ 22 h 69"/>
                <a:gd name="T8" fmla="*/ 8 w 28"/>
                <a:gd name="T9" fmla="*/ 23 h 69"/>
                <a:gd name="T10" fmla="*/ 9 w 28"/>
                <a:gd name="T11" fmla="*/ 28 h 69"/>
                <a:gd name="T12" fmla="*/ 16 w 28"/>
                <a:gd name="T13" fmla="*/ 35 h 69"/>
                <a:gd name="T14" fmla="*/ 16 w 28"/>
                <a:gd name="T15" fmla="*/ 36 h 69"/>
                <a:gd name="T16" fmla="*/ 8 w 28"/>
                <a:gd name="T17" fmla="*/ 28 h 69"/>
                <a:gd name="T18" fmla="*/ 8 w 28"/>
                <a:gd name="T19" fmla="*/ 21 h 69"/>
                <a:gd name="T20" fmla="*/ 8 w 28"/>
                <a:gd name="T21" fmla="*/ 3 h 69"/>
                <a:gd name="T22" fmla="*/ 5 w 28"/>
                <a:gd name="T23" fmla="*/ 0 h 69"/>
                <a:gd name="T24" fmla="*/ 0 w 28"/>
                <a:gd name="T25" fmla="*/ 4 h 69"/>
                <a:gd name="T26" fmla="*/ 0 w 28"/>
                <a:gd name="T27" fmla="*/ 39 h 69"/>
                <a:gd name="T28" fmla="*/ 12 w 28"/>
                <a:gd name="T29" fmla="*/ 51 h 69"/>
                <a:gd name="T30" fmla="*/ 12 w 28"/>
                <a:gd name="T31" fmla="*/ 65 h 69"/>
                <a:gd name="T32" fmla="*/ 10 w 28"/>
                <a:gd name="T33" fmla="*/ 69 h 69"/>
                <a:gd name="T34" fmla="*/ 28 w 2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69">
                  <a:moveTo>
                    <a:pt x="28" y="69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9" y="20"/>
                    <a:pt x="8" y="23"/>
                  </a:cubicBezTo>
                  <a:cubicBezTo>
                    <a:pt x="7" y="26"/>
                    <a:pt x="9" y="27"/>
                    <a:pt x="9" y="28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7" y="37"/>
                    <a:pt x="16" y="3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5" y="24"/>
                    <a:pt x="8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0" y="69"/>
                    <a:pt x="10" y="69"/>
                    <a:pt x="10" y="69"/>
                  </a:cubicBezTo>
                  <a:lnTo>
                    <a:pt x="2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8710613" y="6324600"/>
              <a:ext cx="88900" cy="219075"/>
            </a:xfrm>
            <a:custGeom>
              <a:avLst/>
              <a:gdLst>
                <a:gd name="T0" fmla="*/ 0 w 28"/>
                <a:gd name="T1" fmla="*/ 69 h 69"/>
                <a:gd name="T2" fmla="*/ 1 w 28"/>
                <a:gd name="T3" fmla="*/ 64 h 69"/>
                <a:gd name="T4" fmla="*/ 1 w 28"/>
                <a:gd name="T5" fmla="*/ 38 h 69"/>
                <a:gd name="T6" fmla="*/ 16 w 28"/>
                <a:gd name="T7" fmla="*/ 22 h 69"/>
                <a:gd name="T8" fmla="*/ 20 w 28"/>
                <a:gd name="T9" fmla="*/ 23 h 69"/>
                <a:gd name="T10" fmla="*/ 19 w 28"/>
                <a:gd name="T11" fmla="*/ 28 h 69"/>
                <a:gd name="T12" fmla="*/ 11 w 28"/>
                <a:gd name="T13" fmla="*/ 35 h 69"/>
                <a:gd name="T14" fmla="*/ 12 w 28"/>
                <a:gd name="T15" fmla="*/ 36 h 69"/>
                <a:gd name="T16" fmla="*/ 20 w 28"/>
                <a:gd name="T17" fmla="*/ 28 h 69"/>
                <a:gd name="T18" fmla="*/ 20 w 28"/>
                <a:gd name="T19" fmla="*/ 21 h 69"/>
                <a:gd name="T20" fmla="*/ 20 w 28"/>
                <a:gd name="T21" fmla="*/ 3 h 69"/>
                <a:gd name="T22" fmla="*/ 23 w 28"/>
                <a:gd name="T23" fmla="*/ 0 h 69"/>
                <a:gd name="T24" fmla="*/ 28 w 28"/>
                <a:gd name="T25" fmla="*/ 4 h 69"/>
                <a:gd name="T26" fmla="*/ 28 w 28"/>
                <a:gd name="T27" fmla="*/ 39 h 69"/>
                <a:gd name="T28" fmla="*/ 16 w 28"/>
                <a:gd name="T29" fmla="*/ 51 h 69"/>
                <a:gd name="T30" fmla="*/ 16 w 28"/>
                <a:gd name="T31" fmla="*/ 65 h 69"/>
                <a:gd name="T32" fmla="*/ 18 w 28"/>
                <a:gd name="T33" fmla="*/ 69 h 69"/>
                <a:gd name="T34" fmla="*/ 0 w 2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69">
                  <a:moveTo>
                    <a:pt x="0" y="69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9" y="20"/>
                    <a:pt x="20" y="23"/>
                  </a:cubicBezTo>
                  <a:cubicBezTo>
                    <a:pt x="21" y="26"/>
                    <a:pt x="19" y="27"/>
                    <a:pt x="19" y="2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7"/>
                    <a:pt x="12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3" y="24"/>
                    <a:pt x="20" y="2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1" y="0"/>
                    <a:pt x="23" y="0"/>
                  </a:cubicBezTo>
                  <a:cubicBezTo>
                    <a:pt x="26" y="0"/>
                    <a:pt x="28" y="2"/>
                    <a:pt x="28" y="4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8" y="69"/>
                    <a:pt x="18" y="69"/>
                    <a:pt x="18" y="69"/>
                  </a:cubicBez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gray">
            <a:xfrm>
              <a:off x="8701088" y="6308725"/>
              <a:ext cx="63500" cy="63500"/>
            </a:xfrm>
            <a:custGeom>
              <a:avLst/>
              <a:gdLst>
                <a:gd name="T0" fmla="*/ 14 w 20"/>
                <a:gd name="T1" fmla="*/ 8 h 20"/>
                <a:gd name="T2" fmla="*/ 11 w 20"/>
                <a:gd name="T3" fmla="*/ 5 h 20"/>
                <a:gd name="T4" fmla="*/ 11 w 20"/>
                <a:gd name="T5" fmla="*/ 5 h 20"/>
                <a:gd name="T6" fmla="*/ 12 w 20"/>
                <a:gd name="T7" fmla="*/ 2 h 20"/>
                <a:gd name="T8" fmla="*/ 17 w 20"/>
                <a:gd name="T9" fmla="*/ 6 h 20"/>
                <a:gd name="T10" fmla="*/ 14 w 20"/>
                <a:gd name="T11" fmla="*/ 8 h 20"/>
                <a:gd name="T12" fmla="*/ 10 w 20"/>
                <a:gd name="T13" fmla="*/ 0 h 20"/>
                <a:gd name="T14" fmla="*/ 0 w 20"/>
                <a:gd name="T15" fmla="*/ 10 h 20"/>
                <a:gd name="T16" fmla="*/ 2 w 20"/>
                <a:gd name="T17" fmla="*/ 16 h 20"/>
                <a:gd name="T18" fmla="*/ 8 w 20"/>
                <a:gd name="T19" fmla="*/ 11 h 20"/>
                <a:gd name="T20" fmla="*/ 9 w 20"/>
                <a:gd name="T21" fmla="*/ 12 h 20"/>
                <a:gd name="T22" fmla="*/ 3 w 20"/>
                <a:gd name="T23" fmla="*/ 17 h 20"/>
                <a:gd name="T24" fmla="*/ 10 w 20"/>
                <a:gd name="T25" fmla="*/ 20 h 20"/>
                <a:gd name="T26" fmla="*/ 20 w 20"/>
                <a:gd name="T27" fmla="*/ 10 h 20"/>
                <a:gd name="T28" fmla="*/ 10 w 20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0">
                  <a:moveTo>
                    <a:pt x="14" y="8"/>
                  </a:moveTo>
                  <a:cubicBezTo>
                    <a:pt x="13" y="6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5" y="3"/>
                    <a:pt x="17" y="6"/>
                  </a:cubicBezTo>
                  <a:lnTo>
                    <a:pt x="14" y="8"/>
                  </a:lnTo>
                  <a:close/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2"/>
                    <a:pt x="1" y="14"/>
                    <a:pt x="2" y="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6" y="20"/>
                    <a:pt x="20" y="15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gray">
            <a:xfrm>
              <a:off x="8697913" y="6257925"/>
              <a:ext cx="44450" cy="44450"/>
            </a:xfrm>
            <a:custGeom>
              <a:avLst/>
              <a:gdLst>
                <a:gd name="T0" fmla="*/ 10 w 14"/>
                <a:gd name="T1" fmla="*/ 5 h 14"/>
                <a:gd name="T2" fmla="*/ 7 w 14"/>
                <a:gd name="T3" fmla="*/ 4 h 14"/>
                <a:gd name="T4" fmla="*/ 7 w 14"/>
                <a:gd name="T5" fmla="*/ 4 h 14"/>
                <a:gd name="T6" fmla="*/ 8 w 14"/>
                <a:gd name="T7" fmla="*/ 1 h 14"/>
                <a:gd name="T8" fmla="*/ 12 w 14"/>
                <a:gd name="T9" fmla="*/ 5 h 14"/>
                <a:gd name="T10" fmla="*/ 10 w 14"/>
                <a:gd name="T11" fmla="*/ 5 h 14"/>
                <a:gd name="T12" fmla="*/ 7 w 14"/>
                <a:gd name="T13" fmla="*/ 0 h 14"/>
                <a:gd name="T14" fmla="*/ 0 w 14"/>
                <a:gd name="T15" fmla="*/ 7 h 14"/>
                <a:gd name="T16" fmla="*/ 1 w 14"/>
                <a:gd name="T17" fmla="*/ 10 h 14"/>
                <a:gd name="T18" fmla="*/ 6 w 14"/>
                <a:gd name="T19" fmla="*/ 6 h 14"/>
                <a:gd name="T20" fmla="*/ 7 w 14"/>
                <a:gd name="T21" fmla="*/ 7 h 14"/>
                <a:gd name="T22" fmla="*/ 1 w 14"/>
                <a:gd name="T23" fmla="*/ 12 h 14"/>
                <a:gd name="T24" fmla="*/ 7 w 14"/>
                <a:gd name="T25" fmla="*/ 14 h 14"/>
                <a:gd name="T26" fmla="*/ 14 w 14"/>
                <a:gd name="T27" fmla="*/ 7 h 14"/>
                <a:gd name="T28" fmla="*/ 7 w 14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4">
                  <a:moveTo>
                    <a:pt x="10" y="5"/>
                  </a:moveTo>
                  <a:cubicBezTo>
                    <a:pt x="9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0" y="2"/>
                    <a:pt x="12" y="5"/>
                  </a:cubicBezTo>
                  <a:lnTo>
                    <a:pt x="10" y="5"/>
                  </a:lnTo>
                  <a:close/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gray">
            <a:xfrm>
              <a:off x="8643938" y="6350000"/>
              <a:ext cx="76200" cy="73025"/>
            </a:xfrm>
            <a:custGeom>
              <a:avLst/>
              <a:gdLst>
                <a:gd name="T0" fmla="*/ 16 w 24"/>
                <a:gd name="T1" fmla="*/ 9 h 23"/>
                <a:gd name="T2" fmla="*/ 13 w 24"/>
                <a:gd name="T3" fmla="*/ 6 h 23"/>
                <a:gd name="T4" fmla="*/ 13 w 24"/>
                <a:gd name="T5" fmla="*/ 6 h 23"/>
                <a:gd name="T6" fmla="*/ 13 w 24"/>
                <a:gd name="T7" fmla="*/ 6 h 23"/>
                <a:gd name="T8" fmla="*/ 14 w 24"/>
                <a:gd name="T9" fmla="*/ 2 h 23"/>
                <a:gd name="T10" fmla="*/ 20 w 24"/>
                <a:gd name="T11" fmla="*/ 8 h 23"/>
                <a:gd name="T12" fmla="*/ 16 w 24"/>
                <a:gd name="T13" fmla="*/ 9 h 23"/>
                <a:gd name="T14" fmla="*/ 12 w 24"/>
                <a:gd name="T15" fmla="*/ 0 h 23"/>
                <a:gd name="T16" fmla="*/ 0 w 24"/>
                <a:gd name="T17" fmla="*/ 12 h 23"/>
                <a:gd name="T18" fmla="*/ 12 w 24"/>
                <a:gd name="T19" fmla="*/ 23 h 23"/>
                <a:gd name="T20" fmla="*/ 24 w 24"/>
                <a:gd name="T21" fmla="*/ 12 h 23"/>
                <a:gd name="T22" fmla="*/ 12 w 24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3">
                  <a:moveTo>
                    <a:pt x="16" y="9"/>
                  </a:moveTo>
                  <a:cubicBezTo>
                    <a:pt x="15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8" y="4"/>
                    <a:pt x="20" y="8"/>
                  </a:cubicBezTo>
                  <a:lnTo>
                    <a:pt x="16" y="9"/>
                  </a:lnTo>
                  <a:close/>
                  <a:moveTo>
                    <a:pt x="12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3"/>
                    <a:pt x="12" y="23"/>
                  </a:cubicBezTo>
                  <a:cubicBezTo>
                    <a:pt x="19" y="23"/>
                    <a:pt x="24" y="18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pic>
        <p:nvPicPr>
          <p:cNvPr id="17" name="Picture 7">
            <a:extLst>
              <a:ext uri="{FF2B5EF4-FFF2-40B4-BE49-F238E27FC236}">
                <a16:creationId xmlns:a16="http://schemas.microsoft.com/office/drawing/2014/main" id="{9061A537-FD7C-457F-B613-95B9D6176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48021" y="2277836"/>
            <a:ext cx="1347232" cy="5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8150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414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7" y="330800"/>
            <a:ext cx="7659445" cy="734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0307" y="1153726"/>
            <a:ext cx="8354919" cy="33896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57175" indent="-257175">
              <a:buFont typeface="Arial" panose="020B0604020202020204" pitchFamily="34" charset="0"/>
              <a:buChar char="•"/>
              <a:defRPr/>
            </a:lvl2pPr>
            <a:lvl3pPr marL="425054" indent="-257175">
              <a:buFont typeface="Calibri" panose="020F0502020204030204" pitchFamily="34" charset="0"/>
              <a:buChar char="–"/>
              <a:defRPr/>
            </a:lvl3pPr>
            <a:lvl4pPr marL="583406" indent="-214313">
              <a:buFont typeface="Calibri" panose="020F0502020204030204" pitchFamily="34" charset="0"/>
              <a:buChar char="◦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84F883-9912-4EFB-8404-2A825476CACA}" type="slidenum">
              <a:rPr lang="fr-BE" sz="900" smtClean="0"/>
              <a:pPr/>
              <a:t>‹#›</a:t>
            </a:fld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10831018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0307" y="330800"/>
            <a:ext cx="7659445" cy="734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30307" y="1175579"/>
            <a:ext cx="3679115" cy="33678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341966" y="1175579"/>
            <a:ext cx="4264153" cy="1592487"/>
          </a:xfrm>
          <a:solidFill>
            <a:schemeClr val="bg2"/>
          </a:solidFill>
          <a:ln w="3175" cmpd="sng">
            <a:solidFill>
              <a:schemeClr val="bg1"/>
            </a:solidFill>
          </a:ln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900"/>
              <a:t>Page </a:t>
            </a:r>
            <a:fld id="{6984F883-9912-4EFB-8404-2A825476CACA}" type="slidenum">
              <a:rPr lang="fr-BE" sz="900" smtClean="0"/>
              <a:pPr/>
              <a:t>‹#›</a:t>
            </a:fld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94808924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0307" y="330800"/>
            <a:ext cx="7659445" cy="734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30306" y="1175579"/>
            <a:ext cx="3960000" cy="33740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832961" y="1175579"/>
            <a:ext cx="3960000" cy="3374075"/>
          </a:xfrm>
          <a:solidFill>
            <a:schemeClr val="bg2"/>
          </a:solidFill>
          <a:ln w="3175" cmpd="sng">
            <a:noFill/>
          </a:ln>
        </p:spPr>
        <p:txBody>
          <a:bodyPr wrap="square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900"/>
              <a:t>Page </a:t>
            </a:r>
            <a:fld id="{6984F883-9912-4EFB-8404-2A825476CACA}" type="slidenum">
              <a:rPr lang="fr-BE" sz="900" smtClean="0"/>
              <a:pPr/>
              <a:t>‹#›</a:t>
            </a:fld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480479511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0307" y="330800"/>
            <a:ext cx="7659445" cy="734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30307" y="1175579"/>
            <a:ext cx="5178201" cy="33678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787614" y="1175579"/>
            <a:ext cx="2818504" cy="651460"/>
          </a:xfrm>
          <a:solidFill>
            <a:schemeClr val="accent4"/>
          </a:solidFill>
          <a:ln w="3175" cmpd="sng">
            <a:noFill/>
          </a:ln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buNone/>
              <a:defRPr sz="15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900"/>
              <a:t>Page </a:t>
            </a:r>
            <a:fld id="{6984F883-9912-4EFB-8404-2A825476CACA}" type="slidenum">
              <a:rPr lang="fr-BE" sz="900" smtClean="0"/>
              <a:pPr/>
              <a:t>‹#›</a:t>
            </a:fld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54970692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30307" y="1175579"/>
            <a:ext cx="8354919" cy="1592487"/>
          </a:xfrm>
          <a:ln w="31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900"/>
              <a:t>Page </a:t>
            </a:r>
            <a:fld id="{6984F883-9912-4EFB-8404-2A825476CACA}" type="slidenum">
              <a:rPr lang="fr-BE" sz="900" smtClean="0"/>
              <a:pPr/>
              <a:t>‹#›</a:t>
            </a:fld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56425052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8951" y="3653679"/>
            <a:ext cx="6845153" cy="5733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28950" y="4381529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BE" dirty="0"/>
              <a:t>12pt 27-02-15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428950" y="4647583"/>
            <a:ext cx="3086100" cy="27384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fr-BE" dirty="0"/>
              <a:t>12pt Speakers Name </a:t>
            </a:r>
            <a:r>
              <a:rPr lang="fr-BE" dirty="0" err="1"/>
              <a:t>goes</a:t>
            </a:r>
            <a:r>
              <a:rPr lang="fr-BE" dirty="0"/>
              <a:t> </a:t>
            </a:r>
            <a:r>
              <a:rPr lang="fr-BE" dirty="0" err="1"/>
              <a:t>here</a:t>
            </a:r>
            <a:endParaRPr lang="fr-B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FAE7883-4B73-704F-9DC1-6FD00E971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48021" y="2277836"/>
            <a:ext cx="1347232" cy="584094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BC2A9C60-70EF-0441-BE23-44C16A26F3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74966" y="4639822"/>
            <a:ext cx="220287" cy="28936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5D1B2C3-9D7D-3045-9898-BB161CF8085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8951" y="1681681"/>
            <a:ext cx="6845153" cy="1790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45Pt title goes here in Calibri</a:t>
            </a:r>
          </a:p>
        </p:txBody>
      </p:sp>
    </p:spTree>
    <p:extLst>
      <p:ext uri="{BB962C8B-B14F-4D97-AF65-F5344CB8AC3E}">
        <p14:creationId xmlns:p14="http://schemas.microsoft.com/office/powerpoint/2010/main" val="891192283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3105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40" userDrawn="1">
          <p15:clr>
            <a:srgbClr val="FBAE40"/>
          </p15:clr>
        </p15:guide>
        <p15:guide id="4" orient="horz" pos="242" userDrawn="1">
          <p15:clr>
            <a:srgbClr val="FBAE40"/>
          </p15:clr>
        </p15:guide>
        <p15:guide id="5" pos="55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7" y="330800"/>
            <a:ext cx="7659445" cy="73420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0307" y="1153726"/>
            <a:ext cx="8354919" cy="33896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-342900">
              <a:buFont typeface="Arial" panose="020B0604020202020204" pitchFamily="34" charset="0"/>
              <a:buChar char="•"/>
              <a:defRPr/>
            </a:lvl2pPr>
            <a:lvl3pPr marL="566738" indent="-342900">
              <a:buFont typeface="Calibri" panose="020F0502020204030204" pitchFamily="34" charset="0"/>
              <a:buChar char="–"/>
              <a:defRPr/>
            </a:lvl3pPr>
            <a:lvl4pPr marL="777875" indent="-285750">
              <a:buFont typeface="Calibri" panose="020F0502020204030204" pitchFamily="34" charset="0"/>
              <a:buChar char="◦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84F883-9912-4EFB-8404-2A825476CACA}" type="slidenum">
              <a:rPr lang="fr-BE" sz="900" smtClean="0"/>
              <a:pPr/>
              <a:t>‹#›</a:t>
            </a:fld>
            <a:endParaRPr lang="fr-BE" sz="9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45F4FCD-1BFD-9448-8BB7-7B9574256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9"/>
          <a:stretch/>
        </p:blipFill>
        <p:spPr bwMode="gray">
          <a:xfrm>
            <a:off x="8365160" y="384175"/>
            <a:ext cx="348533" cy="3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619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0307" y="330800"/>
            <a:ext cx="7659445" cy="734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/>
              <a:t>Page </a:t>
            </a:r>
            <a:fld id="{6984F883-9912-4EFB-8404-2A825476CACA}" type="slidenum">
              <a:rPr lang="fr-BE" sz="1200" smtClean="0"/>
              <a:pPr/>
              <a:t>‹#›</a:t>
            </a:fld>
            <a:endParaRPr lang="fr-BE" sz="12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3FBFB79-5F0B-244C-AB76-391A91BD8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9"/>
          <a:stretch/>
        </p:blipFill>
        <p:spPr bwMode="gray">
          <a:xfrm>
            <a:off x="8365160" y="384175"/>
            <a:ext cx="348533" cy="3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4632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0307" y="330800"/>
            <a:ext cx="7659445" cy="734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/>
              <a:t>Page </a:t>
            </a:r>
            <a:fld id="{6984F883-9912-4EFB-8404-2A825476CACA}" type="slidenum">
              <a:rPr lang="fr-BE" sz="1200" smtClean="0"/>
              <a:pPr/>
              <a:t>‹#›</a:t>
            </a:fld>
            <a:endParaRPr lang="fr-BE" sz="12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F50C8D7-B760-AC46-9364-57042FB76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9"/>
          <a:stretch/>
        </p:blipFill>
        <p:spPr bwMode="gray">
          <a:xfrm>
            <a:off x="8365160" y="384175"/>
            <a:ext cx="348533" cy="3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7116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0307" y="330800"/>
            <a:ext cx="7659445" cy="7342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30307" y="1175579"/>
            <a:ext cx="5178201" cy="33678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787614" y="1175579"/>
            <a:ext cx="2818504" cy="833562"/>
          </a:xfrm>
          <a:solidFill>
            <a:schemeClr val="accent4"/>
          </a:solidFill>
          <a:ln w="3175" cmpd="sng">
            <a:noFill/>
          </a:ln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2"/>
                </a:solidFill>
              </a:defRPr>
            </a:lvl1pPr>
            <a:lvl2pPr marL="0" indent="0">
              <a:buNone/>
              <a:defRPr sz="20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/>
              <a:t>Page </a:t>
            </a:r>
            <a:fld id="{6984F883-9912-4EFB-8404-2A825476CACA}" type="slidenum">
              <a:rPr lang="fr-BE" sz="1200" smtClean="0"/>
              <a:pPr/>
              <a:t>‹#›</a:t>
            </a:fld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09324106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/>
              <a:t>Page </a:t>
            </a:r>
            <a:fld id="{6984F883-9912-4EFB-8404-2A825476CACA}" type="slidenum">
              <a:rPr lang="fr-BE" sz="1200" smtClean="0"/>
              <a:pPr/>
              <a:t>‹#›</a:t>
            </a:fld>
            <a:endParaRPr lang="fr-BE" sz="12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DE5BFD8-A7F0-404F-897D-E9A80B530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9"/>
          <a:stretch/>
        </p:blipFill>
        <p:spPr bwMode="gray">
          <a:xfrm>
            <a:off x="8365160" y="384175"/>
            <a:ext cx="348533" cy="36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1019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CC5922F-7F2C-6242-B4C2-BD87CDA52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44907"/>
            <a:ext cx="6858000" cy="17907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45Pt title goes here,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Calibri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368923F-2038-7746-9D46-60DAB95E7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87366"/>
            <a:ext cx="6858000" cy="1241822"/>
          </a:xfrm>
        </p:spPr>
        <p:txBody>
          <a:bodyPr>
            <a:noAutofit/>
          </a:bodyPr>
          <a:lstStyle/>
          <a:p>
            <a:pPr algn="l"/>
            <a:r>
              <a:rPr lang="en-US" b="0" dirty="0">
                <a:solidFill>
                  <a:schemeClr val="bg1"/>
                </a:solidFill>
              </a:rPr>
              <a:t>18pt Sub-title in Calibri goes here, here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and here</a:t>
            </a:r>
            <a:endParaRPr lang="fr-BE" b="0" dirty="0">
              <a:solidFill>
                <a:schemeClr val="bg1"/>
              </a:solidFill>
            </a:endParaRPr>
          </a:p>
        </p:txBody>
      </p:sp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6348B579-5FCE-2F4C-AB2D-EB5848963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558093"/>
            <a:ext cx="2057400" cy="273844"/>
          </a:xfrm>
        </p:spPr>
        <p:txBody>
          <a:bodyPr/>
          <a:lstStyle/>
          <a:p>
            <a:r>
              <a:rPr lang="fr-BE" sz="1200" dirty="0">
                <a:solidFill>
                  <a:schemeClr val="bg1"/>
                </a:solidFill>
              </a:rPr>
              <a:t>12pt</a:t>
            </a:r>
            <a:r>
              <a:rPr lang="fr-BE" dirty="0">
                <a:solidFill>
                  <a:schemeClr val="bg1"/>
                </a:solidFill>
              </a:rPr>
              <a:t> 27-02-15</a:t>
            </a:r>
          </a:p>
        </p:txBody>
      </p:sp>
      <p:sp>
        <p:nvSpPr>
          <p:cNvPr id="16" name="Footer Placeholder 10">
            <a:extLst>
              <a:ext uri="{FF2B5EF4-FFF2-40B4-BE49-F238E27FC236}">
                <a16:creationId xmlns:a16="http://schemas.microsoft.com/office/drawing/2014/main" id="{26085353-B78E-FA49-9E5A-31FA2F4B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4734686"/>
            <a:ext cx="3086100" cy="273844"/>
          </a:xfrm>
        </p:spPr>
        <p:txBody>
          <a:bodyPr/>
          <a:lstStyle/>
          <a:p>
            <a:pPr algn="l"/>
            <a:r>
              <a:rPr lang="fr-BE" sz="1200" dirty="0">
                <a:solidFill>
                  <a:schemeClr val="bg1"/>
                </a:solidFill>
              </a:rPr>
              <a:t>12pt</a:t>
            </a:r>
            <a:r>
              <a:rPr lang="fr-BE" dirty="0">
                <a:solidFill>
                  <a:schemeClr val="bg1"/>
                </a:solidFill>
              </a:rPr>
              <a:t> Speakers Name </a:t>
            </a:r>
            <a:r>
              <a:rPr lang="fr-BE" dirty="0" err="1">
                <a:solidFill>
                  <a:schemeClr val="bg1"/>
                </a:solidFill>
              </a:rPr>
              <a:t>goes</a:t>
            </a:r>
            <a:r>
              <a:rPr lang="fr-BE" dirty="0">
                <a:solidFill>
                  <a:schemeClr val="bg1"/>
                </a:solidFill>
              </a:rPr>
              <a:t> </a:t>
            </a:r>
            <a:r>
              <a:rPr lang="fr-BE" dirty="0" err="1">
                <a:solidFill>
                  <a:schemeClr val="bg1"/>
                </a:solidFill>
              </a:rPr>
              <a:t>here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31C8ADF8-315E-5842-A509-3D76A0221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48021" y="2277836"/>
            <a:ext cx="1347232" cy="584094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EAAD8E33-14A6-C440-BEAF-F5C0CF03ED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74966" y="4639822"/>
            <a:ext cx="220287" cy="2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10486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 Gree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8951" y="1681681"/>
            <a:ext cx="6845153" cy="1790700"/>
          </a:xfrm>
        </p:spPr>
        <p:txBody>
          <a:bodyPr anchor="b"/>
          <a:lstStyle>
            <a:lvl1pPr algn="l">
              <a:lnSpc>
                <a:spcPct val="80000"/>
              </a:lnSpc>
              <a:defRPr sz="45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8951" y="3849663"/>
            <a:ext cx="6845153" cy="573362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28950" y="4551506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428950" y="4736442"/>
            <a:ext cx="3086100" cy="273844"/>
          </a:xfrm>
          <a:prstGeom prst="rect">
            <a:avLst/>
          </a:prstGeom>
        </p:spPr>
        <p:txBody>
          <a:bodyPr/>
          <a:lstStyle>
            <a:lvl1pPr algn="l">
              <a:defRPr sz="135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764" y="4708437"/>
            <a:ext cx="220287" cy="217025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E87510B-4032-49CD-A5FD-D25AC2F99D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48021" y="2277836"/>
            <a:ext cx="1347232" cy="5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72633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414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  <p15:guide id="4" orient="horz" pos="323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0307" y="330800"/>
            <a:ext cx="7659445" cy="734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30307" y="1151374"/>
            <a:ext cx="8354919" cy="339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Page </a:t>
            </a:r>
            <a:fld id="{6984F883-9912-4EFB-8404-2A825476CACA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11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80" r:id="rId3"/>
    <p:sldLayoutId id="2147483664" r:id="rId4"/>
    <p:sldLayoutId id="2147483681" r:id="rId5"/>
    <p:sldLayoutId id="2147483673" r:id="rId6"/>
    <p:sldLayoutId id="2147483666" r:id="rId7"/>
    <p:sldLayoutId id="2147483710" r:id="rId8"/>
    <p:sldLayoutId id="2147483721" r:id="rId9"/>
  </p:sldLayoutIdLst>
  <p:transition spd="slow">
    <p:wipe dir="r"/>
  </p:transition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524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72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orient="horz" pos="242" userDrawn="1">
          <p15:clr>
            <a:srgbClr val="F26B43"/>
          </p15:clr>
        </p15:guide>
        <p15:guide id="5" orient="horz" pos="2862" userDrawn="1">
          <p15:clr>
            <a:srgbClr val="F26B43"/>
          </p15:clr>
        </p15:guide>
        <p15:guide id="6" orient="horz" pos="3105" userDrawn="1">
          <p15:clr>
            <a:srgbClr val="F26B43"/>
          </p15:clr>
        </p15:guide>
        <p15:guide id="7" pos="553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0307" y="330800"/>
            <a:ext cx="7659445" cy="734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30307" y="1151374"/>
            <a:ext cx="8354919" cy="339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Page </a:t>
            </a:r>
            <a:fld id="{6984F883-9912-4EFB-8404-2A825476CACA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81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 spd="slow">
    <p:wipe dir="r"/>
  </p:transition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524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72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◦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orient="horz" pos="242">
          <p15:clr>
            <a:srgbClr val="F26B43"/>
          </p15:clr>
        </p15:guide>
        <p15:guide id="5" orient="horz" pos="2862">
          <p15:clr>
            <a:srgbClr val="F26B43"/>
          </p15:clr>
        </p15:guide>
        <p15:guide id="6" orient="horz" pos="3105">
          <p15:clr>
            <a:srgbClr val="F26B43"/>
          </p15:clr>
        </p15:guide>
        <p15:guide id="7" pos="553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9"/>
          <a:stretch/>
        </p:blipFill>
        <p:spPr bwMode="gray">
          <a:xfrm>
            <a:off x="8273007" y="391231"/>
            <a:ext cx="348533" cy="2768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0307" y="330800"/>
            <a:ext cx="7659445" cy="7342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30307" y="1151374"/>
            <a:ext cx="8354919" cy="339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726897" y="4767264"/>
            <a:ext cx="2058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F883-9912-4EFB-8404-2A825476CACA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2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transition spd="slow">
    <p:wipe dir="r"/>
  </p:transition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339329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Calibri" panose="020F0502020204030204" pitchFamily="34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540544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Calibri" panose="020F0502020204030204" pitchFamily="34" charset="0"/>
        <a:buChar char="◦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None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40">
          <p15:clr>
            <a:srgbClr val="F26B43"/>
          </p15:clr>
        </p15:guide>
        <p15:guide id="4" orient="horz" pos="323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40">
          <p15:clr>
            <a:srgbClr val="F26B43"/>
          </p15:clr>
        </p15:guide>
        <p15:guide id="7" pos="55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857051"/>
            <a:ext cx="9144000" cy="3161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48021" y="2277836"/>
            <a:ext cx="1347232" cy="58409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5C19E15-0689-D244-84A9-3EAE20869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74966" y="4639822"/>
            <a:ext cx="220287" cy="28936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B3F2F69-4DD1-F345-829B-2422F464F8FA}"/>
              </a:ext>
            </a:extLst>
          </p:cNvPr>
          <p:cNvSpPr txBox="1">
            <a:spLocks/>
          </p:cNvSpPr>
          <p:nvPr/>
        </p:nvSpPr>
        <p:spPr bwMode="gray">
          <a:xfrm>
            <a:off x="428951" y="1681681"/>
            <a:ext cx="6845153" cy="1790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Chemical Recycling and Circular Economy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EA41071-A3B5-234A-A1F9-C5C4EE9644B9}"/>
              </a:ext>
            </a:extLst>
          </p:cNvPr>
          <p:cNvSpPr txBox="1">
            <a:spLocks/>
          </p:cNvSpPr>
          <p:nvPr/>
        </p:nvSpPr>
        <p:spPr bwMode="gray">
          <a:xfrm>
            <a:off x="428951" y="3653679"/>
            <a:ext cx="6845153" cy="57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Henk Pool, Innovation Manager, Cefic</a:t>
            </a:r>
            <a:endParaRPr lang="fr-BE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084D977-4F8E-8348-89F7-DDC1DF911253}"/>
              </a:ext>
            </a:extLst>
          </p:cNvPr>
          <p:cNvSpPr txBox="1">
            <a:spLocks/>
          </p:cNvSpPr>
          <p:nvPr/>
        </p:nvSpPr>
        <p:spPr bwMode="gray">
          <a:xfrm>
            <a:off x="428950" y="4227041"/>
            <a:ext cx="7202014" cy="55746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European Chemicals Regions Network Conference</a:t>
            </a:r>
            <a:r>
              <a:rPr lang="en-GB" sz="1200" dirty="0"/>
              <a:t> </a:t>
            </a:r>
          </a:p>
          <a:p>
            <a:r>
              <a:rPr lang="en-GB" sz="1200" dirty="0"/>
              <a:t>26 October 2020</a:t>
            </a:r>
          </a:p>
        </p:txBody>
      </p:sp>
    </p:spTree>
    <p:extLst>
      <p:ext uri="{BB962C8B-B14F-4D97-AF65-F5344CB8AC3E}">
        <p14:creationId xmlns:p14="http://schemas.microsoft.com/office/powerpoint/2010/main" val="215825759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8E3D39-3A5E-4936-9AFE-933E3D990F26}"/>
              </a:ext>
            </a:extLst>
          </p:cNvPr>
          <p:cNvSpPr/>
          <p:nvPr/>
        </p:nvSpPr>
        <p:spPr>
          <a:xfrm>
            <a:off x="3151659" y="1174626"/>
            <a:ext cx="2559005" cy="11249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5E6342-4792-48F8-8B0F-95E4D0E4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Creating a Circular Economy for Plastics</a:t>
            </a:r>
            <a:endParaRPr lang="en-GB" sz="24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6EA8B1-628E-41C4-8741-45D9A042E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07" y="1055054"/>
            <a:ext cx="3648311" cy="3549838"/>
          </a:xfrm>
        </p:spPr>
        <p:txBody>
          <a:bodyPr>
            <a:normAutofit/>
          </a:bodyPr>
          <a:lstStyle/>
          <a:p>
            <a:r>
              <a:rPr lang="en-GB" sz="16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-Light"/>
              </a:rPr>
              <a:t>“Every year, Europeans generate 25 million tonnes of plastic waste, but less than </a:t>
            </a:r>
            <a:r>
              <a:rPr lang="en-GB" sz="1600" b="1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-Light"/>
              </a:rPr>
              <a:t>30% </a:t>
            </a:r>
            <a:r>
              <a:rPr lang="en-GB" sz="16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-Light"/>
              </a:rPr>
              <a:t>is collected for recycling” 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-Light"/>
              </a:rPr>
              <a:t>states the 2018 European Plastics Strategy. </a:t>
            </a:r>
          </a:p>
          <a:p>
            <a:pPr>
              <a:spcAft>
                <a:spcPts val="0"/>
              </a:spcAft>
            </a:pPr>
            <a:endParaRPr lang="en-GB" sz="16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1D842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15%</a:t>
            </a:r>
            <a:r>
              <a:rPr lang="en-GB" sz="1600" b="1" dirty="0">
                <a:solidFill>
                  <a:srgbClr val="1B70B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the plastic waste collected today finds its way back to the market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Mechanical Recycling + Sorting</a:t>
            </a:r>
          </a:p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066CB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85% 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 currently incinerated or landfilled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Opportunity for Chemical Recycling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Mixed + Contaminated Plastics</a:t>
            </a:r>
          </a:p>
          <a:p>
            <a:endParaRPr lang="en-GB" sz="1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dirty="0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10879426-E6E5-4522-8B77-8A0AE2C0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647" y="1172487"/>
            <a:ext cx="5179100" cy="3444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55D99B-04FB-4DC0-9430-CF43C8CA51D0}"/>
              </a:ext>
            </a:extLst>
          </p:cNvPr>
          <p:cNvSpPr/>
          <p:nvPr/>
        </p:nvSpPr>
        <p:spPr>
          <a:xfrm>
            <a:off x="440882" y="4819278"/>
            <a:ext cx="45060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rgbClr val="69747A"/>
                </a:solidFill>
              </a:rPr>
              <a:t>European Chemicals Regions Network Conference</a:t>
            </a:r>
            <a:r>
              <a:rPr lang="en-GB" sz="700" i="1" dirty="0">
                <a:solidFill>
                  <a:srgbClr val="69747A"/>
                </a:solidFill>
              </a:rPr>
              <a:t>, 26 October 2020</a:t>
            </a:r>
          </a:p>
        </p:txBody>
      </p:sp>
    </p:spTree>
    <p:extLst>
      <p:ext uri="{BB962C8B-B14F-4D97-AF65-F5344CB8AC3E}">
        <p14:creationId xmlns:p14="http://schemas.microsoft.com/office/powerpoint/2010/main" val="373630303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E331-2DB0-4F15-8503-7BCC6C5D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30800"/>
            <a:ext cx="8180841" cy="734208"/>
          </a:xfrm>
        </p:spPr>
        <p:txBody>
          <a:bodyPr>
            <a:noAutofit/>
          </a:bodyPr>
          <a:lstStyle/>
          <a:p>
            <a:r>
              <a:rPr lang="en-GB" sz="2400" i="1" dirty="0"/>
              <a:t>Chemical Recycling: </a:t>
            </a:r>
            <a:r>
              <a:rPr lang="en-GB" sz="2400" dirty="0"/>
              <a:t> </a:t>
            </a:r>
            <a:r>
              <a:rPr lang="en-GB" sz="2400" b="1" dirty="0"/>
              <a:t>What is the Chemical Industry Doing?</a:t>
            </a:r>
            <a:br>
              <a:rPr lang="en-GB" sz="2400" b="1" dirty="0"/>
            </a:br>
            <a:r>
              <a:rPr lang="en-GB" sz="1800" dirty="0">
                <a:solidFill>
                  <a:schemeClr val="accent2"/>
                </a:solidFill>
              </a:rPr>
              <a:t>Partnerships: Technology Development &amp; Business Case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08218B-C2BF-4876-952C-F9F236FD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15" y="1268063"/>
            <a:ext cx="3481972" cy="2632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BCFCA9-23FA-4087-8645-F1883ED58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4" y="1135503"/>
            <a:ext cx="2841575" cy="1652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90FB7E-3293-46E0-B147-7D583338E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426" y="1383152"/>
            <a:ext cx="2028166" cy="1125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8012F5-0C9C-4149-818E-080BB0D77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125" y="4132906"/>
            <a:ext cx="3223008" cy="897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FEA239-0F90-4FA2-9B2D-1BC961F57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80" y="3777084"/>
            <a:ext cx="2658985" cy="976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DC50D6-4705-4979-AC08-FA69CC209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757" y="1620180"/>
            <a:ext cx="510011" cy="3039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BCA94E-3F16-4FD5-900B-0DBCF122A3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968" y="1949729"/>
            <a:ext cx="510012" cy="1611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8B2A658-01F0-4DA7-9560-8AA2B9456313}"/>
              </a:ext>
            </a:extLst>
          </p:cNvPr>
          <p:cNvGrpSpPr/>
          <p:nvPr/>
        </p:nvGrpSpPr>
        <p:grpSpPr>
          <a:xfrm>
            <a:off x="55342" y="2803991"/>
            <a:ext cx="3233867" cy="730328"/>
            <a:chOff x="430307" y="2864573"/>
            <a:chExt cx="3294062" cy="7303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29AF73-0752-4171-B37F-FE11F00529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5384" y="2864573"/>
              <a:ext cx="2658985" cy="730328"/>
              <a:chOff x="0" y="858786"/>
              <a:chExt cx="9144000" cy="251152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A9EFB2B-8BDA-4675-AECD-B1BA154AC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1773185"/>
                <a:ext cx="9144000" cy="159712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3089D43-2192-4F88-BBF9-EFFE6308C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858786"/>
                <a:ext cx="9144000" cy="1011984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A108D8-441A-4979-BDD5-5D187D6FC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0307" y="3122458"/>
              <a:ext cx="438975" cy="1838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8695A6C-C53A-43FA-A3F8-9979D9C6F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0307" y="3357639"/>
              <a:ext cx="438975" cy="13657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D721BD-D74A-498A-900A-F2C4AB4F9A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0854" y="4594598"/>
            <a:ext cx="512508" cy="158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C09ACD-D28A-4084-9B93-FAA82CC98E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6365" y="4303312"/>
            <a:ext cx="309563" cy="276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C1D961-380E-437A-A9F5-F9EFD0B92C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61642" y="4132906"/>
            <a:ext cx="521720" cy="1499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74ACF5-DC90-47EB-A449-BF78803339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85703" y="1232759"/>
            <a:ext cx="513933" cy="1829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F3AA86-C626-432E-8224-E38991214F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11422" y="1100787"/>
            <a:ext cx="460537" cy="3298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993165-8629-4F2D-9C2A-449A195327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0279" y="4132906"/>
            <a:ext cx="508131" cy="1531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1D3292-1C79-46EC-B9E9-F115E4AA4F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40795" y="4365225"/>
            <a:ext cx="474198" cy="235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A236EB-3AE9-4FD7-B59A-04A1B70AECE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2426" y="2672029"/>
            <a:ext cx="1839533" cy="123417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C07007B-AFE2-4224-81ED-2DF1B0506A87}"/>
              </a:ext>
            </a:extLst>
          </p:cNvPr>
          <p:cNvSpPr/>
          <p:nvPr/>
        </p:nvSpPr>
        <p:spPr>
          <a:xfrm>
            <a:off x="3421048" y="1898760"/>
            <a:ext cx="3445539" cy="1617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79BACA70-6E04-4CAA-B98B-866D3A14F10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16" y="1979829"/>
            <a:ext cx="3372169" cy="142858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3BA8C76-798F-44CE-92ED-CAB8A1716AE0}"/>
              </a:ext>
            </a:extLst>
          </p:cNvPr>
          <p:cNvSpPr/>
          <p:nvPr/>
        </p:nvSpPr>
        <p:spPr>
          <a:xfrm>
            <a:off x="440882" y="4819278"/>
            <a:ext cx="45060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rgbClr val="69747A"/>
                </a:solidFill>
              </a:rPr>
              <a:t>European Chemicals Regions Network Conference</a:t>
            </a:r>
            <a:r>
              <a:rPr lang="en-GB" sz="700" i="1" dirty="0">
                <a:solidFill>
                  <a:srgbClr val="69747A"/>
                </a:solidFill>
              </a:rPr>
              <a:t>, 26 October 2020</a:t>
            </a:r>
          </a:p>
        </p:txBody>
      </p:sp>
    </p:spTree>
    <p:extLst>
      <p:ext uri="{BB962C8B-B14F-4D97-AF65-F5344CB8AC3E}">
        <p14:creationId xmlns:p14="http://schemas.microsoft.com/office/powerpoint/2010/main" val="231039566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i="1" dirty="0"/>
              <a:t>Chemical Recycling:  </a:t>
            </a:r>
            <a:r>
              <a:rPr lang="en-GB" sz="2400" b="1" dirty="0"/>
              <a:t>Answering some Questions </a:t>
            </a:r>
            <a:endParaRPr lang="fr-BE" sz="24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30307" y="1153726"/>
            <a:ext cx="8647909" cy="338969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600" b="1" dirty="0"/>
              <a:t>Competing</a:t>
            </a:r>
            <a:r>
              <a:rPr lang="en-US" sz="1600" dirty="0"/>
              <a:t> with mechanical recycling	</a:t>
            </a:r>
            <a:r>
              <a:rPr lang="en-US" sz="1200" dirty="0"/>
              <a:t>Cefic position </a:t>
            </a:r>
            <a:r>
              <a:rPr lang="en-US" sz="1600" dirty="0"/>
              <a:t>		</a:t>
            </a:r>
            <a:r>
              <a:rPr lang="en-US" sz="1600" b="1" dirty="0">
                <a:solidFill>
                  <a:schemeClr val="accent2"/>
                </a:solidFill>
              </a:rPr>
              <a:t>Complementing</a:t>
            </a:r>
            <a:r>
              <a:rPr lang="en-US" sz="1600" dirty="0">
                <a:solidFill>
                  <a:schemeClr val="accent2"/>
                </a:solidFill>
              </a:rPr>
              <a:t> + needing both</a:t>
            </a:r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Chemical “Recycling” producing </a:t>
            </a:r>
            <a:r>
              <a:rPr lang="en-US" sz="1600" b="1" dirty="0"/>
              <a:t>fuel</a:t>
            </a:r>
            <a:r>
              <a:rPr lang="en-US" sz="1600" dirty="0"/>
              <a:t>	</a:t>
            </a:r>
            <a:r>
              <a:rPr lang="en-US" sz="1200" dirty="0"/>
              <a:t>Cefic position</a:t>
            </a:r>
            <a:r>
              <a:rPr lang="en-US" sz="1600" dirty="0"/>
              <a:t>		</a:t>
            </a:r>
            <a:r>
              <a:rPr lang="en-US" sz="1600" b="1" dirty="0">
                <a:solidFill>
                  <a:srgbClr val="FF0000"/>
                </a:solidFill>
              </a:rPr>
              <a:t>not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Recycling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b="1" dirty="0"/>
              <a:t>GHG footprint</a:t>
            </a:r>
            <a:r>
              <a:rPr lang="en-US" sz="1600" dirty="0"/>
              <a:t>			</a:t>
            </a:r>
            <a:r>
              <a:rPr lang="en-US" sz="1200" dirty="0"/>
              <a:t>Cefic LCA study	</a:t>
            </a:r>
            <a:r>
              <a:rPr lang="en-US" sz="1600" b="1" dirty="0">
                <a:solidFill>
                  <a:schemeClr val="accent2"/>
                </a:solidFill>
              </a:rPr>
              <a:t>Publishing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050" dirty="0">
                <a:solidFill>
                  <a:schemeClr val="accent2"/>
                </a:solidFill>
              </a:rPr>
              <a:t>soon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b="1" dirty="0"/>
              <a:t>Recycled content </a:t>
            </a:r>
            <a:r>
              <a:rPr lang="en-US" sz="1200" i="1" dirty="0"/>
              <a:t>(Qualitative &amp; Quantitative)</a:t>
            </a:r>
            <a:r>
              <a:rPr lang="en-US" sz="1600" dirty="0"/>
              <a:t>	</a:t>
            </a:r>
            <a:r>
              <a:rPr lang="en-US" sz="1200" dirty="0"/>
              <a:t>Chain of Custody</a:t>
            </a:r>
            <a:r>
              <a:rPr lang="en-US" sz="1600" dirty="0"/>
              <a:t>	</a:t>
            </a:r>
            <a:r>
              <a:rPr lang="en-US" sz="1600" b="1" dirty="0">
                <a:solidFill>
                  <a:schemeClr val="accent2"/>
                </a:solidFill>
              </a:rPr>
              <a:t>Segregating</a:t>
            </a:r>
            <a:r>
              <a:rPr lang="en-US" sz="1600" dirty="0">
                <a:solidFill>
                  <a:schemeClr val="accent2"/>
                </a:solidFill>
              </a:rPr>
              <a:t> or </a:t>
            </a: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accent2"/>
                </a:solidFill>
              </a:rPr>
              <a:t>						</a:t>
            </a:r>
            <a:r>
              <a:rPr lang="en-US" sz="1600" b="1" dirty="0">
                <a:solidFill>
                  <a:schemeClr val="accent2"/>
                </a:solidFill>
              </a:rPr>
              <a:t>Attributing </a:t>
            </a:r>
            <a:r>
              <a:rPr lang="en-US" sz="1600" dirty="0">
                <a:solidFill>
                  <a:schemeClr val="accent2"/>
                </a:solidFill>
              </a:rPr>
              <a:t>using Mass Balance </a:t>
            </a:r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Not proven at </a:t>
            </a:r>
            <a:r>
              <a:rPr lang="en-US" sz="1600" b="1" dirty="0"/>
              <a:t>full scale</a:t>
            </a:r>
            <a:r>
              <a:rPr lang="en-US" sz="1600" dirty="0"/>
              <a:t>		</a:t>
            </a:r>
            <a:r>
              <a:rPr lang="en-US" sz="1200" dirty="0"/>
              <a:t>Technology</a:t>
            </a:r>
            <a:r>
              <a:rPr lang="en-US" sz="1600" dirty="0"/>
              <a:t> 		</a:t>
            </a:r>
            <a:r>
              <a:rPr lang="en-US" sz="1600" dirty="0">
                <a:solidFill>
                  <a:schemeClr val="accent2"/>
                </a:solidFill>
              </a:rPr>
              <a:t>Ready &amp; </a:t>
            </a:r>
            <a:r>
              <a:rPr lang="en-US" sz="1600" b="1" dirty="0">
                <a:solidFill>
                  <a:schemeClr val="accent2"/>
                </a:solidFill>
              </a:rPr>
              <a:t>Demonstrating</a:t>
            </a:r>
            <a:endParaRPr lang="en-US" sz="1600" b="1" dirty="0"/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Can </a:t>
            </a:r>
            <a:r>
              <a:rPr lang="en-US" sz="1600" b="1" dirty="0"/>
              <a:t>not compete </a:t>
            </a:r>
            <a:r>
              <a:rPr lang="en-US" sz="1600" dirty="0"/>
              <a:t>in market		</a:t>
            </a:r>
            <a:r>
              <a:rPr lang="en-US" sz="1200" dirty="0"/>
              <a:t>Business case </a:t>
            </a:r>
            <a:r>
              <a:rPr lang="en-US" sz="1600" dirty="0"/>
              <a:t>		</a:t>
            </a:r>
            <a:r>
              <a:rPr lang="en-US" sz="1600" dirty="0">
                <a:solidFill>
                  <a:schemeClr val="accent2"/>
                </a:solidFill>
              </a:rPr>
              <a:t>Partnerships &amp; </a:t>
            </a:r>
            <a:r>
              <a:rPr lang="en-US" sz="1600" b="1" dirty="0">
                <a:solidFill>
                  <a:schemeClr val="accent2"/>
                </a:solidFill>
              </a:rPr>
              <a:t>Testing</a:t>
            </a:r>
            <a:r>
              <a:rPr lang="en-US" sz="1600" dirty="0">
                <a:solidFill>
                  <a:schemeClr val="accent2"/>
                </a:solidFill>
              </a:rPr>
              <a:t> in market</a:t>
            </a:r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endParaRPr lang="en-US" sz="1600" dirty="0"/>
          </a:p>
          <a:p>
            <a:pPr marL="171450" lvl="1" indent="0">
              <a:spcBef>
                <a:spcPts val="0"/>
              </a:spcBef>
              <a:spcAft>
                <a:spcPts val="150"/>
              </a:spcAft>
              <a:buNone/>
            </a:pPr>
            <a:endParaRPr lang="en-US" sz="1600" dirty="0"/>
          </a:p>
          <a:p>
            <a:pPr marL="257175" indent="-257175"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spcAft>
                <a:spcPts val="150"/>
              </a:spcAft>
            </a:pPr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B4363-B479-4088-AB24-F81B3A20C873}"/>
              </a:ext>
            </a:extLst>
          </p:cNvPr>
          <p:cNvSpPr/>
          <p:nvPr/>
        </p:nvSpPr>
        <p:spPr>
          <a:xfrm>
            <a:off x="440882" y="4819278"/>
            <a:ext cx="45060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rgbClr val="69747A"/>
                </a:solidFill>
              </a:rPr>
              <a:t>European Chemicals Regions Network Conference</a:t>
            </a:r>
            <a:r>
              <a:rPr lang="en-GB" sz="700" i="1" dirty="0">
                <a:solidFill>
                  <a:srgbClr val="69747A"/>
                </a:solidFill>
              </a:rPr>
              <a:t>, 26 October 2020</a:t>
            </a:r>
          </a:p>
        </p:txBody>
      </p:sp>
    </p:spTree>
    <p:extLst>
      <p:ext uri="{BB962C8B-B14F-4D97-AF65-F5344CB8AC3E}">
        <p14:creationId xmlns:p14="http://schemas.microsoft.com/office/powerpoint/2010/main" val="14890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AF1FB39-2516-4CEE-ADB0-E22B6F845996}"/>
              </a:ext>
            </a:extLst>
          </p:cNvPr>
          <p:cNvGrpSpPr/>
          <p:nvPr/>
        </p:nvGrpSpPr>
        <p:grpSpPr>
          <a:xfrm>
            <a:off x="974315" y="724419"/>
            <a:ext cx="7299948" cy="4353285"/>
            <a:chOff x="527369" y="777055"/>
            <a:chExt cx="7299948" cy="43532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22686-6615-4091-B516-3A146F5AB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918" y="777055"/>
              <a:ext cx="6156399" cy="435328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F4F1B4-924C-46E7-9853-1FF270FE3F73}"/>
                </a:ext>
              </a:extLst>
            </p:cNvPr>
            <p:cNvSpPr/>
            <p:nvPr/>
          </p:nvSpPr>
          <p:spPr>
            <a:xfrm>
              <a:off x="1407781" y="956834"/>
              <a:ext cx="2559005" cy="11249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CA9E52-EA7E-4220-8D3D-F06F00FCF836}"/>
                </a:ext>
              </a:extLst>
            </p:cNvPr>
            <p:cNvSpPr/>
            <p:nvPr/>
          </p:nvSpPr>
          <p:spPr>
            <a:xfrm>
              <a:off x="527369" y="2347249"/>
              <a:ext cx="2559005" cy="14616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0DD0A5-E876-4C44-BDE0-F096A83A92AF}"/>
                </a:ext>
              </a:extLst>
            </p:cNvPr>
            <p:cNvSpPr/>
            <p:nvPr/>
          </p:nvSpPr>
          <p:spPr>
            <a:xfrm>
              <a:off x="1100788" y="3523676"/>
              <a:ext cx="2559005" cy="14616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56154B1-1449-4F71-8D4E-44A8080A6972}"/>
              </a:ext>
            </a:extLst>
          </p:cNvPr>
          <p:cNvSpPr/>
          <p:nvPr/>
        </p:nvSpPr>
        <p:spPr>
          <a:xfrm>
            <a:off x="430306" y="1250837"/>
            <a:ext cx="839135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b="1" dirty="0">
                <a:solidFill>
                  <a:schemeClr val="accent2"/>
                </a:solidFill>
              </a:rPr>
              <a:t>Resources: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Middle East:	oil + gas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US: 		shale gas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Europe:	end of life materials </a:t>
            </a:r>
            <a:r>
              <a:rPr lang="en-US" b="1" dirty="0">
                <a:solidFill>
                  <a:schemeClr val="accent2"/>
                </a:solidFill>
              </a:rPr>
              <a:t>=</a:t>
            </a:r>
            <a:r>
              <a:rPr lang="en-US" b="1" dirty="0">
                <a:solidFill>
                  <a:schemeClr val="bg1"/>
                </a:solidFill>
              </a:rPr>
              <a:t> products and secondary raw materials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rgbClr val="8DC63F"/>
                </a:solidFill>
              </a:rPr>
              <a:t>Europe can take a leadership role in the development of the circular economy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(Chemical) Recycling </a:t>
            </a:r>
            <a:r>
              <a:rPr lang="en-US" dirty="0">
                <a:solidFill>
                  <a:schemeClr val="bg1"/>
                </a:solidFill>
              </a:rPr>
              <a:t>is an integral part of a circular economy</a:t>
            </a:r>
          </a:p>
          <a:p>
            <a:pPr>
              <a:buClr>
                <a:srgbClr val="8DC63F"/>
              </a:buClr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Clr>
                <a:srgbClr val="8DC63F"/>
              </a:buClr>
            </a:pPr>
            <a:endParaRPr lang="en-US" sz="1100" dirty="0">
              <a:solidFill>
                <a:schemeClr val="bg1"/>
              </a:solidFill>
            </a:endParaRPr>
          </a:p>
          <a:p>
            <a:pPr algn="ctr">
              <a:buClr>
                <a:srgbClr val="8DC63F"/>
              </a:buClr>
            </a:pPr>
            <a:r>
              <a:rPr lang="en-US" sz="2600" b="1" i="1" dirty="0">
                <a:solidFill>
                  <a:schemeClr val="bg1"/>
                </a:solidFill>
              </a:rPr>
              <a:t>Shift from a “waste orientation” to a “resource orientation”</a:t>
            </a:r>
          </a:p>
          <a:p>
            <a:pPr algn="ctr">
              <a:buClr>
                <a:srgbClr val="8DC63F"/>
              </a:buClr>
            </a:pPr>
            <a:r>
              <a:rPr lang="en-US" sz="2600" b="1" i="1" dirty="0">
                <a:solidFill>
                  <a:schemeClr val="bg1"/>
                </a:solidFill>
              </a:rPr>
              <a:t>&amp;  Create a single market for secondary raw materials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i="1" dirty="0"/>
              <a:t>Can we achieve a Circular Economy for Plastics </a:t>
            </a:r>
            <a:br>
              <a:rPr lang="en-GB" sz="2400" i="1" dirty="0"/>
            </a:br>
            <a:r>
              <a:rPr lang="en-GB" sz="2400" i="1" dirty="0"/>
              <a:t>				</a:t>
            </a:r>
            <a:r>
              <a:rPr lang="en-GB" sz="2400" b="1" i="1" dirty="0"/>
              <a:t>without Chemical Recycling?</a:t>
            </a:r>
            <a:endParaRPr lang="fr-BE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BAC10B-0B71-4105-8813-26DD5DBE275F}"/>
              </a:ext>
            </a:extLst>
          </p:cNvPr>
          <p:cNvSpPr/>
          <p:nvPr/>
        </p:nvSpPr>
        <p:spPr>
          <a:xfrm>
            <a:off x="440882" y="4819278"/>
            <a:ext cx="450609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rgbClr val="69747A"/>
                </a:solidFill>
              </a:rPr>
              <a:t>European Chemicals Regions Network Conference</a:t>
            </a:r>
            <a:r>
              <a:rPr lang="en-GB" sz="700" i="1" dirty="0">
                <a:solidFill>
                  <a:srgbClr val="69747A"/>
                </a:solidFill>
              </a:rPr>
              <a:t>, 26 October 2020</a:t>
            </a:r>
          </a:p>
        </p:txBody>
      </p:sp>
    </p:spTree>
    <p:extLst>
      <p:ext uri="{BB962C8B-B14F-4D97-AF65-F5344CB8AC3E}">
        <p14:creationId xmlns:p14="http://schemas.microsoft.com/office/powerpoint/2010/main" val="30284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400792-8012-4995-AD0F-80FDBB70F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5023234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Cefic Green">
  <a:themeElements>
    <a:clrScheme name="Cefic">
      <a:dk1>
        <a:srgbClr val="231F20"/>
      </a:dk1>
      <a:lt1>
        <a:srgbClr val="69747A"/>
      </a:lt1>
      <a:dk2>
        <a:srgbClr val="00ACA1"/>
      </a:dk2>
      <a:lt2>
        <a:srgbClr val="FFFFFF"/>
      </a:lt2>
      <a:accent1>
        <a:srgbClr val="0096D6"/>
      </a:accent1>
      <a:accent2>
        <a:srgbClr val="F47B20"/>
      </a:accent2>
      <a:accent3>
        <a:srgbClr val="005CAB"/>
      </a:accent3>
      <a:accent4>
        <a:srgbClr val="92C039"/>
      </a:accent4>
      <a:accent5>
        <a:srgbClr val="59A18C"/>
      </a:accent5>
      <a:accent6>
        <a:srgbClr val="5BBAA5"/>
      </a:accent6>
      <a:hlink>
        <a:srgbClr val="A5D290"/>
      </a:hlink>
      <a:folHlink>
        <a:srgbClr val="13B5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efic Green">
  <a:themeElements>
    <a:clrScheme name="Cefic">
      <a:dk1>
        <a:srgbClr val="231F20"/>
      </a:dk1>
      <a:lt1>
        <a:srgbClr val="69747A"/>
      </a:lt1>
      <a:dk2>
        <a:srgbClr val="00ACA1"/>
      </a:dk2>
      <a:lt2>
        <a:srgbClr val="FFFFFF"/>
      </a:lt2>
      <a:accent1>
        <a:srgbClr val="0096D6"/>
      </a:accent1>
      <a:accent2>
        <a:srgbClr val="F47B20"/>
      </a:accent2>
      <a:accent3>
        <a:srgbClr val="005CAB"/>
      </a:accent3>
      <a:accent4>
        <a:srgbClr val="92C039"/>
      </a:accent4>
      <a:accent5>
        <a:srgbClr val="59A18C"/>
      </a:accent5>
      <a:accent6>
        <a:srgbClr val="5BBAA5"/>
      </a:accent6>
      <a:hlink>
        <a:srgbClr val="A5D290"/>
      </a:hlink>
      <a:folHlink>
        <a:srgbClr val="13B5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efic Green">
  <a:themeElements>
    <a:clrScheme name="Cefic">
      <a:dk1>
        <a:srgbClr val="231F20"/>
      </a:dk1>
      <a:lt1>
        <a:srgbClr val="69747A"/>
      </a:lt1>
      <a:dk2>
        <a:srgbClr val="00ACA1"/>
      </a:dk2>
      <a:lt2>
        <a:srgbClr val="FFFFFF"/>
      </a:lt2>
      <a:accent1>
        <a:srgbClr val="0096D6"/>
      </a:accent1>
      <a:accent2>
        <a:srgbClr val="F47B20"/>
      </a:accent2>
      <a:accent3>
        <a:srgbClr val="005CAB"/>
      </a:accent3>
      <a:accent4>
        <a:srgbClr val="92C039"/>
      </a:accent4>
      <a:accent5>
        <a:srgbClr val="59A18C"/>
      </a:accent5>
      <a:accent6>
        <a:srgbClr val="5BBAA5"/>
      </a:accent6>
      <a:hlink>
        <a:srgbClr val="A5D290"/>
      </a:hlink>
      <a:folHlink>
        <a:srgbClr val="13B5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C72F3F10FFF488A6DC87424559CD3" ma:contentTypeVersion="8" ma:contentTypeDescription="Create a new document." ma:contentTypeScope="" ma:versionID="7ee572a208169716a95fca863b148d71">
  <xsd:schema xmlns:xsd="http://www.w3.org/2001/XMLSchema" xmlns:xs="http://www.w3.org/2001/XMLSchema" xmlns:p="http://schemas.microsoft.com/office/2006/metadata/properties" xmlns:ns2="cbd2edd5-f53c-4774-a3f3-30f667315fa7" targetNamespace="http://schemas.microsoft.com/office/2006/metadata/properties" ma:root="true" ma:fieldsID="9983bdee11e86fb72b88e71b5c60ae8b" ns2:_="">
    <xsd:import namespace="cbd2edd5-f53c-4774-a3f3-30f667315f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2edd5-f53c-4774-a3f3-30f667315f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027B77-D273-445E-97FB-9980FC96C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1D9522-DE1D-4ACA-8149-96871DE82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d2edd5-f53c-4774-a3f3-30f667315f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3D4D7E-FCD1-4DBA-BEC3-2C1917943AA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338</Words>
  <Application>Microsoft Office PowerPoint</Application>
  <PresentationFormat>On-screen Show (16:9)</PresentationFormat>
  <Paragraphs>51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Wingdings</vt:lpstr>
      <vt:lpstr>Cefic Green</vt:lpstr>
      <vt:lpstr>1_Cefic Green</vt:lpstr>
      <vt:lpstr>2_Cefic Green</vt:lpstr>
      <vt:lpstr>PowerPoint Presentation</vt:lpstr>
      <vt:lpstr>Creating a Circular Economy for Plastics</vt:lpstr>
      <vt:lpstr>Chemical Recycling:  What is the Chemical Industry Doing? Partnerships: Technology Development &amp; Business Case </vt:lpstr>
      <vt:lpstr>Chemical Recycling:  Answering some Questions </vt:lpstr>
      <vt:lpstr>Can we achieve a Circular Economy for Plastics      without Chemical Recycling?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POOL Henk</dc:creator>
  <cp:lastModifiedBy>POOL Henk</cp:lastModifiedBy>
  <cp:revision>110</cp:revision>
  <cp:lastPrinted>2020-10-08T13:16:45Z</cp:lastPrinted>
  <dcterms:created xsi:type="dcterms:W3CDTF">2019-10-29T12:46:52Z</dcterms:created>
  <dcterms:modified xsi:type="dcterms:W3CDTF">2020-10-25T14:11:22Z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0x01010028DC72F3F10FFF488A6DC87424559CD3</vt:lpwstr>
  </property>
</Properties>
</file>