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handoutMasterIdLst>
    <p:handoutMasterId r:id="rId17"/>
  </p:handoutMasterIdLst>
  <p:sldIdLst>
    <p:sldId id="304" r:id="rId2"/>
    <p:sldId id="308" r:id="rId3"/>
    <p:sldId id="310" r:id="rId4"/>
    <p:sldId id="289" r:id="rId5"/>
    <p:sldId id="303" r:id="rId6"/>
    <p:sldId id="312" r:id="rId7"/>
    <p:sldId id="313" r:id="rId8"/>
    <p:sldId id="311" r:id="rId9"/>
    <p:sldId id="290" r:id="rId10"/>
    <p:sldId id="297" r:id="rId11"/>
    <p:sldId id="298" r:id="rId12"/>
    <p:sldId id="309" r:id="rId13"/>
    <p:sldId id="300" r:id="rId14"/>
    <p:sldId id="307" r:id="rId1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5918" autoAdjust="0"/>
  </p:normalViewPr>
  <p:slideViewPr>
    <p:cSldViewPr snapToGrid="0">
      <p:cViewPr varScale="1">
        <p:scale>
          <a:sx n="54" d="100"/>
          <a:sy n="54" d="100"/>
        </p:scale>
        <p:origin x="677" y="53"/>
      </p:cViewPr>
      <p:guideLst>
        <p:guide orient="horz" pos="2092"/>
        <p:guide pos="3840"/>
      </p:guideLst>
    </p:cSldViewPr>
  </p:slid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722F6-7D22-4168-A4FC-0FADA9226B10}" type="doc">
      <dgm:prSet loTypeId="urn:microsoft.com/office/officeart/2005/8/layout/venn1" loCatId="relationship" qsTypeId="urn:microsoft.com/office/officeart/2005/8/quickstyle/simple1" qsCatId="simple" csTypeId="urn:microsoft.com/office/officeart/2005/8/colors/colorful3" csCatId="colorful" phldr="1"/>
      <dgm:spPr/>
    </dgm:pt>
    <dgm:pt modelId="{26191278-C816-4684-B104-B9DD878EC886}">
      <dgm:prSet phldrT="[Text]"/>
      <dgm:spPr/>
      <dgm:t>
        <a:bodyPr/>
        <a:lstStyle/>
        <a:p>
          <a:r>
            <a:rPr lang="en-US" b="1" dirty="0" smtClean="0"/>
            <a:t>Climate neutrality</a:t>
          </a:r>
          <a:endParaRPr lang="en-US" b="1" dirty="0"/>
        </a:p>
      </dgm:t>
    </dgm:pt>
    <dgm:pt modelId="{038C08BE-4162-4681-9B59-1883DF8EF7D0}" type="parTrans" cxnId="{9D82DA0D-F927-451B-8563-8A6CFD9ECF21}">
      <dgm:prSet/>
      <dgm:spPr/>
      <dgm:t>
        <a:bodyPr/>
        <a:lstStyle/>
        <a:p>
          <a:endParaRPr lang="en-US" b="1"/>
        </a:p>
      </dgm:t>
    </dgm:pt>
    <dgm:pt modelId="{BA57F41D-BDC9-4010-8BE4-D902771A81C1}" type="sibTrans" cxnId="{9D82DA0D-F927-451B-8563-8A6CFD9ECF21}">
      <dgm:prSet/>
      <dgm:spPr/>
      <dgm:t>
        <a:bodyPr/>
        <a:lstStyle/>
        <a:p>
          <a:endParaRPr lang="en-US" b="1"/>
        </a:p>
      </dgm:t>
    </dgm:pt>
    <dgm:pt modelId="{7235AE44-AA0D-410B-82E0-D292D1C5EEBB}">
      <dgm:prSet phldrT="[Text]"/>
      <dgm:spPr/>
      <dgm:t>
        <a:bodyPr/>
        <a:lstStyle/>
        <a:p>
          <a:r>
            <a:rPr lang="en-US" b="1" dirty="0" smtClean="0"/>
            <a:t>Toxic-free environment</a:t>
          </a:r>
          <a:endParaRPr lang="en-US" b="1" dirty="0"/>
        </a:p>
      </dgm:t>
    </dgm:pt>
    <dgm:pt modelId="{8666A1DE-DAB5-43F6-A067-FF7EA2817985}" type="parTrans" cxnId="{D17FE652-BECA-4CD0-AC3F-347E5B8317EC}">
      <dgm:prSet/>
      <dgm:spPr/>
      <dgm:t>
        <a:bodyPr/>
        <a:lstStyle/>
        <a:p>
          <a:endParaRPr lang="en-US" b="1"/>
        </a:p>
      </dgm:t>
    </dgm:pt>
    <dgm:pt modelId="{119DCC5F-7279-4CE2-92A5-C8CE9CB0D806}" type="sibTrans" cxnId="{D17FE652-BECA-4CD0-AC3F-347E5B8317EC}">
      <dgm:prSet/>
      <dgm:spPr/>
      <dgm:t>
        <a:bodyPr/>
        <a:lstStyle/>
        <a:p>
          <a:endParaRPr lang="en-US" b="1"/>
        </a:p>
      </dgm:t>
    </dgm:pt>
    <dgm:pt modelId="{9BE53670-83BD-47CB-93ED-C50372719EAA}">
      <dgm:prSet phldrT="[Text]"/>
      <dgm:spPr/>
      <dgm:t>
        <a:bodyPr/>
        <a:lstStyle/>
        <a:p>
          <a:r>
            <a:rPr lang="en-US" b="1" dirty="0" smtClean="0"/>
            <a:t>Circular Economy</a:t>
          </a:r>
          <a:endParaRPr lang="en-US" b="1" dirty="0"/>
        </a:p>
      </dgm:t>
    </dgm:pt>
    <dgm:pt modelId="{9BC936BF-B83E-4D07-ACFC-FE57F4CCF73A}" type="parTrans" cxnId="{2D2C68E3-80E8-41EC-A229-D08570169652}">
      <dgm:prSet/>
      <dgm:spPr/>
      <dgm:t>
        <a:bodyPr/>
        <a:lstStyle/>
        <a:p>
          <a:endParaRPr lang="en-US" b="1"/>
        </a:p>
      </dgm:t>
    </dgm:pt>
    <dgm:pt modelId="{6758ABCC-18C2-4D45-A0F6-E95DE341C2FA}" type="sibTrans" cxnId="{2D2C68E3-80E8-41EC-A229-D08570169652}">
      <dgm:prSet/>
      <dgm:spPr/>
      <dgm:t>
        <a:bodyPr/>
        <a:lstStyle/>
        <a:p>
          <a:endParaRPr lang="en-US" b="1"/>
        </a:p>
      </dgm:t>
    </dgm:pt>
    <dgm:pt modelId="{E8FFD907-AF6E-49C8-9774-237F4AD955B6}" type="pres">
      <dgm:prSet presAssocID="{C65722F6-7D22-4168-A4FC-0FADA9226B10}" presName="compositeShape" presStyleCnt="0">
        <dgm:presLayoutVars>
          <dgm:chMax val="7"/>
          <dgm:dir/>
          <dgm:resizeHandles val="exact"/>
        </dgm:presLayoutVars>
      </dgm:prSet>
      <dgm:spPr/>
    </dgm:pt>
    <dgm:pt modelId="{D006C307-E02D-4128-8817-3FD38B9FE4DC}" type="pres">
      <dgm:prSet presAssocID="{26191278-C816-4684-B104-B9DD878EC886}" presName="circ1" presStyleLbl="vennNode1" presStyleIdx="0" presStyleCnt="3"/>
      <dgm:spPr/>
      <dgm:t>
        <a:bodyPr/>
        <a:lstStyle/>
        <a:p>
          <a:endParaRPr lang="en-US"/>
        </a:p>
      </dgm:t>
    </dgm:pt>
    <dgm:pt modelId="{7C735D44-C029-49F7-95C3-EF70E72A70DF}" type="pres">
      <dgm:prSet presAssocID="{26191278-C816-4684-B104-B9DD878EC886}" presName="circ1Tx" presStyleLbl="revTx" presStyleIdx="0" presStyleCnt="0">
        <dgm:presLayoutVars>
          <dgm:chMax val="0"/>
          <dgm:chPref val="0"/>
          <dgm:bulletEnabled val="1"/>
        </dgm:presLayoutVars>
      </dgm:prSet>
      <dgm:spPr/>
      <dgm:t>
        <a:bodyPr/>
        <a:lstStyle/>
        <a:p>
          <a:endParaRPr lang="en-US"/>
        </a:p>
      </dgm:t>
    </dgm:pt>
    <dgm:pt modelId="{70FA0391-B1C5-480E-B4F5-91690E0D7F3F}" type="pres">
      <dgm:prSet presAssocID="{7235AE44-AA0D-410B-82E0-D292D1C5EEBB}" presName="circ2" presStyleLbl="vennNode1" presStyleIdx="1" presStyleCnt="3"/>
      <dgm:spPr/>
      <dgm:t>
        <a:bodyPr/>
        <a:lstStyle/>
        <a:p>
          <a:endParaRPr lang="en-US"/>
        </a:p>
      </dgm:t>
    </dgm:pt>
    <dgm:pt modelId="{0C065B44-DEE6-41BA-8533-F8A511C4F1E9}" type="pres">
      <dgm:prSet presAssocID="{7235AE44-AA0D-410B-82E0-D292D1C5EEBB}" presName="circ2Tx" presStyleLbl="revTx" presStyleIdx="0" presStyleCnt="0">
        <dgm:presLayoutVars>
          <dgm:chMax val="0"/>
          <dgm:chPref val="0"/>
          <dgm:bulletEnabled val="1"/>
        </dgm:presLayoutVars>
      </dgm:prSet>
      <dgm:spPr/>
      <dgm:t>
        <a:bodyPr/>
        <a:lstStyle/>
        <a:p>
          <a:endParaRPr lang="en-US"/>
        </a:p>
      </dgm:t>
    </dgm:pt>
    <dgm:pt modelId="{156A3B8E-189C-464E-9C79-E233AD5AB6CC}" type="pres">
      <dgm:prSet presAssocID="{9BE53670-83BD-47CB-93ED-C50372719EAA}" presName="circ3" presStyleLbl="vennNode1" presStyleIdx="2" presStyleCnt="3"/>
      <dgm:spPr/>
      <dgm:t>
        <a:bodyPr/>
        <a:lstStyle/>
        <a:p>
          <a:endParaRPr lang="en-US"/>
        </a:p>
      </dgm:t>
    </dgm:pt>
    <dgm:pt modelId="{2940DFA0-0CE2-4BA3-8447-63BF2851547A}" type="pres">
      <dgm:prSet presAssocID="{9BE53670-83BD-47CB-93ED-C50372719EAA}" presName="circ3Tx" presStyleLbl="revTx" presStyleIdx="0" presStyleCnt="0">
        <dgm:presLayoutVars>
          <dgm:chMax val="0"/>
          <dgm:chPref val="0"/>
          <dgm:bulletEnabled val="1"/>
        </dgm:presLayoutVars>
      </dgm:prSet>
      <dgm:spPr/>
      <dgm:t>
        <a:bodyPr/>
        <a:lstStyle/>
        <a:p>
          <a:endParaRPr lang="en-US"/>
        </a:p>
      </dgm:t>
    </dgm:pt>
  </dgm:ptLst>
  <dgm:cxnLst>
    <dgm:cxn modelId="{7D08F6D7-8102-4A39-9519-D5289091DC1F}" type="presOf" srcId="{26191278-C816-4684-B104-B9DD878EC886}" destId="{7C735D44-C029-49F7-95C3-EF70E72A70DF}" srcOrd="1" destOrd="0" presId="urn:microsoft.com/office/officeart/2005/8/layout/venn1"/>
    <dgm:cxn modelId="{9D82DA0D-F927-451B-8563-8A6CFD9ECF21}" srcId="{C65722F6-7D22-4168-A4FC-0FADA9226B10}" destId="{26191278-C816-4684-B104-B9DD878EC886}" srcOrd="0" destOrd="0" parTransId="{038C08BE-4162-4681-9B59-1883DF8EF7D0}" sibTransId="{BA57F41D-BDC9-4010-8BE4-D902771A81C1}"/>
    <dgm:cxn modelId="{787A41DB-2EA6-4AF1-A3CF-AFB29E1EF1CE}" type="presOf" srcId="{26191278-C816-4684-B104-B9DD878EC886}" destId="{D006C307-E02D-4128-8817-3FD38B9FE4DC}" srcOrd="0" destOrd="0" presId="urn:microsoft.com/office/officeart/2005/8/layout/venn1"/>
    <dgm:cxn modelId="{3E2B617A-7CD3-4AA4-89A5-96A927760743}" type="presOf" srcId="{7235AE44-AA0D-410B-82E0-D292D1C5EEBB}" destId="{70FA0391-B1C5-480E-B4F5-91690E0D7F3F}" srcOrd="0" destOrd="0" presId="urn:microsoft.com/office/officeart/2005/8/layout/venn1"/>
    <dgm:cxn modelId="{AC26E2CB-CDCE-466A-8941-95610D14D8BE}" type="presOf" srcId="{C65722F6-7D22-4168-A4FC-0FADA9226B10}" destId="{E8FFD907-AF6E-49C8-9774-237F4AD955B6}" srcOrd="0" destOrd="0" presId="urn:microsoft.com/office/officeart/2005/8/layout/venn1"/>
    <dgm:cxn modelId="{7C9354E1-05E4-4E20-973B-B4F4E92FCD64}" type="presOf" srcId="{9BE53670-83BD-47CB-93ED-C50372719EAA}" destId="{156A3B8E-189C-464E-9C79-E233AD5AB6CC}" srcOrd="0" destOrd="0" presId="urn:microsoft.com/office/officeart/2005/8/layout/venn1"/>
    <dgm:cxn modelId="{C2F1EDC7-9407-43F6-BAB1-176A1C6E508F}" type="presOf" srcId="{7235AE44-AA0D-410B-82E0-D292D1C5EEBB}" destId="{0C065B44-DEE6-41BA-8533-F8A511C4F1E9}" srcOrd="1" destOrd="0" presId="urn:microsoft.com/office/officeart/2005/8/layout/venn1"/>
    <dgm:cxn modelId="{D17FE652-BECA-4CD0-AC3F-347E5B8317EC}" srcId="{C65722F6-7D22-4168-A4FC-0FADA9226B10}" destId="{7235AE44-AA0D-410B-82E0-D292D1C5EEBB}" srcOrd="1" destOrd="0" parTransId="{8666A1DE-DAB5-43F6-A067-FF7EA2817985}" sibTransId="{119DCC5F-7279-4CE2-92A5-C8CE9CB0D806}"/>
    <dgm:cxn modelId="{2D2C68E3-80E8-41EC-A229-D08570169652}" srcId="{C65722F6-7D22-4168-A4FC-0FADA9226B10}" destId="{9BE53670-83BD-47CB-93ED-C50372719EAA}" srcOrd="2" destOrd="0" parTransId="{9BC936BF-B83E-4D07-ACFC-FE57F4CCF73A}" sibTransId="{6758ABCC-18C2-4D45-A0F6-E95DE341C2FA}"/>
    <dgm:cxn modelId="{50769C71-F429-4B1E-8522-B89FBDF9D2CA}" type="presOf" srcId="{9BE53670-83BD-47CB-93ED-C50372719EAA}" destId="{2940DFA0-0CE2-4BA3-8447-63BF2851547A}" srcOrd="1" destOrd="0" presId="urn:microsoft.com/office/officeart/2005/8/layout/venn1"/>
    <dgm:cxn modelId="{C05224B7-5BA4-42B0-A8A2-D411285064AC}" type="presParOf" srcId="{E8FFD907-AF6E-49C8-9774-237F4AD955B6}" destId="{D006C307-E02D-4128-8817-3FD38B9FE4DC}" srcOrd="0" destOrd="0" presId="urn:microsoft.com/office/officeart/2005/8/layout/venn1"/>
    <dgm:cxn modelId="{60F69368-16AD-464D-ACB1-C5A555C9B9E4}" type="presParOf" srcId="{E8FFD907-AF6E-49C8-9774-237F4AD955B6}" destId="{7C735D44-C029-49F7-95C3-EF70E72A70DF}" srcOrd="1" destOrd="0" presId="urn:microsoft.com/office/officeart/2005/8/layout/venn1"/>
    <dgm:cxn modelId="{63D97E7E-F150-4F5F-9787-2F591E712E66}" type="presParOf" srcId="{E8FFD907-AF6E-49C8-9774-237F4AD955B6}" destId="{70FA0391-B1C5-480E-B4F5-91690E0D7F3F}" srcOrd="2" destOrd="0" presId="urn:microsoft.com/office/officeart/2005/8/layout/venn1"/>
    <dgm:cxn modelId="{5D0BCD50-0524-437F-B4F8-3244D397C6A7}" type="presParOf" srcId="{E8FFD907-AF6E-49C8-9774-237F4AD955B6}" destId="{0C065B44-DEE6-41BA-8533-F8A511C4F1E9}" srcOrd="3" destOrd="0" presId="urn:microsoft.com/office/officeart/2005/8/layout/venn1"/>
    <dgm:cxn modelId="{62DAA4FC-7E99-4668-A57E-059317DCE500}" type="presParOf" srcId="{E8FFD907-AF6E-49C8-9774-237F4AD955B6}" destId="{156A3B8E-189C-464E-9C79-E233AD5AB6CC}" srcOrd="4" destOrd="0" presId="urn:microsoft.com/office/officeart/2005/8/layout/venn1"/>
    <dgm:cxn modelId="{14A71B13-ACDF-4BF9-A02D-020BC0B4FD31}" type="presParOf" srcId="{E8FFD907-AF6E-49C8-9774-237F4AD955B6}" destId="{2940DFA0-0CE2-4BA3-8447-63BF2851547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40B01-F1B4-46A2-B807-A7EA6F5FF0A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C2253EC-267F-4C72-8A4B-AF4F2C62107A}">
      <dgm:prSet phldrT="[Text]" custT="1"/>
      <dgm:spPr/>
      <dgm:t>
        <a:bodyPr/>
        <a:lstStyle/>
        <a:p>
          <a:r>
            <a:rPr lang="en-US" sz="2800" b="1" dirty="0" smtClean="0"/>
            <a:t>Innovation, competitiveness, recovery</a:t>
          </a:r>
          <a:endParaRPr lang="en-US" sz="28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371389-17A6-46C3-AD8A-C783ACA8AFD6}" type="parTrans" cxnId="{22CD237D-9928-4FFD-9CDB-D03DDCA8E63B}">
      <dgm:prSet/>
      <dgm:spPr/>
      <dgm:t>
        <a:bodyPr/>
        <a:lstStyle/>
        <a:p>
          <a:endParaRPr lang="en-US" sz="2800"/>
        </a:p>
      </dgm:t>
    </dgm:pt>
    <dgm:pt modelId="{2BD8B0ED-9046-4FB8-8CAB-A5D79BBCCF15}" type="sibTrans" cxnId="{22CD237D-9928-4FFD-9CDB-D03DDCA8E63B}">
      <dgm:prSet/>
      <dgm:spPr/>
      <dgm:t>
        <a:bodyPr/>
        <a:lstStyle/>
        <a:p>
          <a:endParaRPr lang="en-US" sz="2800"/>
        </a:p>
      </dgm:t>
    </dgm:pt>
    <dgm:pt modelId="{0D6E4DD4-7976-4B60-AD42-2B6CEAE43551}">
      <dgm:prSet phldrT="[Text]" custT="1"/>
      <dgm:spPr/>
      <dgm:t>
        <a:bodyPr/>
        <a:lstStyle/>
        <a:p>
          <a:r>
            <a:rPr lang="en-US" sz="2800" b="1" dirty="0" smtClean="0"/>
            <a:t>Knowledge and science</a:t>
          </a:r>
          <a:endParaRPr lang="en-US" sz="28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622300D-90E0-4BDA-9BA5-C7489124C0A2}" type="parTrans" cxnId="{256D1B47-1781-4E15-BD3B-BCD194F81A99}">
      <dgm:prSet/>
      <dgm:spPr/>
      <dgm:t>
        <a:bodyPr/>
        <a:lstStyle/>
        <a:p>
          <a:endParaRPr lang="en-US" sz="2800"/>
        </a:p>
      </dgm:t>
    </dgm:pt>
    <dgm:pt modelId="{F704993F-7CA2-45F0-B80D-9E1B17A574A7}" type="sibTrans" cxnId="{256D1B47-1781-4E15-BD3B-BCD194F81A99}">
      <dgm:prSet/>
      <dgm:spPr/>
      <dgm:t>
        <a:bodyPr/>
        <a:lstStyle/>
        <a:p>
          <a:endParaRPr lang="en-US" sz="2800"/>
        </a:p>
      </dgm:t>
    </dgm:pt>
    <dgm:pt modelId="{11EAC202-29B8-4F34-A430-7FB35C64D89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b="1" dirty="0" smtClean="0"/>
            <a:t>Strengthen legislation for better protection</a:t>
          </a:r>
          <a:endParaRPr lang="en-US" sz="2800" b="1" dirty="0" smtClean="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877C6CD-6EB3-4D44-845E-3FF947D6F7EF}" type="parTrans" cxnId="{BDAAC686-F734-4870-99CB-83B07CE229B1}">
      <dgm:prSet/>
      <dgm:spPr/>
      <dgm:t>
        <a:bodyPr/>
        <a:lstStyle/>
        <a:p>
          <a:endParaRPr lang="en-US" sz="2800"/>
        </a:p>
      </dgm:t>
    </dgm:pt>
    <dgm:pt modelId="{1BF5B6B6-420D-480A-9FC6-FF61386C1495}" type="sibTrans" cxnId="{BDAAC686-F734-4870-99CB-83B07CE229B1}">
      <dgm:prSet/>
      <dgm:spPr/>
      <dgm:t>
        <a:bodyPr/>
        <a:lstStyle/>
        <a:p>
          <a:endParaRPr lang="en-US" sz="2800"/>
        </a:p>
      </dgm:t>
    </dgm:pt>
    <dgm:pt modelId="{A08FAAE6-F310-45CC-8DE9-5B99904C4D16}">
      <dgm:prSet phldrT="[Text]" custT="1"/>
      <dgm:spPr/>
      <dgm:t>
        <a:bodyPr/>
        <a:lstStyle/>
        <a:p>
          <a:r>
            <a:rPr lang="en-US" sz="2800" b="1" dirty="0" smtClean="0"/>
            <a:t>Global</a:t>
          </a:r>
          <a:endParaRPr lang="en-US" sz="28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8F59165-9CAA-4595-8C45-3C53F6EFD166}" type="parTrans" cxnId="{AC4B489C-425E-4309-A73D-86B96696D59D}">
      <dgm:prSet/>
      <dgm:spPr/>
      <dgm:t>
        <a:bodyPr/>
        <a:lstStyle/>
        <a:p>
          <a:endParaRPr lang="en-US" sz="2800"/>
        </a:p>
      </dgm:t>
    </dgm:pt>
    <dgm:pt modelId="{65160704-6546-4BF4-B48A-E6F310DDA76C}" type="sibTrans" cxnId="{AC4B489C-425E-4309-A73D-86B96696D59D}">
      <dgm:prSet/>
      <dgm:spPr/>
      <dgm:t>
        <a:bodyPr/>
        <a:lstStyle/>
        <a:p>
          <a:endParaRPr lang="en-US" sz="2800"/>
        </a:p>
      </dgm:t>
    </dgm:pt>
    <dgm:pt modelId="{6F6F92F8-559B-467D-BD99-46D4FA77ED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smtClean="0"/>
            <a:t>Simplification &amp; coherence</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B48D939-A21D-4613-BFF6-F7D5080EF140}" type="parTrans" cxnId="{2916F277-A48B-46D3-A62E-C1FC434B2AF2}">
      <dgm:prSet/>
      <dgm:spPr/>
      <dgm:t>
        <a:bodyPr/>
        <a:lstStyle/>
        <a:p>
          <a:endParaRPr lang="en-US"/>
        </a:p>
      </dgm:t>
    </dgm:pt>
    <dgm:pt modelId="{EFD769E2-E65E-4F38-B0C2-1895AE9E5ED7}" type="sibTrans" cxnId="{2916F277-A48B-46D3-A62E-C1FC434B2AF2}">
      <dgm:prSet/>
      <dgm:spPr/>
      <dgm:t>
        <a:bodyPr/>
        <a:lstStyle/>
        <a:p>
          <a:endParaRPr lang="en-US"/>
        </a:p>
      </dgm:t>
    </dgm:pt>
    <dgm:pt modelId="{47BDEB89-2BC7-435F-9649-0CDAA5270877}" type="pres">
      <dgm:prSet presAssocID="{6F340B01-F1B4-46A2-B807-A7EA6F5FF0A8}" presName="diagram" presStyleCnt="0">
        <dgm:presLayoutVars>
          <dgm:dir/>
          <dgm:resizeHandles val="exact"/>
        </dgm:presLayoutVars>
      </dgm:prSet>
      <dgm:spPr/>
      <dgm:t>
        <a:bodyPr/>
        <a:lstStyle/>
        <a:p>
          <a:endParaRPr lang="en-US"/>
        </a:p>
      </dgm:t>
    </dgm:pt>
    <dgm:pt modelId="{0A7FF5B3-019E-4068-BCE8-D388C374E542}" type="pres">
      <dgm:prSet presAssocID="{3C2253EC-267F-4C72-8A4B-AF4F2C62107A}" presName="node" presStyleLbl="node1" presStyleIdx="0" presStyleCnt="5" custLinFactNeighborX="41560" custLinFactNeighborY="-8755">
        <dgm:presLayoutVars>
          <dgm:bulletEnabled val="1"/>
        </dgm:presLayoutVars>
      </dgm:prSet>
      <dgm:spPr/>
      <dgm:t>
        <a:bodyPr/>
        <a:lstStyle/>
        <a:p>
          <a:endParaRPr lang="en-US"/>
        </a:p>
      </dgm:t>
    </dgm:pt>
    <dgm:pt modelId="{8428FF88-7696-4992-83FF-3B61061E231D}" type="pres">
      <dgm:prSet presAssocID="{2BD8B0ED-9046-4FB8-8CAB-A5D79BBCCF15}" presName="sibTrans" presStyleCnt="0"/>
      <dgm:spPr/>
      <dgm:t>
        <a:bodyPr/>
        <a:lstStyle/>
        <a:p>
          <a:endParaRPr lang="en-US"/>
        </a:p>
      </dgm:t>
    </dgm:pt>
    <dgm:pt modelId="{DE7A2EC1-31B1-4C3D-9DC3-93F9BB1AE04E}" type="pres">
      <dgm:prSet presAssocID="{11EAC202-29B8-4F34-A430-7FB35C64D897}" presName="node" presStyleLbl="node1" presStyleIdx="1" presStyleCnt="5" custLinFactNeighborX="55673" custLinFactNeighborY="-9389">
        <dgm:presLayoutVars>
          <dgm:bulletEnabled val="1"/>
        </dgm:presLayoutVars>
      </dgm:prSet>
      <dgm:spPr/>
      <dgm:t>
        <a:bodyPr/>
        <a:lstStyle/>
        <a:p>
          <a:endParaRPr lang="en-US"/>
        </a:p>
      </dgm:t>
    </dgm:pt>
    <dgm:pt modelId="{D7BF5BBD-0AD9-4468-BCD8-58223896D414}" type="pres">
      <dgm:prSet presAssocID="{1BF5B6B6-420D-480A-9FC6-FF61386C1495}" presName="sibTrans" presStyleCnt="0"/>
      <dgm:spPr/>
      <dgm:t>
        <a:bodyPr/>
        <a:lstStyle/>
        <a:p>
          <a:endParaRPr lang="en-US"/>
        </a:p>
      </dgm:t>
    </dgm:pt>
    <dgm:pt modelId="{4C925626-8224-439B-9543-1249AD7B62B4}" type="pres">
      <dgm:prSet presAssocID="{6F6F92F8-559B-467D-BD99-46D4FA77ED31}" presName="node" presStyleLbl="node1" presStyleIdx="2" presStyleCnt="5" custLinFactX="-100000" custLinFactY="1873" custLinFactNeighborX="-120289" custLinFactNeighborY="100000">
        <dgm:presLayoutVars>
          <dgm:bulletEnabled val="1"/>
        </dgm:presLayoutVars>
      </dgm:prSet>
      <dgm:spPr/>
      <dgm:t>
        <a:bodyPr/>
        <a:lstStyle/>
        <a:p>
          <a:endParaRPr lang="en-US"/>
        </a:p>
      </dgm:t>
    </dgm:pt>
    <dgm:pt modelId="{B5287E41-0641-4F37-9846-38AA6676BE9B}" type="pres">
      <dgm:prSet presAssocID="{EFD769E2-E65E-4F38-B0C2-1895AE9E5ED7}" presName="sibTrans" presStyleCnt="0"/>
      <dgm:spPr/>
    </dgm:pt>
    <dgm:pt modelId="{7F4E82B1-13B1-4056-9A45-3C0B5020DD94}" type="pres">
      <dgm:prSet presAssocID="{0D6E4DD4-7976-4B60-AD42-2B6CEAE43551}" presName="node" presStyleLbl="node1" presStyleIdx="3" presStyleCnt="5" custLinFactNeighborX="56992" custLinFactNeighborY="-14228">
        <dgm:presLayoutVars>
          <dgm:bulletEnabled val="1"/>
        </dgm:presLayoutVars>
      </dgm:prSet>
      <dgm:spPr/>
      <dgm:t>
        <a:bodyPr/>
        <a:lstStyle/>
        <a:p>
          <a:endParaRPr lang="en-US"/>
        </a:p>
      </dgm:t>
    </dgm:pt>
    <dgm:pt modelId="{233A97BF-62FD-4182-98F1-D99D6C27E366}" type="pres">
      <dgm:prSet presAssocID="{F704993F-7CA2-45F0-B80D-9E1B17A574A7}" presName="sibTrans" presStyleCnt="0"/>
      <dgm:spPr/>
      <dgm:t>
        <a:bodyPr/>
        <a:lstStyle/>
        <a:p>
          <a:endParaRPr lang="en-US"/>
        </a:p>
      </dgm:t>
    </dgm:pt>
    <dgm:pt modelId="{E992285A-6738-46B7-9C8C-B05531591E9C}" type="pres">
      <dgm:prSet presAssocID="{A08FAAE6-F310-45CC-8DE9-5B99904C4D16}" presName="node" presStyleLbl="node1" presStyleIdx="4" presStyleCnt="5" custLinFactNeighborX="55839" custLinFactNeighborY="-14557">
        <dgm:presLayoutVars>
          <dgm:bulletEnabled val="1"/>
        </dgm:presLayoutVars>
      </dgm:prSet>
      <dgm:spPr/>
      <dgm:t>
        <a:bodyPr/>
        <a:lstStyle/>
        <a:p>
          <a:endParaRPr lang="en-US"/>
        </a:p>
      </dgm:t>
    </dgm:pt>
  </dgm:ptLst>
  <dgm:cxnLst>
    <dgm:cxn modelId="{22CD237D-9928-4FFD-9CDB-D03DDCA8E63B}" srcId="{6F340B01-F1B4-46A2-B807-A7EA6F5FF0A8}" destId="{3C2253EC-267F-4C72-8A4B-AF4F2C62107A}" srcOrd="0" destOrd="0" parTransId="{17371389-17A6-46C3-AD8A-C783ACA8AFD6}" sibTransId="{2BD8B0ED-9046-4FB8-8CAB-A5D79BBCCF15}"/>
    <dgm:cxn modelId="{AC4B489C-425E-4309-A73D-86B96696D59D}" srcId="{6F340B01-F1B4-46A2-B807-A7EA6F5FF0A8}" destId="{A08FAAE6-F310-45CC-8DE9-5B99904C4D16}" srcOrd="4" destOrd="0" parTransId="{C8F59165-9CAA-4595-8C45-3C53F6EFD166}" sibTransId="{65160704-6546-4BF4-B48A-E6F310DDA76C}"/>
    <dgm:cxn modelId="{A0CA1915-D4DF-48E5-990C-5D0A0D65F696}" type="presOf" srcId="{11EAC202-29B8-4F34-A430-7FB35C64D897}" destId="{DE7A2EC1-31B1-4C3D-9DC3-93F9BB1AE04E}" srcOrd="0" destOrd="0" presId="urn:microsoft.com/office/officeart/2005/8/layout/default"/>
    <dgm:cxn modelId="{A7D8F6FB-98C0-42DA-B70F-68321531918D}" type="presOf" srcId="{6F340B01-F1B4-46A2-B807-A7EA6F5FF0A8}" destId="{47BDEB89-2BC7-435F-9649-0CDAA5270877}" srcOrd="0" destOrd="0" presId="urn:microsoft.com/office/officeart/2005/8/layout/default"/>
    <dgm:cxn modelId="{BDAAC686-F734-4870-99CB-83B07CE229B1}" srcId="{6F340B01-F1B4-46A2-B807-A7EA6F5FF0A8}" destId="{11EAC202-29B8-4F34-A430-7FB35C64D897}" srcOrd="1" destOrd="0" parTransId="{3877C6CD-6EB3-4D44-845E-3FF947D6F7EF}" sibTransId="{1BF5B6B6-420D-480A-9FC6-FF61386C1495}"/>
    <dgm:cxn modelId="{256D1B47-1781-4E15-BD3B-BCD194F81A99}" srcId="{6F340B01-F1B4-46A2-B807-A7EA6F5FF0A8}" destId="{0D6E4DD4-7976-4B60-AD42-2B6CEAE43551}" srcOrd="3" destOrd="0" parTransId="{7622300D-90E0-4BDA-9BA5-C7489124C0A2}" sibTransId="{F704993F-7CA2-45F0-B80D-9E1B17A574A7}"/>
    <dgm:cxn modelId="{C37B87CE-31CD-49C7-960D-F4D9EB1879F2}" type="presOf" srcId="{A08FAAE6-F310-45CC-8DE9-5B99904C4D16}" destId="{E992285A-6738-46B7-9C8C-B05531591E9C}" srcOrd="0" destOrd="0" presId="urn:microsoft.com/office/officeart/2005/8/layout/default"/>
    <dgm:cxn modelId="{EDF0D717-A34A-42E9-B35B-827E33C44621}" type="presOf" srcId="{3C2253EC-267F-4C72-8A4B-AF4F2C62107A}" destId="{0A7FF5B3-019E-4068-BCE8-D388C374E542}" srcOrd="0" destOrd="0" presId="urn:microsoft.com/office/officeart/2005/8/layout/default"/>
    <dgm:cxn modelId="{6175DAB2-CA60-4442-AF03-63F8D009EA0F}" type="presOf" srcId="{0D6E4DD4-7976-4B60-AD42-2B6CEAE43551}" destId="{7F4E82B1-13B1-4056-9A45-3C0B5020DD94}" srcOrd="0" destOrd="0" presId="urn:microsoft.com/office/officeart/2005/8/layout/default"/>
    <dgm:cxn modelId="{2916F277-A48B-46D3-A62E-C1FC434B2AF2}" srcId="{6F340B01-F1B4-46A2-B807-A7EA6F5FF0A8}" destId="{6F6F92F8-559B-467D-BD99-46D4FA77ED31}" srcOrd="2" destOrd="0" parTransId="{5B48D939-A21D-4613-BFF6-F7D5080EF140}" sibTransId="{EFD769E2-E65E-4F38-B0C2-1895AE9E5ED7}"/>
    <dgm:cxn modelId="{74386603-59C2-44E9-A6CB-D928B3DA0181}" type="presOf" srcId="{6F6F92F8-559B-467D-BD99-46D4FA77ED31}" destId="{4C925626-8224-439B-9543-1249AD7B62B4}" srcOrd="0" destOrd="0" presId="urn:microsoft.com/office/officeart/2005/8/layout/default"/>
    <dgm:cxn modelId="{0242B5FD-C92D-40BA-9968-AFB80A033462}" type="presParOf" srcId="{47BDEB89-2BC7-435F-9649-0CDAA5270877}" destId="{0A7FF5B3-019E-4068-BCE8-D388C374E542}" srcOrd="0" destOrd="0" presId="urn:microsoft.com/office/officeart/2005/8/layout/default"/>
    <dgm:cxn modelId="{1FE66739-AA64-4588-BB2E-73B26BA5DBA9}" type="presParOf" srcId="{47BDEB89-2BC7-435F-9649-0CDAA5270877}" destId="{8428FF88-7696-4992-83FF-3B61061E231D}" srcOrd="1" destOrd="0" presId="urn:microsoft.com/office/officeart/2005/8/layout/default"/>
    <dgm:cxn modelId="{1D1890A3-23CC-4949-8A61-4E852BB243C8}" type="presParOf" srcId="{47BDEB89-2BC7-435F-9649-0CDAA5270877}" destId="{DE7A2EC1-31B1-4C3D-9DC3-93F9BB1AE04E}" srcOrd="2" destOrd="0" presId="urn:microsoft.com/office/officeart/2005/8/layout/default"/>
    <dgm:cxn modelId="{B659D12B-9E9C-4081-8EF2-334DAB3857BE}" type="presParOf" srcId="{47BDEB89-2BC7-435F-9649-0CDAA5270877}" destId="{D7BF5BBD-0AD9-4468-BCD8-58223896D414}" srcOrd="3" destOrd="0" presId="urn:microsoft.com/office/officeart/2005/8/layout/default"/>
    <dgm:cxn modelId="{F7273274-E2D8-4DB5-9F13-CB41A9CB9E27}" type="presParOf" srcId="{47BDEB89-2BC7-435F-9649-0CDAA5270877}" destId="{4C925626-8224-439B-9543-1249AD7B62B4}" srcOrd="4" destOrd="0" presId="urn:microsoft.com/office/officeart/2005/8/layout/default"/>
    <dgm:cxn modelId="{581D0256-0C9B-42B3-9059-CE5D934C5BD8}" type="presParOf" srcId="{47BDEB89-2BC7-435F-9649-0CDAA5270877}" destId="{B5287E41-0641-4F37-9846-38AA6676BE9B}" srcOrd="5" destOrd="0" presId="urn:microsoft.com/office/officeart/2005/8/layout/default"/>
    <dgm:cxn modelId="{8A632C78-3EBD-4E3E-A6A8-1011B707E88E}" type="presParOf" srcId="{47BDEB89-2BC7-435F-9649-0CDAA5270877}" destId="{7F4E82B1-13B1-4056-9A45-3C0B5020DD94}" srcOrd="6" destOrd="0" presId="urn:microsoft.com/office/officeart/2005/8/layout/default"/>
    <dgm:cxn modelId="{557A6CFB-8911-47DD-B78A-E4A9C65A07A2}" type="presParOf" srcId="{47BDEB89-2BC7-435F-9649-0CDAA5270877}" destId="{233A97BF-62FD-4182-98F1-D99D6C27E366}" srcOrd="7" destOrd="0" presId="urn:microsoft.com/office/officeart/2005/8/layout/default"/>
    <dgm:cxn modelId="{19BD39AF-7191-45E4-825D-4F9A029E44E2}" type="presParOf" srcId="{47BDEB89-2BC7-435F-9649-0CDAA5270877}" destId="{E992285A-6738-46B7-9C8C-B05531591E9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6C307-E02D-4128-8817-3FD38B9FE4DC}">
      <dsp:nvSpPr>
        <dsp:cNvPr id="0" name=""/>
        <dsp:cNvSpPr/>
      </dsp:nvSpPr>
      <dsp:spPr>
        <a:xfrm>
          <a:off x="2246091" y="62913"/>
          <a:ext cx="3019844" cy="301984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t>Climate neutrality</a:t>
          </a:r>
          <a:endParaRPr lang="en-US" sz="2500" b="1" kern="1200" dirty="0"/>
        </a:p>
      </dsp:txBody>
      <dsp:txXfrm>
        <a:off x="2648737" y="591386"/>
        <a:ext cx="2214552" cy="1358929"/>
      </dsp:txXfrm>
    </dsp:sp>
    <dsp:sp modelId="{70FA0391-B1C5-480E-B4F5-91690E0D7F3F}">
      <dsp:nvSpPr>
        <dsp:cNvPr id="0" name=""/>
        <dsp:cNvSpPr/>
      </dsp:nvSpPr>
      <dsp:spPr>
        <a:xfrm>
          <a:off x="3335751" y="1950316"/>
          <a:ext cx="3019844" cy="3019844"/>
        </a:xfrm>
        <a:prstGeom prst="ellipse">
          <a:avLst/>
        </a:prstGeom>
        <a:solidFill>
          <a:schemeClr val="accent3">
            <a:alpha val="50000"/>
            <a:hueOff val="3029567"/>
            <a:satOff val="18270"/>
            <a:lumOff val="-110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t>Toxic-free environment</a:t>
          </a:r>
          <a:endParaRPr lang="en-US" sz="2500" b="1" kern="1200" dirty="0"/>
        </a:p>
      </dsp:txBody>
      <dsp:txXfrm>
        <a:off x="4259320" y="2730442"/>
        <a:ext cx="1811906" cy="1660914"/>
      </dsp:txXfrm>
    </dsp:sp>
    <dsp:sp modelId="{156A3B8E-189C-464E-9C79-E233AD5AB6CC}">
      <dsp:nvSpPr>
        <dsp:cNvPr id="0" name=""/>
        <dsp:cNvSpPr/>
      </dsp:nvSpPr>
      <dsp:spPr>
        <a:xfrm>
          <a:off x="1156430" y="1950316"/>
          <a:ext cx="3019844" cy="3019844"/>
        </a:xfrm>
        <a:prstGeom prst="ellipse">
          <a:avLst/>
        </a:prstGeom>
        <a:solidFill>
          <a:schemeClr val="accent3">
            <a:alpha val="50000"/>
            <a:hueOff val="6059134"/>
            <a:satOff val="36540"/>
            <a:lumOff val="-221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t>Circular Economy</a:t>
          </a:r>
          <a:endParaRPr lang="en-US" sz="2500" b="1" kern="1200" dirty="0"/>
        </a:p>
      </dsp:txBody>
      <dsp:txXfrm>
        <a:off x="1440799" y="2730442"/>
        <a:ext cx="1811906" cy="1660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FF5B3-019E-4068-BCE8-D388C374E542}">
      <dsp:nvSpPr>
        <dsp:cNvPr id="0" name=""/>
        <dsp:cNvSpPr/>
      </dsp:nvSpPr>
      <dsp:spPr>
        <a:xfrm>
          <a:off x="1218342" y="460794"/>
          <a:ext cx="2931526" cy="175891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Innovation, competitiveness, recovery</a:t>
          </a:r>
          <a:endParaRPr lang="en-US" sz="2800" b="1" kern="1200" dirty="0"/>
        </a:p>
      </dsp:txBody>
      <dsp:txXfrm>
        <a:off x="1218342" y="460794"/>
        <a:ext cx="2931526" cy="1758916"/>
      </dsp:txXfrm>
    </dsp:sp>
    <dsp:sp modelId="{DE7A2EC1-31B1-4C3D-9DC3-93F9BB1AE04E}">
      <dsp:nvSpPr>
        <dsp:cNvPr id="0" name=""/>
        <dsp:cNvSpPr/>
      </dsp:nvSpPr>
      <dsp:spPr>
        <a:xfrm>
          <a:off x="4856748" y="449642"/>
          <a:ext cx="2931526" cy="1758916"/>
        </a:xfrm>
        <a:prstGeom prst="rect">
          <a:avLst/>
        </a:prstGeom>
        <a:solidFill>
          <a:schemeClr val="accent3">
            <a:hueOff val="1514783"/>
            <a:satOff val="9135"/>
            <a:lumOff val="-55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800" b="1" kern="1200" dirty="0" smtClean="0"/>
            <a:t>Strengthen legislation for better protection</a:t>
          </a:r>
          <a:endParaRPr lang="en-US" sz="2800" b="1" kern="1200" dirty="0" smtClean="0"/>
        </a:p>
      </dsp:txBody>
      <dsp:txXfrm>
        <a:off x="4856748" y="449642"/>
        <a:ext cx="2931526" cy="1758916"/>
      </dsp:txXfrm>
    </dsp:sp>
    <dsp:sp modelId="{4C925626-8224-439B-9543-1249AD7B62B4}">
      <dsp:nvSpPr>
        <dsp:cNvPr id="0" name=""/>
        <dsp:cNvSpPr/>
      </dsp:nvSpPr>
      <dsp:spPr>
        <a:xfrm>
          <a:off x="0" y="2406648"/>
          <a:ext cx="2931526" cy="1758916"/>
        </a:xfrm>
        <a:prstGeom prst="rect">
          <a:avLst/>
        </a:prstGeom>
        <a:solidFill>
          <a:schemeClr val="accent3">
            <a:hueOff val="3029567"/>
            <a:satOff val="18270"/>
            <a:lumOff val="-110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t>Simplification &amp; coherence</a:t>
          </a:r>
        </a:p>
      </dsp:txBody>
      <dsp:txXfrm>
        <a:off x="0" y="2406648"/>
        <a:ext cx="2931526" cy="1758916"/>
      </dsp:txXfrm>
    </dsp:sp>
    <dsp:sp modelId="{7F4E82B1-13B1-4056-9A45-3C0B5020DD94}">
      <dsp:nvSpPr>
        <dsp:cNvPr id="0" name=""/>
        <dsp:cNvSpPr/>
      </dsp:nvSpPr>
      <dsp:spPr>
        <a:xfrm>
          <a:off x="3283075" y="2416597"/>
          <a:ext cx="2931526" cy="1758916"/>
        </a:xfrm>
        <a:prstGeom prst="rect">
          <a:avLst/>
        </a:prstGeom>
        <a:solidFill>
          <a:schemeClr val="accent3">
            <a:hueOff val="4544350"/>
            <a:satOff val="27405"/>
            <a:lumOff val="-166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Knowledge and science</a:t>
          </a:r>
          <a:endParaRPr lang="en-US" sz="2800" b="1" kern="1200" dirty="0"/>
        </a:p>
      </dsp:txBody>
      <dsp:txXfrm>
        <a:off x="3283075" y="2416597"/>
        <a:ext cx="2931526" cy="1758916"/>
      </dsp:txXfrm>
    </dsp:sp>
    <dsp:sp modelId="{E992285A-6738-46B7-9C8C-B05531591E9C}">
      <dsp:nvSpPr>
        <dsp:cNvPr id="0" name=""/>
        <dsp:cNvSpPr/>
      </dsp:nvSpPr>
      <dsp:spPr>
        <a:xfrm>
          <a:off x="6449359" y="2410810"/>
          <a:ext cx="2931526" cy="1758916"/>
        </a:xfrm>
        <a:prstGeom prst="rect">
          <a:avLst/>
        </a:prstGeom>
        <a:solidFill>
          <a:schemeClr val="accent3">
            <a:hueOff val="6059134"/>
            <a:satOff val="36540"/>
            <a:lumOff val="-221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Global</a:t>
          </a:r>
          <a:endParaRPr lang="en-US" sz="2800" b="1" kern="1200" dirty="0"/>
        </a:p>
      </dsp:txBody>
      <dsp:txXfrm>
        <a:off x="6449359" y="2410810"/>
        <a:ext cx="2931526" cy="17589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26/10/2020</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26/10/2020</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I would like to thank all the colleagues involved in this important file. In particular</a:t>
            </a:r>
            <a:r>
              <a:rPr lang="en-US" sz="1200" kern="1200" baseline="0" dirty="0" smtClean="0">
                <a:solidFill>
                  <a:schemeClr val="tx1"/>
                </a:solidFill>
                <a:effectLst/>
                <a:latin typeface="+mn-lt"/>
                <a:ea typeface="+mn-ea"/>
                <a:cs typeface="+mn-cs"/>
              </a:rPr>
              <a:t> GROW and SANTE . </a:t>
            </a:r>
          </a:p>
          <a:p>
            <a:pPr lvl="0"/>
            <a:endParaRPr lang="en-US" sz="1200" kern="1200" baseline="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This Chemicals Strategy is a major deliverable of the EGD</a:t>
            </a:r>
            <a:r>
              <a:rPr lang="en-US" sz="1200" b="1" kern="1200" baseline="0" dirty="0" smtClean="0">
                <a:solidFill>
                  <a:schemeClr val="tx1"/>
                </a:solidFill>
                <a:effectLst/>
                <a:latin typeface="+mn-lt"/>
                <a:ea typeface="+mn-ea"/>
                <a:cs typeface="+mn-cs"/>
              </a:rPr>
              <a:t> and our first step towards the zero pollution ambition. </a:t>
            </a:r>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Today, the EU already has a sophisticated chemicals legislation</a:t>
            </a:r>
            <a:r>
              <a:rPr lang="en-US" sz="1200" kern="1200" dirty="0" smtClean="0">
                <a:solidFill>
                  <a:schemeClr val="tx1"/>
                </a:solidFill>
                <a:effectLst/>
                <a:latin typeface="+mn-lt"/>
                <a:ea typeface="+mn-ea"/>
                <a:cs typeface="+mn-cs"/>
              </a:rPr>
              <a:t>, which generated the most advanced knowledge base on chemicals and has effectively </a:t>
            </a:r>
            <a:r>
              <a:rPr lang="en-US" sz="1200" b="1" kern="1200" dirty="0" smtClean="0">
                <a:solidFill>
                  <a:schemeClr val="tx1"/>
                </a:solidFill>
                <a:effectLst/>
                <a:latin typeface="+mn-lt"/>
                <a:ea typeface="+mn-ea"/>
                <a:cs typeface="+mn-cs"/>
              </a:rPr>
              <a:t>reduced the risks to people and the environment</a:t>
            </a:r>
            <a:r>
              <a:rPr lang="en-US" sz="1200" kern="1200" dirty="0" smtClean="0">
                <a:solidFill>
                  <a:schemeClr val="tx1"/>
                </a:solidFill>
                <a:effectLst/>
                <a:latin typeface="+mn-lt"/>
                <a:ea typeface="+mn-ea"/>
                <a:cs typeface="+mn-cs"/>
              </a:rPr>
              <a:t> for some very hazardous chemicals like </a:t>
            </a:r>
            <a:r>
              <a:rPr lang="en-US" sz="1200" u="sng" kern="1200" dirty="0" smtClean="0">
                <a:solidFill>
                  <a:schemeClr val="tx1"/>
                </a:solidFill>
                <a:effectLst/>
                <a:latin typeface="+mn-lt"/>
                <a:ea typeface="+mn-ea"/>
                <a:cs typeface="+mn-cs"/>
              </a:rPr>
              <a:t>carcinogens</a:t>
            </a:r>
            <a:r>
              <a:rPr lang="en-US" sz="1200" kern="1200" dirty="0" smtClean="0">
                <a:solidFill>
                  <a:schemeClr val="tx1"/>
                </a:solidFill>
                <a:effectLst/>
                <a:latin typeface="+mn-lt"/>
                <a:ea typeface="+mn-ea"/>
                <a:cs typeface="+mn-cs"/>
              </a:rPr>
              <a:t>. </a:t>
            </a:r>
          </a:p>
          <a:p>
            <a:pPr lvl="0"/>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a:t>
            </a:r>
            <a:r>
              <a:rPr lang="en-US" sz="1200" b="1" kern="1200" dirty="0" smtClean="0">
                <a:solidFill>
                  <a:schemeClr val="tx1"/>
                </a:solidFill>
                <a:effectLst/>
                <a:latin typeface="+mn-lt"/>
                <a:ea typeface="+mn-ea"/>
                <a:cs typeface="+mn-cs"/>
              </a:rPr>
              <a:t>science is alerting us on areas where we urgently need to act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People – including the most vulnerable – are </a:t>
            </a:r>
            <a:r>
              <a:rPr lang="en-US" sz="1200" u="sng" kern="1200" dirty="0" smtClean="0">
                <a:solidFill>
                  <a:schemeClr val="tx1"/>
                </a:solidFill>
                <a:effectLst/>
                <a:latin typeface="+mn-lt"/>
                <a:ea typeface="+mn-ea"/>
                <a:cs typeface="+mn-cs"/>
              </a:rPr>
              <a:t>still exposed to very harmful chemicals, in particular through consumer products</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know,  great number of chemicals cause </a:t>
            </a:r>
            <a:r>
              <a:rPr lang="en-US" sz="1200" b="1" kern="1200" dirty="0" smtClean="0">
                <a:solidFill>
                  <a:schemeClr val="tx1"/>
                </a:solidFill>
                <a:effectLst/>
                <a:latin typeface="+mn-lt"/>
                <a:ea typeface="+mn-ea"/>
                <a:cs typeface="+mn-cs"/>
              </a:rPr>
              <a:t>chronic diseases</a:t>
            </a:r>
            <a:r>
              <a:rPr lang="en-US" sz="1200" kern="1200" dirty="0" smtClean="0">
                <a:solidFill>
                  <a:schemeClr val="tx1"/>
                </a:solidFill>
                <a:effectLst/>
                <a:latin typeface="+mn-lt"/>
                <a:ea typeface="+mn-ea"/>
                <a:cs typeface="+mn-cs"/>
              </a:rPr>
              <a:t>; I am not thinking here only of </a:t>
            </a:r>
            <a:r>
              <a:rPr lang="en-US" sz="1200" u="sng" kern="1200" dirty="0" smtClean="0">
                <a:solidFill>
                  <a:schemeClr val="tx1"/>
                </a:solidFill>
                <a:effectLst/>
                <a:latin typeface="+mn-lt"/>
                <a:ea typeface="+mn-ea"/>
                <a:cs typeface="+mn-cs"/>
              </a:rPr>
              <a:t>cancer</a:t>
            </a:r>
            <a:r>
              <a:rPr lang="en-US" sz="1200" kern="1200" dirty="0" smtClean="0">
                <a:solidFill>
                  <a:schemeClr val="tx1"/>
                </a:solidFill>
                <a:effectLst/>
                <a:latin typeface="+mn-lt"/>
                <a:ea typeface="+mn-ea"/>
                <a:cs typeface="+mn-cs"/>
              </a:rPr>
              <a:t>, but also </a:t>
            </a:r>
            <a:r>
              <a:rPr lang="en-US" sz="1200" u="sng" kern="1200" dirty="0" smtClean="0">
                <a:solidFill>
                  <a:schemeClr val="tx1"/>
                </a:solidFill>
                <a:effectLst/>
                <a:latin typeface="+mn-lt"/>
                <a:ea typeface="+mn-ea"/>
                <a:cs typeface="+mn-cs"/>
              </a:rPr>
              <a:t>asthma</a:t>
            </a:r>
            <a:r>
              <a:rPr lang="en-US" sz="1200" kern="1200" dirty="0" smtClean="0">
                <a:solidFill>
                  <a:schemeClr val="tx1"/>
                </a:solidFill>
                <a:effectLst/>
                <a:latin typeface="+mn-lt"/>
                <a:ea typeface="+mn-ea"/>
                <a:cs typeface="+mn-cs"/>
              </a:rPr>
              <a:t>, diseases of the </a:t>
            </a:r>
            <a:r>
              <a:rPr lang="en-US" sz="1200" u="sng" kern="1200" dirty="0" smtClean="0">
                <a:solidFill>
                  <a:schemeClr val="tx1"/>
                </a:solidFill>
                <a:effectLst/>
                <a:latin typeface="+mn-lt"/>
                <a:ea typeface="+mn-ea"/>
                <a:cs typeface="+mn-cs"/>
              </a:rPr>
              <a:t>immune or the cardiovascular system</a:t>
            </a:r>
            <a:r>
              <a:rPr lang="en-US" sz="1200" kern="1200" dirty="0" smtClean="0">
                <a:solidFill>
                  <a:schemeClr val="tx1"/>
                </a:solidFill>
                <a:effectLst/>
                <a:latin typeface="+mn-lt"/>
                <a:ea typeface="+mn-ea"/>
                <a:cs typeface="+mn-cs"/>
              </a:rPr>
              <a:t>s, which make the affected population more vulnerable.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environmental side, Chemical pollution is recognized by scientists as one of the key drivers putting the Earth at risk.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strategy presents </a:t>
            </a:r>
            <a:r>
              <a:rPr lang="en-US" sz="1200" kern="1200" dirty="0" smtClean="0">
                <a:solidFill>
                  <a:schemeClr val="tx1"/>
                </a:solidFill>
                <a:effectLst/>
                <a:latin typeface="+mn-lt"/>
                <a:ea typeface="+mn-ea"/>
                <a:cs typeface="+mn-cs"/>
              </a:rPr>
              <a:t>a clear </a:t>
            </a:r>
            <a:r>
              <a:rPr lang="en-US" sz="1200" b="1" kern="1200" dirty="0" smtClean="0">
                <a:solidFill>
                  <a:schemeClr val="tx1"/>
                </a:solidFill>
                <a:effectLst/>
                <a:latin typeface="+mn-lt"/>
                <a:ea typeface="+mn-ea"/>
                <a:cs typeface="+mn-cs"/>
              </a:rPr>
              <a:t>vision, objectives and a concrete action plan to address today’s and tomorrow’s challenges </a:t>
            </a:r>
          </a:p>
          <a:p>
            <a:pPr lvl="0"/>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82303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Finally, the Strategy proposes a number of objectives and actions to step up international standards on the sound management of chemicals, and for the EU to lead on safe and sustainable chemicals.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To note here that</a:t>
            </a:r>
            <a:r>
              <a:rPr lang="en-US" sz="1200" b="0" kern="1200" baseline="0" dirty="0" smtClean="0">
                <a:solidFill>
                  <a:schemeClr val="tx1"/>
                </a:solidFill>
                <a:effectLst/>
                <a:latin typeface="+mn-lt"/>
                <a:ea typeface="+mn-ea"/>
                <a:cs typeface="+mn-cs"/>
              </a:rPr>
              <a:t> the strategy for example proposes that chemicals that are banned to be place in the EU internal market should be now allows for production for export.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92834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3359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let me give you some numbers. </a:t>
            </a:r>
          </a:p>
          <a:p>
            <a:endParaRPr lang="en-US" dirty="0" smtClean="0"/>
          </a:p>
          <a:p>
            <a:r>
              <a:rPr lang="en-US" sz="1200" b="1" kern="1200" dirty="0" smtClean="0">
                <a:solidFill>
                  <a:schemeClr val="tx1"/>
                </a:solidFill>
                <a:effectLst/>
                <a:latin typeface="+mn-lt"/>
                <a:ea typeface="+mn-ea"/>
                <a:cs typeface="+mn-cs"/>
              </a:rPr>
              <a:t>Chemicals are fundamental for high living standards and comfort.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Chemical manufacturing is the fourth largest industry in the EU,  </a:t>
            </a:r>
            <a:r>
              <a:rPr lang="en-US" dirty="0" smtClean="0"/>
              <a:t>30 000 companies, 95% of which are SMEs, </a:t>
            </a:r>
          </a:p>
          <a:p>
            <a:endParaRPr lang="en-US" dirty="0" smtClean="0"/>
          </a:p>
          <a:p>
            <a:r>
              <a:rPr lang="en-US" dirty="0" smtClean="0"/>
              <a:t>directly employing approximately 1.2 million people  and 3.6 million indirectly. </a:t>
            </a:r>
          </a:p>
          <a:p>
            <a:endParaRPr lang="en-US" dirty="0" smtClean="0"/>
          </a:p>
          <a:p>
            <a:r>
              <a:rPr lang="en-US" sz="1200" kern="1200" dirty="0" smtClean="0">
                <a:solidFill>
                  <a:schemeClr val="tx1"/>
                </a:solidFill>
                <a:effectLst/>
                <a:latin typeface="+mn-lt"/>
                <a:ea typeface="+mn-ea"/>
                <a:cs typeface="+mn-cs"/>
              </a:rPr>
              <a:t>supplies many other sectors, incl. technologies to achieve climate neutrality</a:t>
            </a:r>
            <a:endParaRPr lang="en-US" dirty="0" smtClean="0"/>
          </a:p>
          <a:p>
            <a:endParaRPr lang="en-US" dirty="0" smtClean="0"/>
          </a:p>
          <a:p>
            <a:r>
              <a:rPr lang="en-US" dirty="0" smtClean="0"/>
              <a:t>Human biomonitoring studies in the EU point to a growing number of different hazardous chemicals in human blood and body tissue, including certain pesticides, biocides, pharmaceuticals, heavy metals, </a:t>
            </a:r>
            <a:r>
              <a:rPr lang="en-US" dirty="0" err="1" smtClean="0"/>
              <a:t>plasticisers</a:t>
            </a:r>
            <a:r>
              <a:rPr lang="en-US" dirty="0" smtClean="0"/>
              <a:t> and flame retardants.</a:t>
            </a:r>
          </a:p>
          <a:p>
            <a:endParaRPr lang="en-US" dirty="0" smtClean="0"/>
          </a:p>
          <a:p>
            <a:r>
              <a:rPr lang="en-US" dirty="0" smtClean="0"/>
              <a:t>84% of Europeans are worried about the impact of chemicals present in everyday products on their health, and 90% are worried about their impact on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a:t>
            </a:r>
            <a:r>
              <a:rPr lang="en-US" sz="1200" b="1" kern="1200" baseline="0" dirty="0" smtClean="0">
                <a:solidFill>
                  <a:schemeClr val="tx1"/>
                </a:solidFill>
                <a:effectLst/>
                <a:latin typeface="+mn-lt"/>
                <a:ea typeface="+mn-ea"/>
                <a:cs typeface="+mn-cs"/>
              </a:rPr>
              <a:t>e challenge will only grow in the coming </a:t>
            </a:r>
            <a:r>
              <a:rPr lang="en-US" sz="1200" b="1" kern="1200" baseline="0" dirty="0" err="1" smtClean="0">
                <a:solidFill>
                  <a:schemeClr val="tx1"/>
                </a:solidFill>
                <a:effectLst/>
                <a:latin typeface="+mn-lt"/>
                <a:ea typeface="+mn-ea"/>
                <a:cs typeface="+mn-cs"/>
              </a:rPr>
              <a:t>yeats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Global chemicals production is expected to double by 2030</a:t>
            </a:r>
            <a:r>
              <a:rPr lang="en-US" sz="1200" kern="1200" dirty="0" smtClean="0">
                <a:solidFill>
                  <a:schemeClr val="tx1"/>
                </a:solidFill>
                <a:effectLst/>
                <a:latin typeface="+mn-lt"/>
                <a:ea typeface="+mn-ea"/>
                <a:cs typeface="+mn-cs"/>
              </a:rPr>
              <a:t>, and the already </a:t>
            </a:r>
            <a:r>
              <a:rPr lang="en-US" sz="1200" b="1" kern="1200" dirty="0" smtClean="0">
                <a:solidFill>
                  <a:schemeClr val="tx1"/>
                </a:solidFill>
                <a:effectLst/>
                <a:latin typeface="+mn-lt"/>
                <a:ea typeface="+mn-ea"/>
                <a:cs typeface="+mn-cs"/>
              </a:rPr>
              <a:t>widespread use of chemicals will also increase, </a:t>
            </a:r>
            <a:r>
              <a:rPr lang="en-US" sz="1200" kern="1200" dirty="0" smtClean="0">
                <a:solidFill>
                  <a:schemeClr val="tx1"/>
                </a:solidFill>
                <a:effectLst/>
                <a:latin typeface="+mn-lt"/>
                <a:ea typeface="+mn-ea"/>
                <a:cs typeface="+mn-cs"/>
              </a:rPr>
              <a:t>including in consumer products.</a:t>
            </a: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are some of the reasons</a:t>
            </a:r>
            <a:r>
              <a:rPr lang="en-US" sz="1200" b="1" kern="1200" dirty="0" smtClean="0">
                <a:solidFill>
                  <a:schemeClr val="tx1"/>
                </a:solidFill>
                <a:effectLst/>
                <a:latin typeface="+mn-lt"/>
                <a:ea typeface="+mn-ea"/>
                <a:cs typeface="+mn-cs"/>
              </a:rPr>
              <a:t> why we </a:t>
            </a:r>
            <a:r>
              <a:rPr lang="en-US" sz="1200" b="1" u="sng" kern="1200" dirty="0" smtClean="0">
                <a:solidFill>
                  <a:schemeClr val="tx1"/>
                </a:solidFill>
                <a:effectLst/>
                <a:latin typeface="+mn-lt"/>
                <a:ea typeface="+mn-ea"/>
                <a:cs typeface="+mn-cs"/>
              </a:rPr>
              <a:t>urgently need to act</a:t>
            </a:r>
            <a:r>
              <a:rPr lang="en-US" sz="1200" b="1" kern="1200" dirty="0" smtClean="0">
                <a:solidFill>
                  <a:schemeClr val="tx1"/>
                </a:solidFill>
                <a:effectLst/>
                <a:latin typeface="+mn-lt"/>
                <a:ea typeface="+mn-ea"/>
                <a:cs typeface="+mn-cs"/>
              </a:rPr>
              <a:t>. </a:t>
            </a:r>
          </a:p>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54361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hr-BA" b="1" baseline="0" dirty="0"/>
              <a:t>The inputs from MS were very detailed and of good quality. Some of them provoked discussions and required further analysis. We have compiled these observations into four topics – or questions.</a:t>
            </a:r>
          </a:p>
          <a:p>
            <a:pPr defTabSz="905988">
              <a:defRPr/>
            </a:pPr>
            <a:r>
              <a:rPr lang="hr-BA" dirty="0"/>
              <a:t>______</a:t>
            </a:r>
          </a:p>
          <a:p>
            <a:pPr defTabSz="905988">
              <a:defRPr/>
            </a:pPr>
            <a:endParaRPr lang="hr-BA" dirty="0"/>
          </a:p>
          <a:p>
            <a:pPr defTabSz="905988">
              <a:defRPr/>
            </a:pPr>
            <a:r>
              <a:rPr lang="hr-BA" dirty="0"/>
              <a:t>Background info:</a:t>
            </a:r>
          </a:p>
          <a:p>
            <a:pPr defTabSz="905988">
              <a:defRPr/>
            </a:pPr>
            <a:endParaRPr lang="hr-BA" dirty="0"/>
          </a:p>
          <a:p>
            <a:pPr defTabSz="905988">
              <a:defRPr/>
            </a:pPr>
            <a:r>
              <a:rPr lang="hr-BA" dirty="0"/>
              <a:t>Reports done for 26 Member States – not possible for BG</a:t>
            </a:r>
            <a:r>
              <a:rPr lang="hr-BA" baseline="0" dirty="0"/>
              <a:t> and EL (no data)</a:t>
            </a:r>
          </a:p>
          <a:p>
            <a:pPr defTabSz="905988">
              <a:defRPr/>
            </a:pPr>
            <a:endParaRPr lang="hr-BA" dirty="0"/>
          </a:p>
          <a:p>
            <a:pPr defTabSz="905988">
              <a:defRPr/>
            </a:pPr>
            <a:r>
              <a:rPr lang="hr-BA" b="1" u="sng" dirty="0"/>
              <a:t>21</a:t>
            </a:r>
            <a:r>
              <a:rPr lang="hr-BA" baseline="0" dirty="0"/>
              <a:t> Member States sent feedback= AT, BE, CY, CZ, DE, DK, ES, HR, HU, IE, IT, LT, LU, LV, NL, PL, PT, RO, SI, SK, </a:t>
            </a:r>
            <a:r>
              <a:rPr lang="hr-BA" b="1" u="sng" baseline="0" dirty="0"/>
              <a:t>UK</a:t>
            </a:r>
          </a:p>
          <a:p>
            <a:pPr>
              <a:defRPr/>
            </a:pPr>
            <a:endParaRPr lang="en-US" b="1" dirty="0"/>
          </a:p>
        </p:txBody>
      </p:sp>
      <p:sp>
        <p:nvSpPr>
          <p:cNvPr id="143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36115" indent="-283121"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32484" indent="-226497"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585478" indent="-226497"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38472" indent="-226497"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491466" indent="-22649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44459" indent="-22649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97453" indent="-22649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50447" indent="-22649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3E894A-FCAB-4CEC-99D4-27B43B086E2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3973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VISION</a:t>
            </a:r>
          </a:p>
          <a:p>
            <a:pPr lvl="0"/>
            <a:endParaRPr lang="en-US" sz="1200" b="1"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overall vision it to ensure that by 2030, we achieve a toxic-free environment where chemicals are produced and used in a way that </a:t>
            </a:r>
            <a:r>
              <a:rPr lang="en-US" sz="1200" kern="1200" dirty="0" err="1" smtClean="0">
                <a:solidFill>
                  <a:schemeClr val="tx1"/>
                </a:solidFill>
                <a:effectLst/>
                <a:latin typeface="+mn-lt"/>
                <a:ea typeface="+mn-ea"/>
                <a:cs typeface="+mn-cs"/>
              </a:rPr>
              <a:t>maximises</a:t>
            </a:r>
            <a:r>
              <a:rPr lang="en-US" sz="1200" kern="1200" dirty="0" smtClean="0">
                <a:solidFill>
                  <a:schemeClr val="tx1"/>
                </a:solidFill>
                <a:effectLst/>
                <a:latin typeface="+mn-lt"/>
                <a:ea typeface="+mn-ea"/>
                <a:cs typeface="+mn-cs"/>
              </a:rPr>
              <a:t> their contribution to society while avoiding harm to the planet and to current and future generations. To be noted that this is the first deliverable of the zero pollution ambition we will be working on next year. </a:t>
            </a:r>
            <a:endParaRPr lang="es-ES" sz="1200" kern="1200" dirty="0" smtClean="0">
              <a:solidFill>
                <a:schemeClr val="tx1"/>
              </a:solidFill>
              <a:effectLst/>
              <a:latin typeface="+mn-lt"/>
              <a:ea typeface="+mn-ea"/>
              <a:cs typeface="+mn-cs"/>
            </a:endParaRPr>
          </a:p>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91989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How do we do this?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In this strategy,  we have two overarching  and mutually supportive objectives:</a:t>
            </a:r>
            <a:endParaRPr lang="es-ES" sz="1200" b="0" kern="1200" dirty="0" smtClean="0">
              <a:solidFill>
                <a:schemeClr val="tx1"/>
              </a:solidFill>
              <a:effectLst/>
              <a:latin typeface="+mn-lt"/>
              <a:ea typeface="+mn-ea"/>
              <a:cs typeface="+mn-cs"/>
            </a:endParaRPr>
          </a:p>
          <a:p>
            <a:pPr marL="228600" lvl="0" indent="-228600">
              <a:buFont typeface="+mj-lt"/>
              <a:buAutoNum type="arabicPeriod"/>
            </a:pPr>
            <a:r>
              <a:rPr lang="en-GB" sz="1200" b="0" kern="1200" dirty="0" smtClean="0">
                <a:solidFill>
                  <a:schemeClr val="tx1"/>
                </a:solidFill>
                <a:effectLst/>
                <a:latin typeface="+mn-lt"/>
                <a:ea typeface="+mn-ea"/>
                <a:cs typeface="+mn-cs"/>
              </a:rPr>
              <a:t>boosting innovation for safe and sustainable chemicals</a:t>
            </a:r>
            <a:endParaRPr lang="es-ES" sz="1200" b="0" kern="1200" dirty="0" smtClean="0">
              <a:solidFill>
                <a:schemeClr val="tx1"/>
              </a:solidFill>
              <a:effectLst/>
              <a:latin typeface="+mn-lt"/>
              <a:ea typeface="+mn-ea"/>
              <a:cs typeface="+mn-cs"/>
            </a:endParaRPr>
          </a:p>
          <a:p>
            <a:pPr marL="228600" lvl="0" indent="-228600">
              <a:buFont typeface="+mj-lt"/>
              <a:buAutoNum type="arabicPeriod"/>
            </a:pPr>
            <a:r>
              <a:rPr lang="en-US" sz="1200" b="0" kern="1200" dirty="0" smtClean="0">
                <a:solidFill>
                  <a:schemeClr val="tx1"/>
                </a:solidFill>
                <a:effectLst/>
                <a:latin typeface="+mn-lt"/>
                <a:ea typeface="+mn-ea"/>
                <a:cs typeface="+mn-cs"/>
              </a:rPr>
              <a:t>increasing protection of health and the environment </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3</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Key Enablers</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	</a:t>
            </a:r>
            <a:r>
              <a:rPr lang="en-US" sz="1200" b="0" dirty="0" smtClean="0"/>
              <a:t>Simplification &amp; coherence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Knowledge and science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dirty="0" smtClean="0"/>
              <a:t>The </a:t>
            </a:r>
            <a:r>
              <a:rPr lang="es-ES" dirty="0" err="1" smtClean="0"/>
              <a:t>international</a:t>
            </a:r>
            <a:r>
              <a:rPr lang="es-ES" dirty="0" smtClean="0"/>
              <a:t> </a:t>
            </a:r>
            <a:r>
              <a:rPr lang="es-ES" dirty="0" err="1" smtClean="0"/>
              <a:t>dimension</a:t>
            </a:r>
            <a:endParaRPr lang="es-ES" dirty="0" smtClean="0"/>
          </a:p>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1184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51958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Strategy intends to create a shift towards new chemicals and materials that are </a:t>
            </a:r>
            <a:r>
              <a:rPr lang="en-US" sz="1200" b="1" kern="1200" dirty="0" smtClean="0">
                <a:solidFill>
                  <a:schemeClr val="tx1"/>
                </a:solidFill>
                <a:effectLst/>
                <a:latin typeface="+mn-lt"/>
                <a:ea typeface="+mn-ea"/>
                <a:cs typeface="+mn-cs"/>
              </a:rPr>
              <a:t>inherently safe and sustainable</a:t>
            </a:r>
            <a:r>
              <a:rPr lang="en-US" sz="1200" kern="1200" dirty="0" smtClean="0">
                <a:solidFill>
                  <a:schemeClr val="tx1"/>
                </a:solidFill>
                <a:effectLst/>
                <a:latin typeface="+mn-lt"/>
                <a:ea typeface="+mn-ea"/>
                <a:cs typeface="+mn-cs"/>
              </a:rPr>
              <a:t>, from production to end of life.</a:t>
            </a:r>
          </a:p>
          <a:p>
            <a:pPr lvl="0"/>
            <a:endParaRPr lang="es-E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Safe and sustainable chemicals must become the EU market norm</a:t>
            </a:r>
            <a:r>
              <a:rPr lang="en-US" sz="1200" kern="1200" dirty="0" smtClean="0">
                <a:solidFill>
                  <a:schemeClr val="tx1"/>
                </a:solidFill>
                <a:effectLst/>
                <a:latin typeface="+mn-lt"/>
                <a:ea typeface="+mn-ea"/>
                <a:cs typeface="+mn-cs"/>
              </a:rPr>
              <a:t>, and this would be a </a:t>
            </a:r>
            <a:r>
              <a:rPr lang="en-US" sz="1200" u="sng" kern="1200" dirty="0" smtClean="0">
                <a:solidFill>
                  <a:schemeClr val="tx1"/>
                </a:solidFill>
                <a:effectLst/>
                <a:latin typeface="+mn-lt"/>
                <a:ea typeface="+mn-ea"/>
                <a:cs typeface="+mn-cs"/>
              </a:rPr>
              <a:t>win-win for the protection</a:t>
            </a:r>
            <a:r>
              <a:rPr lang="en-US" sz="1200" kern="1200" dirty="0" smtClean="0">
                <a:solidFill>
                  <a:schemeClr val="tx1"/>
                </a:solidFill>
                <a:effectLst/>
                <a:latin typeface="+mn-lt"/>
                <a:ea typeface="+mn-ea"/>
                <a:cs typeface="+mn-cs"/>
              </a:rPr>
              <a:t> of people and the environment </a:t>
            </a:r>
            <a:r>
              <a:rPr lang="en-US" sz="1200" u="sng" kern="1200" dirty="0" smtClean="0">
                <a:solidFill>
                  <a:schemeClr val="tx1"/>
                </a:solidFill>
                <a:effectLst/>
                <a:latin typeface="+mn-lt"/>
                <a:ea typeface="+mn-ea"/>
                <a:cs typeface="+mn-cs"/>
              </a:rPr>
              <a:t>and for the competitiveness</a:t>
            </a:r>
            <a:r>
              <a:rPr lang="en-US" sz="1200" kern="1200" dirty="0" smtClean="0">
                <a:solidFill>
                  <a:schemeClr val="tx1"/>
                </a:solidFill>
                <a:effectLst/>
                <a:latin typeface="+mn-lt"/>
                <a:ea typeface="+mn-ea"/>
                <a:cs typeface="+mn-cs"/>
              </a:rPr>
              <a:t> of EU industry, which needs to regain global market.</a:t>
            </a:r>
          </a:p>
          <a:p>
            <a:pPr lvl="0"/>
            <a:endParaRPr lang="es-E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strategy is therefore a key block to support the </a:t>
            </a:r>
            <a:r>
              <a:rPr lang="en-US" sz="1200" b="1" kern="1200" dirty="0" smtClean="0">
                <a:solidFill>
                  <a:schemeClr val="tx1"/>
                </a:solidFill>
                <a:effectLst/>
                <a:latin typeface="+mn-lt"/>
                <a:ea typeface="+mn-ea"/>
                <a:cs typeface="+mn-cs"/>
              </a:rPr>
              <a:t>green transition of the chemical sector and its value chain</a:t>
            </a:r>
            <a:r>
              <a:rPr lang="en-US" sz="1200" kern="1200" dirty="0" smtClean="0">
                <a:solidFill>
                  <a:schemeClr val="tx1"/>
                </a:solidFill>
                <a:effectLst/>
                <a:latin typeface="+mn-lt"/>
                <a:ea typeface="+mn-ea"/>
                <a:cs typeface="+mn-cs"/>
              </a:rPr>
              <a:t>, including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promoting EU’s </a:t>
            </a:r>
            <a:r>
              <a:rPr lang="en-US" sz="1200" b="1" kern="1200" dirty="0" smtClean="0">
                <a:solidFill>
                  <a:schemeClr val="tx1"/>
                </a:solidFill>
                <a:effectLst/>
                <a:latin typeface="+mn-lt"/>
                <a:ea typeface="+mn-ea"/>
                <a:cs typeface="+mn-cs"/>
              </a:rPr>
              <a:t>open strategic autonomy </a:t>
            </a:r>
            <a:r>
              <a:rPr lang="en-US" sz="1200" kern="1200" dirty="0" smtClean="0">
                <a:solidFill>
                  <a:schemeClr val="tx1"/>
                </a:solidFill>
                <a:effectLst/>
                <a:latin typeface="+mn-lt"/>
                <a:ea typeface="+mn-ea"/>
                <a:cs typeface="+mn-cs"/>
              </a:rPr>
              <a:t>for those critical chemicals that are needed to build the </a:t>
            </a:r>
            <a:r>
              <a:rPr lang="en-US" sz="1200" u="sng" kern="1200" dirty="0" smtClean="0">
                <a:solidFill>
                  <a:schemeClr val="tx1"/>
                </a:solidFill>
                <a:effectLst/>
                <a:latin typeface="+mn-lt"/>
                <a:ea typeface="+mn-ea"/>
                <a:cs typeface="+mn-cs"/>
              </a:rPr>
              <a:t>technologies that we need to achieve climate neutrality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p>
          <a:p>
            <a:pPr lvl="0"/>
            <a:endParaRPr lang="es-ES" sz="11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Some flagship actions in support to innovation </a:t>
            </a:r>
            <a:endParaRPr lang="es-E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Promote </a:t>
            </a:r>
            <a:r>
              <a:rPr lang="en-US" sz="1200" b="1" kern="1200" dirty="0" smtClean="0">
                <a:solidFill>
                  <a:schemeClr val="tx1"/>
                </a:solidFill>
                <a:effectLst/>
                <a:latin typeface="+mn-lt"/>
                <a:ea typeface="+mn-ea"/>
                <a:cs typeface="+mn-cs"/>
              </a:rPr>
              <a:t>chemicals, materials and products that are</a:t>
            </a:r>
            <a:r>
              <a:rPr lang="en-US" sz="1200" kern="1200" dirty="0" smtClean="0">
                <a:solidFill>
                  <a:schemeClr val="tx1"/>
                </a:solidFill>
                <a:effectLst/>
                <a:latin typeface="+mn-lt"/>
                <a:ea typeface="+mn-ea"/>
                <a:cs typeface="+mn-cs"/>
              </a:rPr>
              <a:t> </a:t>
            </a:r>
            <a:r>
              <a:rPr lang="en-IE" sz="1200" b="1" kern="1200" dirty="0" smtClean="0">
                <a:solidFill>
                  <a:schemeClr val="tx1"/>
                </a:solidFill>
                <a:effectLst/>
                <a:latin typeface="+mn-lt"/>
                <a:ea typeface="+mn-ea"/>
                <a:cs typeface="+mn-cs"/>
              </a:rPr>
              <a:t>safe and sustainable by design</a:t>
            </a:r>
            <a:r>
              <a:rPr lang="en-IE" sz="1200" kern="1200" dirty="0" smtClean="0">
                <a:solidFill>
                  <a:schemeClr val="tx1"/>
                </a:solidFill>
                <a:effectLst/>
                <a:latin typeface="+mn-lt"/>
                <a:ea typeface="+mn-ea"/>
                <a:cs typeface="+mn-cs"/>
              </a:rPr>
              <a:t>, by developing </a:t>
            </a:r>
            <a:r>
              <a:rPr lang="en-IE" sz="1200" u="sng" kern="1200" dirty="0" smtClean="0">
                <a:solidFill>
                  <a:schemeClr val="tx1"/>
                </a:solidFill>
                <a:effectLst/>
                <a:latin typeface="+mn-lt"/>
                <a:ea typeface="+mn-ea"/>
                <a:cs typeface="+mn-cs"/>
              </a:rPr>
              <a:t>criteria</a:t>
            </a:r>
            <a:r>
              <a:rPr lang="en-IE" sz="1200" kern="1200" dirty="0" smtClean="0">
                <a:solidFill>
                  <a:schemeClr val="tx1"/>
                </a:solidFill>
                <a:effectLst/>
                <a:latin typeface="+mn-lt"/>
                <a:ea typeface="+mn-ea"/>
                <a:cs typeface="+mn-cs"/>
              </a:rPr>
              <a:t> to drive future research and innovation, </a:t>
            </a:r>
          </a:p>
          <a:p>
            <a:pPr lvl="1"/>
            <a:r>
              <a:rPr lang="en-IE" sz="1200" kern="1200" dirty="0" smtClean="0">
                <a:solidFill>
                  <a:schemeClr val="tx1"/>
                </a:solidFill>
                <a:effectLst/>
                <a:latin typeface="+mn-lt"/>
                <a:ea typeface="+mn-ea"/>
                <a:cs typeface="+mn-cs"/>
              </a:rPr>
              <a:t>establishing a </a:t>
            </a:r>
            <a:r>
              <a:rPr lang="en-IE" sz="1200" u="sng" kern="1200" dirty="0" smtClean="0">
                <a:solidFill>
                  <a:schemeClr val="tx1"/>
                </a:solidFill>
                <a:effectLst/>
                <a:latin typeface="+mn-lt"/>
                <a:ea typeface="+mn-ea"/>
                <a:cs typeface="+mn-cs"/>
              </a:rPr>
              <a:t>EU-wide support network </a:t>
            </a:r>
            <a:r>
              <a:rPr lang="en-IE" sz="1200" kern="1200" dirty="0" smtClean="0">
                <a:solidFill>
                  <a:schemeClr val="tx1"/>
                </a:solidFill>
                <a:effectLst/>
                <a:latin typeface="+mn-lt"/>
                <a:ea typeface="+mn-ea"/>
                <a:cs typeface="+mn-cs"/>
              </a:rPr>
              <a:t>and ensuring </a:t>
            </a:r>
            <a:r>
              <a:rPr lang="en-IE" sz="1200" u="sng" kern="1200" dirty="0" smtClean="0">
                <a:solidFill>
                  <a:schemeClr val="tx1"/>
                </a:solidFill>
                <a:effectLst/>
                <a:latin typeface="+mn-lt"/>
                <a:ea typeface="+mn-ea"/>
                <a:cs typeface="+mn-cs"/>
              </a:rPr>
              <a:t>financial support</a:t>
            </a:r>
            <a:r>
              <a:rPr lang="en-IE" sz="1200" kern="1200" dirty="0" smtClean="0">
                <a:solidFill>
                  <a:schemeClr val="tx1"/>
                </a:solidFill>
                <a:effectLst/>
                <a:latin typeface="+mn-lt"/>
                <a:ea typeface="+mn-ea"/>
                <a:cs typeface="+mn-cs"/>
              </a:rPr>
              <a:t> for their commercialisation and uptake. </a:t>
            </a:r>
          </a:p>
          <a:p>
            <a:pPr lvl="1"/>
            <a:r>
              <a:rPr lang="en-US" sz="1200" b="1" kern="1200" dirty="0" smtClean="0">
                <a:solidFill>
                  <a:schemeClr val="tx1"/>
                </a:solidFill>
                <a:effectLst/>
                <a:latin typeface="+mn-lt"/>
                <a:ea typeface="+mn-ea"/>
                <a:cs typeface="+mn-cs"/>
              </a:rPr>
              <a:t>Strive for non-toxic material cycles, </a:t>
            </a:r>
            <a:r>
              <a:rPr lang="en-US" sz="1200" kern="1200" dirty="0" smtClean="0">
                <a:solidFill>
                  <a:schemeClr val="tx1"/>
                </a:solidFill>
                <a:effectLst/>
                <a:latin typeface="+mn-lt"/>
                <a:ea typeface="+mn-ea"/>
                <a:cs typeface="+mn-cs"/>
              </a:rPr>
              <a:t>by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supporting technologies for waste decontamination</a:t>
            </a:r>
            <a:endParaRPr lang="es-E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Support greener production of chemicals, </a:t>
            </a:r>
            <a:r>
              <a:rPr lang="en-US" sz="1200" kern="1200" dirty="0" smtClean="0">
                <a:solidFill>
                  <a:schemeClr val="tx1"/>
                </a:solidFill>
                <a:effectLst/>
                <a:latin typeface="+mn-lt"/>
                <a:ea typeface="+mn-ea"/>
                <a:cs typeface="+mn-cs"/>
              </a:rPr>
              <a:t>also through innovative business models, as well as sustainable </a:t>
            </a:r>
            <a:r>
              <a:rPr lang="en-US" sz="1200" b="1" kern="1200" dirty="0" smtClean="0">
                <a:solidFill>
                  <a:schemeClr val="tx1"/>
                </a:solidFill>
                <a:effectLst/>
                <a:latin typeface="+mn-lt"/>
                <a:ea typeface="+mn-ea"/>
                <a:cs typeface="+mn-cs"/>
              </a:rPr>
              <a:t>chemical solutions for the green and digital transition of other sectors</a:t>
            </a:r>
            <a:endParaRPr lang="es-E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Identify strategic </a:t>
            </a:r>
            <a:r>
              <a:rPr lang="en-US" sz="1200" b="1" kern="1200" dirty="0" smtClean="0">
                <a:solidFill>
                  <a:schemeClr val="tx1"/>
                </a:solidFill>
                <a:effectLst/>
                <a:latin typeface="+mn-lt"/>
                <a:ea typeface="+mn-ea"/>
                <a:cs typeface="+mn-cs"/>
              </a:rPr>
              <a:t>value chains where critical chemicals are needed/technologies </a:t>
            </a:r>
            <a:r>
              <a:rPr lang="en-US" sz="1200"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promote</a:t>
            </a:r>
            <a:r>
              <a:rPr lang="en-US" sz="1200" b="1" kern="1200" dirty="0" smtClean="0">
                <a:solidFill>
                  <a:schemeClr val="tx1"/>
                </a:solidFill>
                <a:effectLst/>
                <a:latin typeface="+mn-lt"/>
                <a:ea typeface="+mn-ea"/>
                <a:cs typeface="+mn-cs"/>
              </a:rPr>
              <a:t> resilience of supply</a:t>
            </a:r>
            <a:endParaRPr lang="es-E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establish a</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research and innovation agenda for chemicals</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62439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Our protection measures can be </a:t>
            </a:r>
            <a:r>
              <a:rPr lang="en-US" sz="1200" b="1" kern="1200" dirty="0" err="1" smtClean="0">
                <a:solidFill>
                  <a:schemeClr val="tx1"/>
                </a:solidFill>
                <a:effectLst/>
                <a:latin typeface="+mn-lt"/>
                <a:ea typeface="+mn-ea"/>
                <a:cs typeface="+mn-cs"/>
              </a:rPr>
              <a:t>summarisied</a:t>
            </a:r>
            <a:r>
              <a:rPr lang="en-US" sz="1200" b="1" kern="1200" dirty="0" smtClean="0">
                <a:solidFill>
                  <a:schemeClr val="tx1"/>
                </a:solidFill>
                <a:effectLst/>
                <a:latin typeface="+mn-lt"/>
                <a:ea typeface="+mn-ea"/>
                <a:cs typeface="+mn-cs"/>
              </a:rPr>
              <a:t> in three objectives:</a:t>
            </a:r>
            <a:endParaRPr lang="es-E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Firstly, to ensure that </a:t>
            </a:r>
            <a:r>
              <a:rPr lang="en-US" sz="1200" b="1" u="sng" kern="1200" dirty="0" smtClean="0">
                <a:solidFill>
                  <a:schemeClr val="tx1"/>
                </a:solidFill>
                <a:effectLst/>
                <a:latin typeface="+mn-lt"/>
                <a:ea typeface="+mn-ea"/>
                <a:cs typeface="+mn-cs"/>
              </a:rPr>
              <a:t>all</a:t>
            </a:r>
            <a:r>
              <a:rPr lang="en-US" sz="1200" b="1" kern="1200" dirty="0" smtClean="0">
                <a:solidFill>
                  <a:schemeClr val="tx1"/>
                </a:solidFill>
                <a:effectLst/>
                <a:latin typeface="+mn-lt"/>
                <a:ea typeface="+mn-ea"/>
                <a:cs typeface="+mn-cs"/>
              </a:rPr>
              <a:t> chemicals</a:t>
            </a:r>
            <a:r>
              <a:rPr lang="en-US" sz="1200" kern="1200" dirty="0" smtClean="0">
                <a:solidFill>
                  <a:schemeClr val="tx1"/>
                </a:solidFill>
                <a:effectLst/>
                <a:latin typeface="+mn-lt"/>
                <a:ea typeface="+mn-ea"/>
                <a:cs typeface="+mn-cs"/>
              </a:rPr>
              <a:t> on the market are </a:t>
            </a:r>
            <a:r>
              <a:rPr lang="en-US" sz="1200" u="sng" kern="1200" dirty="0" smtClean="0">
                <a:solidFill>
                  <a:schemeClr val="tx1"/>
                </a:solidFill>
                <a:effectLst/>
                <a:latin typeface="+mn-lt"/>
                <a:ea typeface="+mn-ea"/>
                <a:cs typeface="+mn-cs"/>
              </a:rPr>
              <a:t>used safely and sustainably</a:t>
            </a:r>
            <a:r>
              <a:rPr lang="en-U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Secondly, to promote and reward </a:t>
            </a:r>
            <a:r>
              <a:rPr lang="en-US" sz="1200" u="sng" kern="1200" dirty="0" smtClean="0">
                <a:solidFill>
                  <a:schemeClr val="tx1"/>
                </a:solidFill>
                <a:effectLst/>
                <a:latin typeface="+mn-lt"/>
                <a:ea typeface="+mn-ea"/>
                <a:cs typeface="+mn-cs"/>
              </a:rPr>
              <a:t>substitution</a:t>
            </a:r>
            <a:r>
              <a:rPr lang="en-US" sz="1200" kern="1200" dirty="0" smtClean="0">
                <a:solidFill>
                  <a:schemeClr val="tx1"/>
                </a:solidFill>
                <a:effectLst/>
                <a:latin typeface="+mn-lt"/>
                <a:ea typeface="+mn-ea"/>
                <a:cs typeface="+mn-cs"/>
              </a:rPr>
              <a:t> for those chemicals causing long-term effects on humans and the environment – the </a:t>
            </a:r>
            <a:r>
              <a:rPr lang="en-US" sz="1200" b="1" kern="1200" dirty="0" smtClean="0">
                <a:solidFill>
                  <a:schemeClr val="tx1"/>
                </a:solidFill>
                <a:effectLst/>
                <a:latin typeface="+mn-lt"/>
                <a:ea typeface="+mn-ea"/>
                <a:cs typeface="+mn-cs"/>
              </a:rPr>
              <a:t>substances of concern</a:t>
            </a:r>
            <a:r>
              <a:rPr lang="en-US" sz="1200" kern="1200" dirty="0" smtClean="0">
                <a:solidFill>
                  <a:schemeClr val="tx1"/>
                </a:solidFill>
                <a:effectLst/>
                <a:latin typeface="+mn-lt"/>
                <a:ea typeface="+mn-ea"/>
                <a:cs typeface="+mn-cs"/>
              </a:rPr>
              <a:t>.</a:t>
            </a:r>
            <a:endParaRPr lang="es-E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Thirdly, to avoid that the </a:t>
            </a:r>
            <a:r>
              <a:rPr lang="en-US" sz="1200" b="1" kern="1200" dirty="0" smtClean="0">
                <a:solidFill>
                  <a:schemeClr val="tx1"/>
                </a:solidFill>
                <a:effectLst/>
                <a:latin typeface="+mn-lt"/>
                <a:ea typeface="+mn-ea"/>
                <a:cs typeface="+mn-cs"/>
              </a:rPr>
              <a:t>most harmful chemicals</a:t>
            </a:r>
            <a:r>
              <a:rPr lang="en-US" sz="1200" kern="1200" dirty="0" smtClean="0">
                <a:solidFill>
                  <a:schemeClr val="tx1"/>
                </a:solidFill>
                <a:effectLst/>
                <a:latin typeface="+mn-lt"/>
                <a:ea typeface="+mn-ea"/>
                <a:cs typeface="+mn-cs"/>
              </a:rPr>
              <a:t> are present in </a:t>
            </a:r>
            <a:r>
              <a:rPr lang="en-US" sz="1200" u="sng" kern="1200" dirty="0" smtClean="0">
                <a:solidFill>
                  <a:schemeClr val="tx1"/>
                </a:solidFill>
                <a:effectLst/>
                <a:latin typeface="+mn-lt"/>
                <a:ea typeface="+mn-ea"/>
                <a:cs typeface="+mn-cs"/>
              </a:rPr>
              <a:t>consumer products</a:t>
            </a:r>
            <a:r>
              <a:rPr lang="en-US" sz="1200" kern="1200" dirty="0" smtClean="0">
                <a:solidFill>
                  <a:schemeClr val="tx1"/>
                </a:solidFill>
                <a:effectLst/>
                <a:latin typeface="+mn-lt"/>
                <a:ea typeface="+mn-ea"/>
                <a:cs typeface="+mn-cs"/>
              </a:rPr>
              <a:t> or affect </a:t>
            </a:r>
            <a:r>
              <a:rPr lang="en-US" sz="1200" u="sng" kern="1200" dirty="0" smtClean="0">
                <a:solidFill>
                  <a:schemeClr val="tx1"/>
                </a:solidFill>
                <a:effectLst/>
                <a:latin typeface="+mn-lt"/>
                <a:ea typeface="+mn-ea"/>
                <a:cs typeface="+mn-cs"/>
              </a:rPr>
              <a:t>vulnerable groups</a:t>
            </a:r>
            <a:r>
              <a:rPr lang="en-U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endParaRPr lang="en-US" dirty="0" smtClean="0"/>
          </a:p>
          <a:p>
            <a:pPr lvl="0"/>
            <a:r>
              <a:rPr lang="en-US" sz="1200" b="1" i="1" kern="1200" dirty="0" smtClean="0">
                <a:solidFill>
                  <a:schemeClr val="tx1"/>
                </a:solidFill>
                <a:effectLst/>
                <a:latin typeface="+mn-lt"/>
                <a:ea typeface="+mn-ea"/>
                <a:cs typeface="+mn-cs"/>
              </a:rPr>
              <a:t>Some flagship actions for protection</a:t>
            </a: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endocrine disruptors and persistent substances</a:t>
            </a:r>
            <a:r>
              <a:rPr lang="en-US" sz="1200" kern="1200" dirty="0" smtClean="0">
                <a:solidFill>
                  <a:schemeClr val="tx1"/>
                </a:solidFill>
                <a:effectLst/>
                <a:latin typeface="+mn-lt"/>
                <a:ea typeface="+mn-ea"/>
                <a:cs typeface="+mn-cs"/>
              </a:rPr>
              <a:t> will be </a:t>
            </a:r>
            <a:r>
              <a:rPr lang="en-US" sz="1200" u="sng" kern="1200" dirty="0" smtClean="0">
                <a:solidFill>
                  <a:schemeClr val="tx1"/>
                </a:solidFill>
                <a:effectLst/>
                <a:latin typeface="+mn-lt"/>
                <a:ea typeface="+mn-ea"/>
                <a:cs typeface="+mn-cs"/>
              </a:rPr>
              <a:t>banned from consumer products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together with other harmful substances (in a second stage) e.g. those which affect the </a:t>
            </a:r>
            <a:r>
              <a:rPr lang="en-US" sz="1200" b="1" kern="1200" dirty="0" smtClean="0">
                <a:solidFill>
                  <a:schemeClr val="tx1"/>
                </a:solidFill>
                <a:effectLst/>
                <a:latin typeface="+mn-lt"/>
                <a:ea typeface="+mn-ea"/>
                <a:cs typeface="+mn-cs"/>
              </a:rPr>
              <a:t>respiratory and the immune </a:t>
            </a:r>
            <a:r>
              <a:rPr lang="en-US" sz="1200" kern="1200" dirty="0" smtClean="0">
                <a:solidFill>
                  <a:schemeClr val="tx1"/>
                </a:solidFill>
                <a:effectLst/>
                <a:latin typeface="+mn-lt"/>
                <a:ea typeface="+mn-ea"/>
                <a:cs typeface="+mn-cs"/>
              </a:rPr>
              <a:t>systems;</a:t>
            </a:r>
          </a:p>
          <a:p>
            <a:pPr marL="628650" lvl="1" indent="-171450">
              <a:buFont typeface="Arial" panose="020B0604020202020204" pitchFamily="34" charset="0"/>
              <a:buChar char="•"/>
            </a:pP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childcare articles</a:t>
            </a:r>
            <a:r>
              <a:rPr lang="en-US" sz="1200" kern="1200" dirty="0" smtClean="0">
                <a:solidFill>
                  <a:schemeClr val="tx1"/>
                </a:solidFill>
                <a:effectLst/>
                <a:latin typeface="+mn-lt"/>
                <a:ea typeface="+mn-ea"/>
                <a:cs typeface="+mn-cs"/>
              </a:rPr>
              <a:t> will be granted the same level of protection from most harmful chemicals as currently ensured for toys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When playing with toys, thanks to EU legislation,</a:t>
            </a:r>
            <a:r>
              <a:rPr lang="en-US" sz="1200" b="1" kern="1200" dirty="0" smtClean="0">
                <a:solidFill>
                  <a:schemeClr val="tx1"/>
                </a:solidFill>
                <a:effectLst/>
                <a:latin typeface="+mn-lt"/>
                <a:ea typeface="+mn-ea"/>
                <a:cs typeface="+mn-cs"/>
              </a:rPr>
              <a:t> children </a:t>
            </a:r>
            <a:r>
              <a:rPr lang="en-US" sz="1200" kern="1200" dirty="0" smtClean="0">
                <a:solidFill>
                  <a:schemeClr val="tx1"/>
                </a:solidFill>
                <a:effectLst/>
                <a:latin typeface="+mn-lt"/>
                <a:ea typeface="+mn-ea"/>
                <a:cs typeface="+mn-cs"/>
              </a:rPr>
              <a:t>enjoy a high level of protection from very harmful chemicals; however, those substances can still be used in </a:t>
            </a:r>
            <a:r>
              <a:rPr lang="en-US" sz="1200" u="sng" kern="1200" dirty="0" smtClean="0">
                <a:solidFill>
                  <a:schemeClr val="tx1"/>
                </a:solidFill>
                <a:effectLst/>
                <a:latin typeface="+mn-lt"/>
                <a:ea typeface="+mn-ea"/>
                <a:cs typeface="+mn-cs"/>
              </a:rPr>
              <a:t>childcare articles</a:t>
            </a:r>
            <a:r>
              <a:rPr lang="en-US" sz="1200" kern="1200" dirty="0" smtClean="0">
                <a:solidFill>
                  <a:schemeClr val="tx1"/>
                </a:solidFill>
                <a:effectLst/>
                <a:latin typeface="+mn-lt"/>
                <a:ea typeface="+mn-ea"/>
                <a:cs typeface="+mn-cs"/>
              </a:rPr>
              <a:t>: so while a child is protected from substances that cause cancer when playing with his toys, he is exposed while sleeping on a </a:t>
            </a:r>
            <a:r>
              <a:rPr lang="en-US" sz="1200" u="sng" kern="1200" dirty="0" smtClean="0">
                <a:solidFill>
                  <a:schemeClr val="tx1"/>
                </a:solidFill>
                <a:effectLst/>
                <a:latin typeface="+mn-lt"/>
                <a:ea typeface="+mn-ea"/>
                <a:cs typeface="+mn-cs"/>
              </a:rPr>
              <a:t>mattress protecting sheet</a:t>
            </a:r>
            <a:r>
              <a:rPr lang="en-US" sz="1200" kern="1200" dirty="0" smtClean="0">
                <a:solidFill>
                  <a:schemeClr val="tx1"/>
                </a:solidFill>
                <a:effectLst/>
                <a:latin typeface="+mn-lt"/>
                <a:ea typeface="+mn-ea"/>
                <a:cs typeface="+mn-cs"/>
              </a:rPr>
              <a:t>, or travelling in a </a:t>
            </a:r>
            <a:r>
              <a:rPr lang="en-US" sz="1200" u="sng" kern="1200" dirty="0" smtClean="0">
                <a:solidFill>
                  <a:schemeClr val="tx1"/>
                </a:solidFill>
                <a:effectLst/>
                <a:latin typeface="+mn-lt"/>
                <a:ea typeface="+mn-ea"/>
                <a:cs typeface="+mn-cs"/>
              </a:rPr>
              <a:t>car-seat</a:t>
            </a:r>
            <a:r>
              <a:rPr lang="en-US" sz="1200" kern="1200" dirty="0" smtClean="0">
                <a:solidFill>
                  <a:schemeClr val="tx1"/>
                </a:solidFill>
                <a:effectLst/>
                <a:latin typeface="+mn-lt"/>
                <a:ea typeface="+mn-ea"/>
                <a:cs typeface="+mn-cs"/>
              </a:rPr>
              <a:t>, or going for a stroll in his </a:t>
            </a:r>
            <a:r>
              <a:rPr lang="en-US" sz="1200" u="sng" kern="1200" dirty="0" smtClean="0">
                <a:solidFill>
                  <a:schemeClr val="tx1"/>
                </a:solidFill>
                <a:effectLst/>
                <a:latin typeface="+mn-lt"/>
                <a:ea typeface="+mn-ea"/>
                <a:cs typeface="+mn-cs"/>
              </a:rPr>
              <a:t>pushchair</a:t>
            </a:r>
            <a:r>
              <a:rPr lang="en-U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will apply the </a:t>
            </a:r>
            <a:r>
              <a:rPr lang="en-US" sz="1200" b="1" kern="1200" dirty="0" smtClean="0">
                <a:solidFill>
                  <a:schemeClr val="tx1"/>
                </a:solidFill>
                <a:effectLst/>
                <a:latin typeface="+mn-lt"/>
                <a:ea typeface="+mn-ea"/>
                <a:cs typeface="+mn-cs"/>
              </a:rPr>
              <a:t>concept of essential uses</a:t>
            </a:r>
            <a:r>
              <a:rPr lang="en-US" sz="1200" kern="1200" dirty="0" smtClean="0">
                <a:solidFill>
                  <a:schemeClr val="tx1"/>
                </a:solidFill>
                <a:effectLst/>
                <a:latin typeface="+mn-lt"/>
                <a:ea typeface="+mn-ea"/>
                <a:cs typeface="+mn-cs"/>
              </a:rPr>
              <a:t>  to ensure that those most harmful substances are </a:t>
            </a:r>
            <a:r>
              <a:rPr lang="en-US" sz="1200" u="sng" kern="1200" dirty="0" smtClean="0">
                <a:solidFill>
                  <a:schemeClr val="tx1"/>
                </a:solidFill>
                <a:effectLst/>
                <a:latin typeface="+mn-lt"/>
                <a:ea typeface="+mn-ea"/>
                <a:cs typeface="+mn-cs"/>
              </a:rPr>
              <a:t>only allowed if their use is necessary</a:t>
            </a:r>
            <a:r>
              <a:rPr lang="en-US" sz="1200" kern="1200" dirty="0" smtClean="0">
                <a:solidFill>
                  <a:schemeClr val="tx1"/>
                </a:solidFill>
                <a:effectLst/>
                <a:latin typeface="+mn-lt"/>
                <a:ea typeface="+mn-ea"/>
                <a:cs typeface="+mn-cs"/>
              </a:rPr>
              <a:t> for health, safety or is critical for the functioning of society and if there are no acceptable alternatives;</a:t>
            </a:r>
          </a:p>
          <a:p>
            <a:pPr marL="628650" lvl="1" indent="-171450">
              <a:buFont typeface="Arial" panose="020B0604020202020204" pitchFamily="34" charset="0"/>
              <a:buChar char="•"/>
            </a:pP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EU legislation will </a:t>
            </a:r>
            <a:r>
              <a:rPr lang="en-US" sz="1200" b="1" kern="1200" dirty="0" smtClean="0">
                <a:solidFill>
                  <a:schemeClr val="tx1"/>
                </a:solidFill>
                <a:effectLst/>
                <a:latin typeface="+mn-lt"/>
                <a:ea typeface="+mn-ea"/>
                <a:cs typeface="+mn-cs"/>
              </a:rPr>
              <a:t>address the combination effect</a:t>
            </a:r>
            <a:r>
              <a:rPr lang="en-US" sz="1200" kern="1200" dirty="0" smtClean="0">
                <a:solidFill>
                  <a:schemeClr val="tx1"/>
                </a:solidFill>
                <a:effectLst/>
                <a:latin typeface="+mn-lt"/>
                <a:ea typeface="+mn-ea"/>
                <a:cs typeface="+mn-cs"/>
              </a:rPr>
              <a:t> of chemicals from different sources;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All of us, right now, are exposed to a mix of chemicals: from the clothes we are wearing, the detergents we used to wash them, the cosmetics with which we showered this morning or shaved (for the gentlemen), the make-up you put on (for the ladies), the materials that came in contact with the food we had for breakfast, the computer or headphones we are touching, the furniture we are using, the cleaning products used to clean the rooms we are in. However our legislation currently focuses on assessing and regulating single substances, and is not yet fit for addressing the effects from this combination, let them be intentional like detergents or unintentional. </a:t>
            </a:r>
            <a:endParaRPr lang="es-E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set of comprehensive actions will ensure that persistent substances – </a:t>
            </a:r>
            <a:r>
              <a:rPr lang="en-US" sz="1200" b="1" kern="1200" dirty="0" smtClean="0">
                <a:solidFill>
                  <a:schemeClr val="tx1"/>
                </a:solidFill>
                <a:effectLst/>
                <a:latin typeface="+mn-lt"/>
                <a:ea typeface="+mn-ea"/>
                <a:cs typeface="+mn-cs"/>
              </a:rPr>
              <a:t>PFAS – </a:t>
            </a:r>
            <a:r>
              <a:rPr lang="en-US" sz="1200" kern="1200" dirty="0" smtClean="0">
                <a:solidFill>
                  <a:schemeClr val="tx1"/>
                </a:solidFill>
                <a:effectLst/>
                <a:latin typeface="+mn-lt"/>
                <a:ea typeface="+mn-ea"/>
                <a:cs typeface="+mn-cs"/>
              </a:rPr>
              <a:t>are allowed only in </a:t>
            </a:r>
            <a:r>
              <a:rPr lang="en-US" sz="1200" u="sng" kern="1200" dirty="0" smtClean="0">
                <a:solidFill>
                  <a:schemeClr val="tx1"/>
                </a:solidFill>
                <a:effectLst/>
                <a:latin typeface="+mn-lt"/>
                <a:ea typeface="+mn-ea"/>
                <a:cs typeface="+mn-cs"/>
              </a:rPr>
              <a:t>essential uses</a:t>
            </a:r>
            <a:r>
              <a:rPr lang="en-US" sz="1200" kern="1200" dirty="0" smtClean="0">
                <a:solidFill>
                  <a:schemeClr val="tx1"/>
                </a:solidFill>
                <a:effectLst/>
                <a:latin typeface="+mn-lt"/>
                <a:ea typeface="+mn-ea"/>
                <a:cs typeface="+mn-cs"/>
              </a:rPr>
              <a:t> and will support decontamination of PFAS e.g. in water, soil and waste;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Because of their properties which make them resistant to water, </a:t>
            </a:r>
            <a:r>
              <a:rPr lang="en-US" sz="1200" b="1" kern="1200" dirty="0" smtClean="0">
                <a:solidFill>
                  <a:schemeClr val="tx1"/>
                </a:solidFill>
                <a:effectLst/>
                <a:latin typeface="+mn-lt"/>
                <a:ea typeface="+mn-ea"/>
                <a:cs typeface="+mn-cs"/>
              </a:rPr>
              <a:t>persistent substances</a:t>
            </a:r>
            <a:r>
              <a:rPr lang="en-US" sz="1200" kern="1200" dirty="0" smtClean="0">
                <a:solidFill>
                  <a:schemeClr val="tx1"/>
                </a:solidFill>
                <a:effectLst/>
                <a:latin typeface="+mn-lt"/>
                <a:ea typeface="+mn-ea"/>
                <a:cs typeface="+mn-cs"/>
              </a:rPr>
              <a:t> (e.g. PFAS), are used to make our life easier, e.g. to make </a:t>
            </a:r>
            <a:r>
              <a:rPr lang="en-US" sz="1200" u="sng" kern="1200" dirty="0" smtClean="0">
                <a:solidFill>
                  <a:schemeClr val="tx1"/>
                </a:solidFill>
                <a:effectLst/>
                <a:latin typeface="+mn-lt"/>
                <a:ea typeface="+mn-ea"/>
                <a:cs typeface="+mn-cs"/>
              </a:rPr>
              <a:t>non-stick pans or waterproof jackets</a:t>
            </a:r>
            <a:r>
              <a:rPr lang="en-US" sz="1200" kern="1200" dirty="0" smtClean="0">
                <a:solidFill>
                  <a:schemeClr val="tx1"/>
                </a:solidFill>
                <a:effectLst/>
                <a:latin typeface="+mn-lt"/>
                <a:ea typeface="+mn-ea"/>
                <a:cs typeface="+mn-cs"/>
              </a:rPr>
              <a:t>; however those chemicals  are commonly known as ‘</a:t>
            </a:r>
            <a:r>
              <a:rPr lang="en-US" sz="1200" u="sng" kern="1200" dirty="0" smtClean="0">
                <a:solidFill>
                  <a:schemeClr val="tx1"/>
                </a:solidFill>
                <a:effectLst/>
                <a:latin typeface="+mn-lt"/>
                <a:ea typeface="+mn-ea"/>
                <a:cs typeface="+mn-cs"/>
              </a:rPr>
              <a:t>forever chemicals</a:t>
            </a:r>
            <a:r>
              <a:rPr lang="en-US" sz="1200" kern="1200" dirty="0" smtClean="0">
                <a:solidFill>
                  <a:schemeClr val="tx1"/>
                </a:solidFill>
                <a:effectLst/>
                <a:latin typeface="+mn-lt"/>
                <a:ea typeface="+mn-ea"/>
                <a:cs typeface="+mn-cs"/>
              </a:rPr>
              <a:t>’ because, once they enter the environment, they will not degrade; they also move easily and hence </a:t>
            </a:r>
            <a:endParaRPr lang="es-E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74261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The strategy also includes a number of </a:t>
            </a:r>
            <a:r>
              <a:rPr lang="en-US" sz="1200" b="1" u="sng" kern="1200" dirty="0" smtClean="0">
                <a:solidFill>
                  <a:schemeClr val="tx1"/>
                </a:solidFill>
                <a:effectLst/>
                <a:latin typeface="+mn-lt"/>
                <a:ea typeface="+mn-ea"/>
                <a:cs typeface="+mn-cs"/>
              </a:rPr>
              <a:t>Key enablers</a:t>
            </a:r>
            <a:r>
              <a:rPr lang="en-US" sz="1200" b="1" kern="1200" dirty="0" smtClean="0">
                <a:solidFill>
                  <a:schemeClr val="tx1"/>
                </a:solidFill>
                <a:effectLst/>
                <a:latin typeface="+mn-lt"/>
                <a:ea typeface="+mn-ea"/>
                <a:cs typeface="+mn-cs"/>
              </a:rPr>
              <a:t> to simplify and consolidate the EU legal framework, </a:t>
            </a:r>
            <a:r>
              <a:rPr lang="en-US" sz="1200" kern="1200" dirty="0" smtClean="0">
                <a:solidFill>
                  <a:schemeClr val="tx1"/>
                </a:solidFill>
                <a:effectLst/>
                <a:latin typeface="+mn-lt"/>
                <a:ea typeface="+mn-ea"/>
                <a:cs typeface="+mn-cs"/>
              </a:rPr>
              <a:t>and to</a:t>
            </a:r>
            <a:r>
              <a:rPr lang="en-US" sz="1200" b="1" kern="1200" dirty="0" smtClean="0">
                <a:solidFill>
                  <a:schemeClr val="tx1"/>
                </a:solidFill>
                <a:effectLst/>
                <a:latin typeface="+mn-lt"/>
                <a:ea typeface="+mn-ea"/>
                <a:cs typeface="+mn-cs"/>
              </a:rPr>
              <a:t> strengthen REACH and Classification, Labelling and Packaging of hazardous substances (CLP) as cornerstones of EU chemicals legislation:</a:t>
            </a:r>
            <a:endParaRPr lang="es-E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 ‘One substance, one assessment’ </a:t>
            </a:r>
            <a:r>
              <a:rPr lang="en-US" sz="1200" kern="1200" dirty="0" smtClean="0">
                <a:solidFill>
                  <a:schemeClr val="tx1"/>
                </a:solidFill>
                <a:effectLst/>
                <a:latin typeface="+mn-lt"/>
                <a:ea typeface="+mn-ea"/>
                <a:cs typeface="+mn-cs"/>
              </a:rPr>
              <a:t>process, to ensure simplification and greater </a:t>
            </a:r>
            <a:r>
              <a:rPr lang="en-US" sz="1200" u="sng"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of chemical risk assessment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will result in </a:t>
            </a:r>
            <a:r>
              <a:rPr lang="en-US" sz="1200" u="sng" kern="1200" dirty="0" smtClean="0">
                <a:solidFill>
                  <a:schemeClr val="tx1"/>
                </a:solidFill>
                <a:effectLst/>
                <a:latin typeface="+mn-lt"/>
                <a:ea typeface="+mn-ea"/>
                <a:cs typeface="+mn-cs"/>
              </a:rPr>
              <a:t>burden reduction</a:t>
            </a:r>
            <a:r>
              <a:rPr lang="en-US" sz="1200" kern="1200" dirty="0" smtClean="0">
                <a:solidFill>
                  <a:schemeClr val="tx1"/>
                </a:solidFill>
                <a:effectLst/>
                <a:latin typeface="+mn-lt"/>
                <a:ea typeface="+mn-ea"/>
                <a:cs typeface="+mn-cs"/>
              </a:rPr>
              <a:t> for all actors, more </a:t>
            </a:r>
            <a:r>
              <a:rPr lang="en-US" sz="1200" u="sng" kern="1200" dirty="0" smtClean="0">
                <a:solidFill>
                  <a:schemeClr val="tx1"/>
                </a:solidFill>
                <a:effectLst/>
                <a:latin typeface="+mn-lt"/>
                <a:ea typeface="+mn-ea"/>
                <a:cs typeface="+mn-cs"/>
              </a:rPr>
              <a:t>consistent and faster</a:t>
            </a:r>
            <a:r>
              <a:rPr lang="en-US" sz="1200" kern="1200" dirty="0" smtClean="0">
                <a:solidFill>
                  <a:schemeClr val="tx1"/>
                </a:solidFill>
                <a:effectLst/>
                <a:latin typeface="+mn-lt"/>
                <a:ea typeface="+mn-ea"/>
                <a:cs typeface="+mn-cs"/>
              </a:rPr>
              <a:t> decision-making, greater </a:t>
            </a:r>
            <a:r>
              <a:rPr lang="en-US" sz="1200" u="sng" kern="1200" dirty="0" smtClean="0">
                <a:solidFill>
                  <a:schemeClr val="tx1"/>
                </a:solidFill>
                <a:effectLst/>
                <a:latin typeface="+mn-lt"/>
                <a:ea typeface="+mn-ea"/>
                <a:cs typeface="+mn-cs"/>
              </a:rPr>
              <a:t>predictability</a:t>
            </a:r>
            <a:r>
              <a:rPr lang="en-US" sz="1200" kern="1200" dirty="0" smtClean="0">
                <a:solidFill>
                  <a:schemeClr val="tx1"/>
                </a:solidFill>
                <a:effectLst/>
                <a:latin typeface="+mn-lt"/>
                <a:ea typeface="+mn-ea"/>
                <a:cs typeface="+mn-cs"/>
              </a:rPr>
              <a:t>, and support the gradual move away from assessing and regulating chemicals substance-by-substance to regulating them by </a:t>
            </a:r>
            <a:r>
              <a:rPr lang="en-US" sz="1200" u="sng" kern="1200" dirty="0" smtClean="0">
                <a:solidFill>
                  <a:schemeClr val="tx1"/>
                </a:solidFill>
                <a:effectLst/>
                <a:latin typeface="+mn-lt"/>
                <a:ea typeface="+mn-ea"/>
                <a:cs typeface="+mn-cs"/>
              </a:rPr>
              <a:t>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sng"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Enforcement and compliance</a:t>
            </a:r>
            <a:r>
              <a:rPr lang="en-US" sz="1200" kern="1200" dirty="0" smtClean="0">
                <a:solidFill>
                  <a:schemeClr val="tx1"/>
                </a:solidFill>
                <a:effectLst/>
                <a:latin typeface="+mn-lt"/>
                <a:ea typeface="+mn-ea"/>
                <a:cs typeface="+mn-cs"/>
              </a:rPr>
              <a:t> of chemicals legislation must be stepped up, in particular by strengthening the principles </a:t>
            </a:r>
            <a:r>
              <a:rPr lang="en-US" sz="1200" u="sng" kern="1200" dirty="0" smtClean="0">
                <a:solidFill>
                  <a:schemeClr val="tx1"/>
                </a:solidFill>
                <a:effectLst/>
                <a:latin typeface="+mn-lt"/>
                <a:ea typeface="+mn-ea"/>
                <a:cs typeface="+mn-cs"/>
              </a:rPr>
              <a:t>of 'no data, no market'</a:t>
            </a:r>
            <a:r>
              <a:rPr lang="en-US" sz="1200" kern="1200" dirty="0" smtClean="0">
                <a:solidFill>
                  <a:schemeClr val="tx1"/>
                </a:solidFill>
                <a:effectLst/>
                <a:latin typeface="+mn-lt"/>
                <a:ea typeface="+mn-ea"/>
                <a:cs typeface="+mn-cs"/>
              </a:rPr>
              <a:t>, carrying out </a:t>
            </a:r>
            <a:r>
              <a:rPr lang="en-US" sz="1200" u="sng" kern="1200" dirty="0" smtClean="0">
                <a:solidFill>
                  <a:schemeClr val="tx1"/>
                </a:solidFill>
                <a:effectLst/>
                <a:latin typeface="+mn-lt"/>
                <a:ea typeface="+mn-ea"/>
                <a:cs typeface="+mn-cs"/>
              </a:rPr>
              <a:t>audits</a:t>
            </a:r>
            <a:r>
              <a:rPr lang="en-US" sz="1200" kern="1200" dirty="0" smtClean="0">
                <a:solidFill>
                  <a:schemeClr val="tx1"/>
                </a:solidFill>
                <a:effectLst/>
                <a:latin typeface="+mn-lt"/>
                <a:ea typeface="+mn-ea"/>
                <a:cs typeface="+mn-cs"/>
              </a:rPr>
              <a:t> in Member States, and set up uniform conditions and </a:t>
            </a:r>
            <a:r>
              <a:rPr lang="en-US" sz="1200" u="sng" kern="1200" dirty="0" smtClean="0">
                <a:solidFill>
                  <a:schemeClr val="tx1"/>
                </a:solidFill>
                <a:effectLst/>
                <a:latin typeface="+mn-lt"/>
                <a:ea typeface="+mn-ea"/>
                <a:cs typeface="+mn-cs"/>
              </a:rPr>
              <a:t>frequency of checks</a:t>
            </a:r>
            <a:r>
              <a:rPr lang="en-US" sz="1200" kern="1200" dirty="0" smtClean="0">
                <a:solidFill>
                  <a:schemeClr val="tx1"/>
                </a:solidFill>
                <a:effectLst/>
                <a:latin typeface="+mn-lt"/>
                <a:ea typeface="+mn-ea"/>
                <a:cs typeface="+mn-cs"/>
              </a:rPr>
              <a:t> for certain products. The most targeted areas will be those with high risk of non-compliance, in particular online sales, imported articles, classification and labelling and restriction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Digital tools allow us to ensure that information on the </a:t>
            </a:r>
            <a:r>
              <a:rPr lang="en-US" sz="1200" b="1" kern="1200" dirty="0" smtClean="0">
                <a:solidFill>
                  <a:schemeClr val="tx1"/>
                </a:solidFill>
                <a:effectLst/>
                <a:latin typeface="+mn-lt"/>
                <a:ea typeface="+mn-ea"/>
                <a:cs typeface="+mn-cs"/>
              </a:rPr>
              <a:t>chemical content of products</a:t>
            </a:r>
            <a:r>
              <a:rPr lang="en-US" sz="1200" kern="1200" dirty="0" smtClean="0">
                <a:solidFill>
                  <a:schemeClr val="tx1"/>
                </a:solidFill>
                <a:effectLst/>
                <a:latin typeface="+mn-lt"/>
                <a:ea typeface="+mn-ea"/>
                <a:cs typeface="+mn-cs"/>
              </a:rPr>
              <a:t> is available to the public and all actors, and we should exploit them fully - e.g. the announced product passport - to </a:t>
            </a:r>
            <a:r>
              <a:rPr lang="en-US" sz="1200" u="sng" kern="1200" dirty="0" smtClean="0">
                <a:solidFill>
                  <a:schemeClr val="tx1"/>
                </a:solidFill>
                <a:effectLst/>
                <a:latin typeface="+mn-lt"/>
                <a:ea typeface="+mn-ea"/>
                <a:cs typeface="+mn-cs"/>
              </a:rPr>
              <a:t>track substance of concern</a:t>
            </a:r>
            <a:r>
              <a:rPr lang="en-US" sz="1200" kern="1200" dirty="0" smtClean="0">
                <a:solidFill>
                  <a:schemeClr val="tx1"/>
                </a:solidFill>
                <a:effectLst/>
                <a:latin typeface="+mn-lt"/>
                <a:ea typeface="+mn-ea"/>
                <a:cs typeface="+mn-cs"/>
              </a:rPr>
              <a:t> in materials and products through their lifecycle.</a:t>
            </a:r>
            <a:endParaRPr lang="es-E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On knowledge, </a:t>
            </a:r>
            <a:r>
              <a:rPr lang="en-US" sz="1200" kern="1200" dirty="0" smtClean="0">
                <a:solidFill>
                  <a:schemeClr val="tx1"/>
                </a:solidFill>
                <a:effectLst/>
                <a:latin typeface="+mn-lt"/>
                <a:ea typeface="+mn-ea"/>
                <a:cs typeface="+mn-cs"/>
              </a:rPr>
              <a:t>we take pride in having today world class information on substances, but we need to </a:t>
            </a:r>
            <a:r>
              <a:rPr lang="en-US" sz="1200" kern="1200" dirty="0" err="1" smtClean="0">
                <a:solidFill>
                  <a:schemeClr val="tx1"/>
                </a:solidFill>
                <a:effectLst/>
                <a:latin typeface="+mn-lt"/>
                <a:ea typeface="+mn-ea"/>
                <a:cs typeface="+mn-cs"/>
              </a:rPr>
              <a:t>recognise</a:t>
            </a:r>
            <a:r>
              <a:rPr lang="en-US" sz="1200" kern="1200" dirty="0" smtClean="0">
                <a:solidFill>
                  <a:schemeClr val="tx1"/>
                </a:solidFill>
                <a:effectLst/>
                <a:latin typeface="+mn-lt"/>
                <a:ea typeface="+mn-ea"/>
                <a:cs typeface="+mn-cs"/>
              </a:rPr>
              <a:t> that it is still quite limited.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need to start acquiring some </a:t>
            </a:r>
            <a:r>
              <a:rPr lang="en-US" sz="1200" u="sng" kern="1200" dirty="0" smtClean="0">
                <a:solidFill>
                  <a:schemeClr val="tx1"/>
                </a:solidFill>
                <a:effectLst/>
                <a:latin typeface="+mn-lt"/>
                <a:ea typeface="+mn-ea"/>
                <a:cs typeface="+mn-cs"/>
              </a:rPr>
              <a:t>knowledge on polymers</a:t>
            </a:r>
            <a:r>
              <a:rPr lang="en-US" sz="1200" kern="1200" dirty="0" smtClean="0">
                <a:solidFill>
                  <a:schemeClr val="tx1"/>
                </a:solidFill>
                <a:effectLst/>
                <a:latin typeface="+mn-lt"/>
                <a:ea typeface="+mn-ea"/>
                <a:cs typeface="+mn-cs"/>
              </a:rPr>
              <a:t> (the building blocks of plastics), we need to be able to </a:t>
            </a:r>
            <a:r>
              <a:rPr lang="en-US" sz="1200" u="sng" kern="1200" dirty="0" smtClean="0">
                <a:solidFill>
                  <a:schemeClr val="tx1"/>
                </a:solidFill>
                <a:effectLst/>
                <a:latin typeface="+mn-lt"/>
                <a:ea typeface="+mn-ea"/>
                <a:cs typeface="+mn-cs"/>
              </a:rPr>
              <a:t>identify the most harmful substances</a:t>
            </a:r>
            <a:r>
              <a:rPr lang="en-US" sz="1200" kern="1200" dirty="0" smtClean="0">
                <a:solidFill>
                  <a:schemeClr val="tx1"/>
                </a:solidFill>
                <a:effectLst/>
                <a:latin typeface="+mn-lt"/>
                <a:ea typeface="+mn-ea"/>
                <a:cs typeface="+mn-cs"/>
              </a:rPr>
              <a:t> (it is useless to say we do not want them in consumer products, if we do not know which are these substances), and amongst these we need to absolutely </a:t>
            </a:r>
            <a:r>
              <a:rPr lang="en-US" sz="1200" u="sng" kern="1200" dirty="0" smtClean="0">
                <a:solidFill>
                  <a:schemeClr val="tx1"/>
                </a:solidFill>
                <a:effectLst/>
                <a:latin typeface="+mn-lt"/>
                <a:ea typeface="+mn-ea"/>
                <a:cs typeface="+mn-cs"/>
              </a:rPr>
              <a:t>identify all substances that cause cancer</a:t>
            </a:r>
            <a:r>
              <a:rPr lang="en-US" sz="1200" kern="1200" dirty="0" smtClean="0">
                <a:solidFill>
                  <a:schemeClr val="tx1"/>
                </a:solidFill>
                <a:effectLst/>
                <a:latin typeface="+mn-lt"/>
                <a:ea typeface="+mn-ea"/>
                <a:cs typeface="+mn-cs"/>
              </a:rPr>
              <a:t>, as a necessary step in our fight against this disease. </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92138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AD6EE87-EBD5-4F12-A48A-63ACA297AC8F}" type="datetimeFigureOut">
              <a:rPr lang="en-US" smtClean="0"/>
              <a:t>10/26/2020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6C79FD-C571-418B-AB0F-5EE936C85276}" type="slidenum">
              <a:rPr lang="en-GB" smtClean="0"/>
              <a:pPr/>
              <a:t>‹#›</a:t>
            </a:fld>
            <a:endParaRPr lang="en-GB"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3709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6575856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3742811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38074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124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7463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72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6C79FD-C571-418B-AB0F-5EE936C85276}" type="slidenum">
              <a:rPr lang="en-GB" smtClean="0"/>
              <a:t>‹#›</a:t>
            </a:fld>
            <a:endParaRPr lang="en-GB"/>
          </a:p>
        </p:txBody>
      </p:sp>
      <p:cxnSp>
        <p:nvCxnSpPr>
          <p:cNvPr id="11" name="Straight Connector 10"/>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63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4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64585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786661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4120562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0298CD5-6C1E-4009-B41F-6DF62E31D3BE}" type="datetimeFigureOut">
              <a:rPr lang="en-US" smtClean="0"/>
              <a:pPr/>
              <a:t>10/26/2020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2481905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656" r:id="rId13"/>
    <p:sldLayoutId id="2147483662" r:id="rId14"/>
    <p:sldLayoutId id="2147483657" r:id="rId15"/>
    <p:sldLayoutId id="2147483651" r:id="rId16"/>
    <p:sldLayoutId id="2147483669" r:id="rId17"/>
    <p:sldLayoutId id="2147483650" r:id="rId18"/>
    <p:sldLayoutId id="2147483660" r:id="rId19"/>
    <p:sldLayoutId id="2147483652" r:id="rId20"/>
    <p:sldLayoutId id="2147483661" r:id="rId21"/>
    <p:sldLayoutId id="2147483653" r:id="rId22"/>
    <p:sldLayoutId id="2147483654" r:id="rId23"/>
    <p:sldLayoutId id="2147483659" r:id="rId24"/>
    <p:sldLayoutId id="2147483658" r:id="rId25"/>
    <p:sldLayoutId id="2147483666" r:id="rId26"/>
    <p:sldLayoutId id="2147483667" r:id="rId27"/>
    <p:sldLayoutId id="2147483668" r:id="rId28"/>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4832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5863" y="309553"/>
            <a:ext cx="9875520" cy="1356360"/>
          </a:xfrm>
        </p:spPr>
        <p:txBody>
          <a:bodyPr/>
          <a:lstStyle/>
          <a:p>
            <a:r>
              <a:rPr lang="es-ES" b="1" dirty="0"/>
              <a:t>2. </a:t>
            </a:r>
            <a:r>
              <a:rPr lang="es-ES" b="1" dirty="0" err="1" smtClean="0"/>
              <a:t>Strengthening</a:t>
            </a:r>
            <a:r>
              <a:rPr lang="es-ES" b="1" dirty="0" smtClean="0"/>
              <a:t> </a:t>
            </a:r>
            <a:r>
              <a:rPr lang="es-ES" b="1" dirty="0" err="1" smtClean="0"/>
              <a:t>legislation</a:t>
            </a:r>
            <a:endParaRPr lang="es-ES" b="1" dirty="0"/>
          </a:p>
        </p:txBody>
      </p:sp>
      <p:sp>
        <p:nvSpPr>
          <p:cNvPr id="4" name="Content Placeholder 3"/>
          <p:cNvSpPr>
            <a:spLocks noGrp="1"/>
          </p:cNvSpPr>
          <p:nvPr>
            <p:ph idx="1"/>
          </p:nvPr>
        </p:nvSpPr>
        <p:spPr>
          <a:xfrm>
            <a:off x="2700338" y="1265852"/>
            <a:ext cx="9258300" cy="2981960"/>
          </a:xfrm>
        </p:spPr>
        <p:txBody>
          <a:bodyPr>
            <a:noAutofit/>
          </a:bodyPr>
          <a:lstStyle/>
          <a:p>
            <a:pPr lvl="1">
              <a:spcAft>
                <a:spcPts val="1200"/>
              </a:spcAft>
            </a:pPr>
            <a:r>
              <a:rPr lang="en-US" sz="2800" dirty="0"/>
              <a:t>Ensure that the </a:t>
            </a:r>
            <a:r>
              <a:rPr lang="en-US" sz="2800" b="1" dirty="0"/>
              <a:t>most harmful chemicals are not contained </a:t>
            </a:r>
            <a:r>
              <a:rPr lang="en-US" sz="2800" dirty="0" smtClean="0"/>
              <a:t>in </a:t>
            </a:r>
            <a:r>
              <a:rPr lang="en-US" sz="2800" dirty="0"/>
              <a:t>consumer products </a:t>
            </a:r>
            <a:endParaRPr lang="en-US" sz="2800" dirty="0" smtClean="0"/>
          </a:p>
          <a:p>
            <a:pPr lvl="3">
              <a:spcAft>
                <a:spcPts val="1200"/>
              </a:spcAft>
            </a:pPr>
            <a:r>
              <a:rPr lang="en-US" sz="2200" b="1" i="1" dirty="0" smtClean="0"/>
              <a:t>(</a:t>
            </a:r>
            <a:r>
              <a:rPr lang="en-US" sz="2200" b="1" i="1" dirty="0" err="1" smtClean="0"/>
              <a:t>CMRs</a:t>
            </a:r>
            <a:r>
              <a:rPr lang="en-US" sz="2200" b="1" i="1" dirty="0" smtClean="0"/>
              <a:t>), endocrine disruptors, </a:t>
            </a:r>
            <a:r>
              <a:rPr lang="en-US" sz="2200" b="1" i="1" dirty="0"/>
              <a:t>persistent and bio-accumulative </a:t>
            </a:r>
            <a:r>
              <a:rPr lang="en-US" sz="2200" b="1" i="1" dirty="0" smtClean="0"/>
              <a:t>substances</a:t>
            </a:r>
            <a:r>
              <a:rPr lang="en-US" sz="2200" i="1" dirty="0" smtClean="0"/>
              <a:t>, chemicals </a:t>
            </a:r>
            <a:r>
              <a:rPr lang="en-US" sz="2200" i="1" dirty="0"/>
              <a:t>affecting </a:t>
            </a:r>
            <a:r>
              <a:rPr lang="en-US" sz="2200" b="1" i="1" dirty="0"/>
              <a:t>immune</a:t>
            </a:r>
            <a:r>
              <a:rPr lang="en-US" sz="2200" i="1" dirty="0"/>
              <a:t>, </a:t>
            </a:r>
            <a:r>
              <a:rPr lang="en-US" sz="2200" b="1" i="1" dirty="0"/>
              <a:t>neurological</a:t>
            </a:r>
            <a:r>
              <a:rPr lang="en-US" sz="2200" i="1" dirty="0"/>
              <a:t> and </a:t>
            </a:r>
            <a:r>
              <a:rPr lang="en-US" sz="2200" b="1" i="1" dirty="0"/>
              <a:t>respiratory</a:t>
            </a:r>
            <a:r>
              <a:rPr lang="en-US" sz="2200" i="1" dirty="0"/>
              <a:t> systems and </a:t>
            </a:r>
            <a:r>
              <a:rPr lang="en-US" sz="2200" b="1" i="1" dirty="0"/>
              <a:t>toxic to specific </a:t>
            </a:r>
            <a:r>
              <a:rPr lang="en-US" sz="2200" b="1" i="1" dirty="0" smtClean="0"/>
              <a:t>organs</a:t>
            </a:r>
          </a:p>
          <a:p>
            <a:pPr lvl="1"/>
            <a:r>
              <a:rPr lang="en-US" sz="2600" b="1" dirty="0" smtClean="0"/>
              <a:t>new </a:t>
            </a:r>
            <a:r>
              <a:rPr lang="en-US" sz="2600" b="1" dirty="0"/>
              <a:t>hazard classes </a:t>
            </a:r>
            <a:r>
              <a:rPr lang="en-US" sz="2600" b="1" dirty="0" smtClean="0"/>
              <a:t>(CLP) </a:t>
            </a:r>
            <a:r>
              <a:rPr lang="en-US" sz="2600" dirty="0" smtClean="0"/>
              <a:t>on </a:t>
            </a:r>
            <a:r>
              <a:rPr lang="en-US" sz="2600" dirty="0"/>
              <a:t>endocrine disruptors, </a:t>
            </a:r>
            <a:r>
              <a:rPr lang="en-US" sz="2600" dirty="0" err="1"/>
              <a:t>PBTs</a:t>
            </a:r>
            <a:r>
              <a:rPr lang="en-US" sz="2600" dirty="0"/>
              <a:t>/</a:t>
            </a:r>
            <a:r>
              <a:rPr lang="en-US" sz="2600" dirty="0" err="1"/>
              <a:t>vPvBs</a:t>
            </a:r>
            <a:r>
              <a:rPr lang="en-US" sz="2600" dirty="0"/>
              <a:t> and persistent and mobile </a:t>
            </a:r>
            <a:r>
              <a:rPr lang="en-US" sz="2600" dirty="0" smtClean="0"/>
              <a:t>substances</a:t>
            </a:r>
          </a:p>
          <a:p>
            <a:pPr lvl="1"/>
            <a:r>
              <a:rPr lang="en-US" sz="2800" dirty="0" smtClean="0"/>
              <a:t>Address </a:t>
            </a:r>
            <a:r>
              <a:rPr lang="en-US" sz="2800" b="1" dirty="0" smtClean="0"/>
              <a:t>chemical mixtures</a:t>
            </a:r>
            <a:r>
              <a:rPr lang="en-US" sz="2800" dirty="0" smtClean="0"/>
              <a:t> </a:t>
            </a:r>
            <a:r>
              <a:rPr lang="en-US" sz="2800" dirty="0"/>
              <a:t>across </a:t>
            </a:r>
            <a:r>
              <a:rPr lang="en-US" sz="2800" dirty="0" smtClean="0"/>
              <a:t>legislation, i.e. Mixture Assessment Factor (REACH)</a:t>
            </a:r>
            <a:endParaRPr lang="en-US" sz="2800" dirty="0"/>
          </a:p>
          <a:p>
            <a:pPr lvl="1"/>
            <a:r>
              <a:rPr lang="en-US" sz="2800" dirty="0" smtClean="0"/>
              <a:t>Boost protection of </a:t>
            </a:r>
            <a:r>
              <a:rPr lang="en-US" sz="2800" b="1" dirty="0" smtClean="0"/>
              <a:t>children (childcare articles)</a:t>
            </a:r>
            <a:r>
              <a:rPr lang="en-US" sz="2800" dirty="0" smtClean="0"/>
              <a:t>, </a:t>
            </a:r>
            <a:r>
              <a:rPr lang="en-US" sz="2800" b="1" dirty="0"/>
              <a:t>professional users</a:t>
            </a:r>
            <a:r>
              <a:rPr lang="en-US" sz="2800" dirty="0"/>
              <a:t>, and </a:t>
            </a:r>
            <a:r>
              <a:rPr lang="en-US" sz="2800" b="1" dirty="0"/>
              <a:t>workers</a:t>
            </a:r>
          </a:p>
          <a:p>
            <a:pPr lvl="1"/>
            <a:r>
              <a:rPr lang="en-US" sz="2800" dirty="0" smtClean="0"/>
              <a:t>Apply the concept of </a:t>
            </a:r>
            <a:r>
              <a:rPr lang="en-US" sz="2800" b="1" dirty="0"/>
              <a:t>essential uses</a:t>
            </a:r>
            <a:r>
              <a:rPr lang="en-US" sz="2800" dirty="0"/>
              <a:t> </a:t>
            </a:r>
            <a:r>
              <a:rPr lang="en-US" sz="2800" dirty="0" smtClean="0"/>
              <a:t>in chemical legislation</a:t>
            </a:r>
          </a:p>
          <a:p>
            <a:pPr lvl="1"/>
            <a:r>
              <a:rPr lang="en-US" sz="2800" dirty="0" smtClean="0"/>
              <a:t>Phase </a:t>
            </a:r>
            <a:r>
              <a:rPr lang="en-US" sz="2800" dirty="0"/>
              <a:t>out </a:t>
            </a:r>
            <a:r>
              <a:rPr lang="en-US" sz="2800" dirty="0" smtClean="0"/>
              <a:t>the non-essential </a:t>
            </a:r>
            <a:r>
              <a:rPr lang="en-US" sz="2800" b="1" dirty="0" smtClean="0"/>
              <a:t>uses </a:t>
            </a:r>
            <a:r>
              <a:rPr lang="en-US" sz="2800" b="1" dirty="0"/>
              <a:t>of </a:t>
            </a:r>
            <a:r>
              <a:rPr lang="en-US" sz="2800" b="1" dirty="0" smtClean="0"/>
              <a:t>PFAS</a:t>
            </a:r>
            <a:endParaRPr lang="es-ES" sz="2800" dirty="0"/>
          </a:p>
        </p:txBody>
      </p:sp>
      <p:pic>
        <p:nvPicPr>
          <p:cNvPr id="5" name="Picture 4" descr="Insurance Family Protection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72" y="1418071"/>
            <a:ext cx="2985982" cy="1955695"/>
          </a:xfrm>
          <a:prstGeom prst="rect">
            <a:avLst/>
          </a:prstGeom>
        </p:spPr>
      </p:pic>
    </p:spTree>
    <p:extLst>
      <p:ext uri="{BB962C8B-B14F-4D97-AF65-F5344CB8AC3E}">
        <p14:creationId xmlns:p14="http://schemas.microsoft.com/office/powerpoint/2010/main" val="142359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66720"/>
            <a:ext cx="9875520" cy="1356360"/>
          </a:xfrm>
        </p:spPr>
        <p:txBody>
          <a:bodyPr/>
          <a:lstStyle/>
          <a:p>
            <a:r>
              <a:rPr lang="es-ES" b="1" dirty="0" smtClean="0"/>
              <a:t>3. </a:t>
            </a:r>
            <a:r>
              <a:rPr lang="es-ES" b="1" dirty="0" err="1"/>
              <a:t>Simplifying</a:t>
            </a:r>
            <a:r>
              <a:rPr lang="es-ES" b="1" dirty="0"/>
              <a:t> </a:t>
            </a:r>
            <a:r>
              <a:rPr lang="es-ES" b="1" dirty="0" smtClean="0"/>
              <a:t>and </a:t>
            </a:r>
            <a:r>
              <a:rPr lang="es-ES" b="1" dirty="0" err="1" smtClean="0"/>
              <a:t>consolidating</a:t>
            </a:r>
            <a:endParaRPr lang="es-ES" b="1" dirty="0"/>
          </a:p>
        </p:txBody>
      </p:sp>
      <p:sp>
        <p:nvSpPr>
          <p:cNvPr id="4" name="Content Placeholder 3"/>
          <p:cNvSpPr>
            <a:spLocks noGrp="1"/>
          </p:cNvSpPr>
          <p:nvPr>
            <p:ph idx="1"/>
          </p:nvPr>
        </p:nvSpPr>
        <p:spPr>
          <a:xfrm>
            <a:off x="714314" y="1654617"/>
            <a:ext cx="11115736" cy="3257507"/>
          </a:xfrm>
        </p:spPr>
        <p:txBody>
          <a:bodyPr>
            <a:noAutofit/>
          </a:bodyPr>
          <a:lstStyle/>
          <a:p>
            <a:pPr lvl="1">
              <a:spcAft>
                <a:spcPts val="600"/>
              </a:spcAft>
            </a:pPr>
            <a:r>
              <a:rPr lang="en-US" sz="2800" dirty="0" smtClean="0"/>
              <a:t>‘</a:t>
            </a:r>
            <a:r>
              <a:rPr lang="en-US" sz="2400" b="1" dirty="0"/>
              <a:t>One substance, one assessment’: </a:t>
            </a:r>
            <a:endParaRPr lang="en-US" sz="2400" dirty="0"/>
          </a:p>
          <a:p>
            <a:pPr lvl="2">
              <a:spcAft>
                <a:spcPts val="600"/>
              </a:spcAft>
            </a:pPr>
            <a:r>
              <a:rPr lang="en-US" sz="2000" b="1" dirty="0"/>
              <a:t>Improve transparency </a:t>
            </a:r>
            <a:r>
              <a:rPr lang="en-US" sz="2000" dirty="0"/>
              <a:t>via a tool to give </a:t>
            </a:r>
            <a:r>
              <a:rPr lang="en-GB" sz="2000" dirty="0"/>
              <a:t>overview of all planned and ongoing initiatives</a:t>
            </a:r>
            <a:r>
              <a:rPr lang="en-US" sz="2000" dirty="0"/>
              <a:t>, discussion with MS and agencies, internal Commission coordination mechanisms</a:t>
            </a:r>
          </a:p>
          <a:p>
            <a:pPr lvl="2">
              <a:spcAft>
                <a:spcPts val="600"/>
              </a:spcAft>
            </a:pPr>
            <a:r>
              <a:rPr lang="en-US" sz="2000" b="1" dirty="0" smtClean="0"/>
              <a:t>Reallocation of scientific work </a:t>
            </a:r>
          </a:p>
          <a:p>
            <a:pPr lvl="1">
              <a:spcAft>
                <a:spcPts val="600"/>
              </a:spcAft>
            </a:pPr>
            <a:r>
              <a:rPr lang="en-US" sz="2400" dirty="0" smtClean="0"/>
              <a:t>Improve </a:t>
            </a:r>
            <a:r>
              <a:rPr lang="en-US" sz="2400" dirty="0"/>
              <a:t>methodologies</a:t>
            </a:r>
            <a:r>
              <a:rPr lang="en-US" sz="2400" b="1" dirty="0"/>
              <a:t>, data interoperability and accessibility </a:t>
            </a:r>
            <a:r>
              <a:rPr lang="en-US" sz="2400" dirty="0"/>
              <a:t>including though a  common open data platform on chemicals</a:t>
            </a:r>
          </a:p>
          <a:p>
            <a:pPr lvl="1"/>
            <a:r>
              <a:rPr lang="en-US" sz="2400" dirty="0"/>
              <a:t>Reform the </a:t>
            </a:r>
            <a:r>
              <a:rPr lang="en-US" sz="2400" b="1" dirty="0" err="1"/>
              <a:t>authorisation</a:t>
            </a:r>
            <a:r>
              <a:rPr lang="en-US" sz="2400" b="1" dirty="0"/>
              <a:t> and restriction </a:t>
            </a:r>
            <a:r>
              <a:rPr lang="en-US" sz="2400" dirty="0" smtClean="0"/>
              <a:t>processes </a:t>
            </a:r>
            <a:r>
              <a:rPr lang="en-US" sz="2400" dirty="0"/>
              <a:t>under REACH </a:t>
            </a:r>
            <a:endParaRPr lang="en-US" sz="2400" dirty="0" smtClean="0"/>
          </a:p>
          <a:p>
            <a:pPr lvl="1"/>
            <a:r>
              <a:rPr lang="en-US" sz="2400" b="1" dirty="0" smtClean="0"/>
              <a:t>Strengthen </a:t>
            </a:r>
            <a:r>
              <a:rPr lang="en-US" sz="2400" b="1" dirty="0"/>
              <a:t>compliance, enforcement and market surveillance, </a:t>
            </a:r>
            <a:r>
              <a:rPr lang="en-US" sz="2400" dirty="0"/>
              <a:t>by </a:t>
            </a:r>
            <a:r>
              <a:rPr lang="en-US" sz="2400" dirty="0" err="1"/>
              <a:t>i.a</a:t>
            </a:r>
            <a:r>
              <a:rPr lang="en-US" sz="2400" dirty="0"/>
              <a:t>. </a:t>
            </a:r>
          </a:p>
          <a:p>
            <a:pPr lvl="2">
              <a:spcAft>
                <a:spcPts val="600"/>
              </a:spcAft>
            </a:pPr>
            <a:r>
              <a:rPr lang="en-US" sz="2000" b="1" dirty="0" smtClean="0"/>
              <a:t>Audits</a:t>
            </a:r>
            <a:r>
              <a:rPr lang="en-US" sz="2000" dirty="0" smtClean="0"/>
              <a:t> on enforcement systems</a:t>
            </a:r>
            <a:endParaRPr lang="en-US" sz="2000" dirty="0"/>
          </a:p>
          <a:p>
            <a:pPr lvl="2">
              <a:spcAft>
                <a:spcPts val="600"/>
              </a:spcAft>
            </a:pPr>
            <a:r>
              <a:rPr lang="en-US" sz="2000" b="1" dirty="0"/>
              <a:t>C</a:t>
            </a:r>
            <a:r>
              <a:rPr lang="en-US" sz="2000" b="1" dirty="0" smtClean="0"/>
              <a:t>ompliance </a:t>
            </a:r>
            <a:r>
              <a:rPr lang="en-US" sz="2000" dirty="0"/>
              <a:t>of registration dossiers,</a:t>
            </a:r>
          </a:p>
          <a:p>
            <a:pPr lvl="2">
              <a:spcAft>
                <a:spcPts val="600"/>
              </a:spcAft>
            </a:pPr>
            <a:r>
              <a:rPr lang="en-US" sz="2000" b="1" dirty="0" smtClean="0"/>
              <a:t>More and better (targeted) </a:t>
            </a:r>
            <a:r>
              <a:rPr lang="en-US" sz="2000" b="1" dirty="0"/>
              <a:t>controls </a:t>
            </a:r>
            <a:r>
              <a:rPr lang="en-US" sz="2000" dirty="0" smtClean="0"/>
              <a:t>e.g. online </a:t>
            </a:r>
            <a:r>
              <a:rPr lang="en-US" sz="2000" dirty="0"/>
              <a:t>sales and imported articles</a:t>
            </a:r>
          </a:p>
        </p:txBody>
      </p:sp>
      <p:sp>
        <p:nvSpPr>
          <p:cNvPr id="5" name="Title 2"/>
          <p:cNvSpPr txBox="1">
            <a:spLocks/>
          </p:cNvSpPr>
          <p:nvPr/>
        </p:nvSpPr>
        <p:spPr>
          <a:xfrm>
            <a:off x="960028" y="466537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b="1" dirty="0">
              <a:solidFill>
                <a:schemeClr val="accent1"/>
              </a:solidFill>
            </a:endParaRPr>
          </a:p>
        </p:txBody>
      </p:sp>
      <p:pic>
        <p:nvPicPr>
          <p:cNvPr id="8" name="Picture 7" descr="Legisl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163" y="466720"/>
            <a:ext cx="2977725" cy="1603109"/>
          </a:xfrm>
          <a:prstGeom prst="rect">
            <a:avLst/>
          </a:prstGeom>
          <a:effectLst>
            <a:softEdge rad="31750"/>
          </a:effectLst>
        </p:spPr>
      </p:pic>
    </p:spTree>
    <p:extLst>
      <p:ext uri="{BB962C8B-B14F-4D97-AF65-F5344CB8AC3E}">
        <p14:creationId xmlns:p14="http://schemas.microsoft.com/office/powerpoint/2010/main" val="392534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 comprehensive knowledge base</a:t>
            </a:r>
            <a:br>
              <a:rPr lang="en-US" b="1" dirty="0"/>
            </a:br>
            <a:endParaRPr lang="en-GB" dirty="0"/>
          </a:p>
        </p:txBody>
      </p:sp>
      <p:sp>
        <p:nvSpPr>
          <p:cNvPr id="4" name="Content Placeholder 3"/>
          <p:cNvSpPr>
            <a:spLocks noGrp="1"/>
          </p:cNvSpPr>
          <p:nvPr>
            <p:ph idx="1"/>
          </p:nvPr>
        </p:nvSpPr>
        <p:spPr>
          <a:xfrm>
            <a:off x="528638" y="2057400"/>
            <a:ext cx="8315325" cy="3801041"/>
          </a:xfrm>
          <a:prstGeom prst="rect">
            <a:avLst/>
          </a:prstGeom>
        </p:spPr>
        <p:txBody>
          <a:bodyPr wrap="square">
            <a:spAutoFit/>
          </a:bodyPr>
          <a:lstStyle/>
          <a:p>
            <a:pPr lvl="1"/>
            <a:r>
              <a:rPr lang="en-US" sz="2400" dirty="0"/>
              <a:t>Establish a </a:t>
            </a:r>
            <a:r>
              <a:rPr lang="en-US" sz="2400" dirty="0" smtClean="0"/>
              <a:t>long-term EU </a:t>
            </a:r>
            <a:r>
              <a:rPr lang="en-US" sz="2400" b="1" dirty="0"/>
              <a:t>research and innovation agenda for chemicals</a:t>
            </a:r>
          </a:p>
          <a:p>
            <a:pPr lvl="1"/>
            <a:r>
              <a:rPr lang="en-US" sz="2400" b="1" dirty="0"/>
              <a:t>Improve knowledge on chemical properties</a:t>
            </a:r>
            <a:r>
              <a:rPr lang="en-US" sz="2400" dirty="0"/>
              <a:t> and uses </a:t>
            </a:r>
            <a:endParaRPr lang="en-US" sz="2400" dirty="0" smtClean="0"/>
          </a:p>
          <a:p>
            <a:pPr lvl="2"/>
            <a:r>
              <a:rPr lang="en-US" sz="2400" dirty="0" smtClean="0"/>
              <a:t>by </a:t>
            </a:r>
            <a:r>
              <a:rPr lang="en-US" sz="2400" u="sng" dirty="0"/>
              <a:t>requiring more </a:t>
            </a:r>
            <a:r>
              <a:rPr lang="en-US" sz="2400" u="sng" dirty="0" smtClean="0"/>
              <a:t>information </a:t>
            </a:r>
            <a:r>
              <a:rPr lang="en-US" sz="2400" dirty="0" smtClean="0"/>
              <a:t>(polymers, environmental </a:t>
            </a:r>
            <a:r>
              <a:rPr lang="en-US" sz="2400" dirty="0"/>
              <a:t>footprint, </a:t>
            </a:r>
            <a:r>
              <a:rPr lang="en-US" sz="2400" dirty="0" smtClean="0"/>
              <a:t>low </a:t>
            </a:r>
            <a:r>
              <a:rPr lang="en-US" sz="2400" dirty="0"/>
              <a:t>volumes, for specific hazard properties</a:t>
            </a:r>
            <a:r>
              <a:rPr lang="en-US" sz="2400" dirty="0" smtClean="0"/>
              <a:t>) </a:t>
            </a:r>
          </a:p>
          <a:p>
            <a:pPr lvl="2"/>
            <a:r>
              <a:rPr lang="en-US" sz="2400" dirty="0"/>
              <a:t>b</a:t>
            </a:r>
            <a:r>
              <a:rPr lang="en-US" sz="2400" dirty="0" smtClean="0"/>
              <a:t>y </a:t>
            </a:r>
            <a:r>
              <a:rPr lang="en-US" sz="2400" u="sng" dirty="0" smtClean="0"/>
              <a:t>tracking</a:t>
            </a:r>
            <a:r>
              <a:rPr lang="en-US" sz="2400" dirty="0" smtClean="0"/>
              <a:t> substances on concerns in products/materials</a:t>
            </a:r>
            <a:endParaRPr lang="en-US" sz="2400" dirty="0"/>
          </a:p>
          <a:p>
            <a:pPr lvl="1"/>
            <a:r>
              <a:rPr lang="en-US" sz="2400" dirty="0" smtClean="0"/>
              <a:t>Finance </a:t>
            </a:r>
            <a:r>
              <a:rPr lang="en-US" sz="2400" dirty="0"/>
              <a:t>via the Research and Innovation </a:t>
            </a:r>
            <a:r>
              <a:rPr lang="en-US" sz="2400" dirty="0" err="1"/>
              <a:t>p</a:t>
            </a:r>
            <a:r>
              <a:rPr lang="en-US" sz="2400" dirty="0" err="1" smtClean="0"/>
              <a:t>rogrammes</a:t>
            </a:r>
            <a:r>
              <a:rPr lang="en-US" sz="2400" dirty="0" smtClean="0"/>
              <a:t> </a:t>
            </a:r>
            <a:r>
              <a:rPr lang="en-US" sz="2400" b="1" dirty="0"/>
              <a:t>Human and Environmental (Bio)-monitoring</a:t>
            </a:r>
          </a:p>
          <a:p>
            <a:pPr lvl="1"/>
            <a:r>
              <a:rPr lang="en-US" sz="2400" dirty="0"/>
              <a:t>Develop a framework of </a:t>
            </a:r>
            <a:r>
              <a:rPr lang="en-US" sz="2400" b="1" dirty="0"/>
              <a:t>indicators</a:t>
            </a:r>
            <a:r>
              <a:rPr lang="en-US" sz="2400" dirty="0"/>
              <a:t> to better assess our policies</a:t>
            </a:r>
          </a:p>
        </p:txBody>
      </p:sp>
      <p:sp>
        <p:nvSpPr>
          <p:cNvPr id="5" name="Rounded Rectangle 4"/>
          <p:cNvSpPr/>
          <p:nvPr/>
        </p:nvSpPr>
        <p:spPr>
          <a:xfrm>
            <a:off x="8381279" y="2466293"/>
            <a:ext cx="2951879" cy="1502431"/>
          </a:xfrm>
          <a:prstGeom prst="roundRect">
            <a:avLst>
              <a:gd name="adj" fmla="val 10000"/>
            </a:avLst>
          </a:prstGeom>
          <a:blipFill>
            <a:blip r:embed="rId2">
              <a:extLst>
                <a:ext uri="{28A0092B-C50C-407E-A947-70E740481C1C}">
                  <a14:useLocalDpi xmlns:a14="http://schemas.microsoft.com/office/drawing/2010/main" val="0"/>
                </a:ext>
              </a:extLst>
            </a:blip>
            <a:srcRect/>
            <a:stretch>
              <a:fillRect t="-24000" b="-24000"/>
            </a:stretch>
          </a:blipFill>
        </p:spPr>
        <p:style>
          <a:lnRef idx="2">
            <a:schemeClr val="lt1">
              <a:hueOff val="0"/>
              <a:satOff val="0"/>
              <a:lumOff val="0"/>
              <a:alphaOff val="0"/>
            </a:schemeClr>
          </a:lnRef>
          <a:fillRef idx="1">
            <a:scrgbClr r="0" g="0" b="0"/>
          </a:fillRef>
          <a:effectRef idx="0">
            <a:schemeClr val="accent2">
              <a:tint val="50000"/>
              <a:alpha val="90000"/>
              <a:hueOff val="0"/>
              <a:satOff val="-1554"/>
              <a:lumOff val="10093"/>
              <a:alphaOff val="-30000"/>
            </a:schemeClr>
          </a:effectRef>
          <a:fontRef idx="minor">
            <a:schemeClr val="lt1">
              <a:hueOff val="0"/>
              <a:satOff val="0"/>
              <a:lumOff val="0"/>
              <a:alphaOff val="0"/>
            </a:schemeClr>
          </a:fontRef>
        </p:style>
      </p:sp>
    </p:spTree>
    <p:extLst>
      <p:ext uri="{BB962C8B-B14F-4D97-AF65-F5344CB8AC3E}">
        <p14:creationId xmlns:p14="http://schemas.microsoft.com/office/powerpoint/2010/main" val="304629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5. </a:t>
            </a:r>
            <a:r>
              <a:rPr lang="en-US" b="1" dirty="0"/>
              <a:t>Setting the example globally</a:t>
            </a:r>
          </a:p>
        </p:txBody>
      </p:sp>
      <p:sp>
        <p:nvSpPr>
          <p:cNvPr id="4" name="Content Placeholder 3"/>
          <p:cNvSpPr>
            <a:spLocks noGrp="1"/>
          </p:cNvSpPr>
          <p:nvPr>
            <p:ph idx="1"/>
          </p:nvPr>
        </p:nvSpPr>
        <p:spPr>
          <a:xfrm>
            <a:off x="747392" y="1832616"/>
            <a:ext cx="7042160" cy="3881904"/>
          </a:xfrm>
        </p:spPr>
        <p:txBody>
          <a:bodyPr>
            <a:noAutofit/>
          </a:bodyPr>
          <a:lstStyle/>
          <a:p>
            <a:pPr lvl="1">
              <a:spcBef>
                <a:spcPts val="1200"/>
              </a:spcBef>
              <a:spcAft>
                <a:spcPts val="1200"/>
              </a:spcAft>
            </a:pPr>
            <a:r>
              <a:rPr lang="en-US" sz="2200" dirty="0" smtClean="0"/>
              <a:t>Global </a:t>
            </a:r>
            <a:r>
              <a:rPr lang="en-US" sz="2200" b="1" dirty="0" smtClean="0"/>
              <a:t>strategic objectives and targets beyond 2020</a:t>
            </a:r>
          </a:p>
          <a:p>
            <a:pPr lvl="1">
              <a:spcBef>
                <a:spcPts val="1200"/>
              </a:spcBef>
              <a:spcAft>
                <a:spcPts val="1200"/>
              </a:spcAft>
            </a:pPr>
            <a:r>
              <a:rPr lang="en-US" sz="2200" dirty="0" smtClean="0"/>
              <a:t>Promote the use of </a:t>
            </a:r>
            <a:r>
              <a:rPr lang="en-US" sz="2200" b="1" dirty="0" smtClean="0"/>
              <a:t>the Globally Harmonized System of Classification and Labelling </a:t>
            </a:r>
            <a:r>
              <a:rPr lang="en-US" sz="2200" dirty="0" smtClean="0"/>
              <a:t>of Chemicals (GHS) </a:t>
            </a:r>
          </a:p>
          <a:p>
            <a:pPr lvl="1">
              <a:spcBef>
                <a:spcPts val="1200"/>
              </a:spcBef>
              <a:spcAft>
                <a:spcPts val="1200"/>
              </a:spcAft>
            </a:pPr>
            <a:r>
              <a:rPr lang="en-US" sz="2200" b="1" dirty="0" smtClean="0"/>
              <a:t>Chemicals banned in the EU not produced </a:t>
            </a:r>
            <a:r>
              <a:rPr lang="en-US" sz="2200" dirty="0" smtClean="0"/>
              <a:t>for export</a:t>
            </a:r>
          </a:p>
          <a:p>
            <a:pPr lvl="1">
              <a:spcBef>
                <a:spcPts val="1200"/>
              </a:spcBef>
              <a:spcAft>
                <a:spcPts val="1200"/>
              </a:spcAft>
            </a:pPr>
            <a:r>
              <a:rPr lang="en-US" sz="2200" b="1" dirty="0" smtClean="0"/>
              <a:t>Common standards and innovative assessment tools internationally </a:t>
            </a:r>
            <a:r>
              <a:rPr lang="en-US" sz="2200" dirty="0" smtClean="0"/>
              <a:t>notably with OECD</a:t>
            </a:r>
          </a:p>
          <a:p>
            <a:pPr lvl="1">
              <a:spcBef>
                <a:spcPts val="1200"/>
              </a:spcBef>
              <a:spcAft>
                <a:spcPts val="1200"/>
              </a:spcAft>
            </a:pPr>
            <a:r>
              <a:rPr lang="en-US" sz="2200" b="1" dirty="0" smtClean="0"/>
              <a:t>Sound </a:t>
            </a:r>
            <a:r>
              <a:rPr lang="en-US" sz="2200" b="1" dirty="0"/>
              <a:t>management of chemicals in international cooperation </a:t>
            </a:r>
            <a:r>
              <a:rPr lang="en-US" sz="2200" dirty="0" smtClean="0"/>
              <a:t>– Africa &amp; neighboring countries</a:t>
            </a:r>
            <a:endParaRPr lang="en-US" sz="2200" dirty="0"/>
          </a:p>
          <a:p>
            <a:pPr lvl="1"/>
            <a:endParaRPr lang="en-US" sz="2200" dirty="0"/>
          </a:p>
        </p:txBody>
      </p:sp>
      <p:sp>
        <p:nvSpPr>
          <p:cNvPr id="5" name="Rounded Rectangle 4"/>
          <p:cNvSpPr/>
          <p:nvPr/>
        </p:nvSpPr>
        <p:spPr>
          <a:xfrm>
            <a:off x="7789552" y="2118360"/>
            <a:ext cx="3951980" cy="2327255"/>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77000" b="-77000"/>
            </a:stretch>
          </a:blipFill>
        </p:spPr>
        <p:style>
          <a:lnRef idx="2">
            <a:schemeClr val="lt1">
              <a:hueOff val="0"/>
              <a:satOff val="0"/>
              <a:lumOff val="0"/>
              <a:alphaOff val="0"/>
            </a:schemeClr>
          </a:lnRef>
          <a:fillRef idx="1">
            <a:scrgbClr r="0" g="0" b="0"/>
          </a:fillRef>
          <a:effectRef idx="0">
            <a:schemeClr val="accent2">
              <a:tint val="50000"/>
              <a:alpha val="90000"/>
              <a:hueOff val="0"/>
              <a:satOff val="-2072"/>
              <a:lumOff val="13457"/>
              <a:alphaOff val="-40000"/>
            </a:schemeClr>
          </a:effectRef>
          <a:fontRef idx="minor">
            <a:schemeClr val="lt1">
              <a:hueOff val="0"/>
              <a:satOff val="0"/>
              <a:lumOff val="0"/>
              <a:alphaOff val="0"/>
            </a:schemeClr>
          </a:fontRef>
        </p:style>
      </p:sp>
    </p:spTree>
    <p:extLst>
      <p:ext uri="{BB962C8B-B14F-4D97-AF65-F5344CB8AC3E}">
        <p14:creationId xmlns:p14="http://schemas.microsoft.com/office/powerpoint/2010/main" val="372949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smtClean="0"/>
              <a:t>Thank you</a:t>
            </a:r>
            <a:endParaRPr lang="en-GB" b="1" dirty="0"/>
          </a:p>
        </p:txBody>
      </p:sp>
      <p:sp>
        <p:nvSpPr>
          <p:cNvPr id="3" name="Subtitle 2"/>
          <p:cNvSpPr>
            <a:spLocks noGrp="1"/>
          </p:cNvSpPr>
          <p:nvPr>
            <p:ph type="subTitle" idx="1"/>
          </p:nvPr>
        </p:nvSpPr>
        <p:spPr/>
        <p:txBody>
          <a:bodyPr wrap="square" anchor="b" anchorCtr="0"/>
          <a:lstStyle/>
          <a:p>
            <a:r>
              <a:rPr lang="en-US" sz="1050" b="1" dirty="0">
                <a:solidFill>
                  <a:schemeClr val="tx1"/>
                </a:solidFill>
              </a:rPr>
              <a:t>© European Union 2020</a:t>
            </a:r>
          </a:p>
          <a:p>
            <a:r>
              <a:rPr lang="en-US" sz="1050" dirty="0" smtClean="0">
                <a:solidFill>
                  <a:schemeClr val="tx1"/>
                </a:solidFill>
              </a:rPr>
              <a:t>Unless otherwise noted the reuse of this presentation is </a:t>
            </a:r>
            <a:r>
              <a:rPr lang="en-US" sz="1050" dirty="0" err="1" smtClean="0">
                <a:solidFill>
                  <a:schemeClr val="tx1"/>
                </a:solidFill>
              </a:rPr>
              <a:t>authorised</a:t>
            </a:r>
            <a:r>
              <a:rPr lang="en-US" sz="1050" dirty="0" smtClean="0">
                <a:solidFill>
                  <a:schemeClr val="tx1"/>
                </a:solidFill>
              </a:rPr>
              <a:t> under the </a:t>
            </a:r>
            <a:r>
              <a:rPr lang="en-US" sz="1050" dirty="0" smtClean="0">
                <a:solidFill>
                  <a:schemeClr val="tx1"/>
                </a:solidFill>
                <a:hlinkClick r:id="rId3"/>
              </a:rPr>
              <a:t>CC BY 4.0 </a:t>
            </a:r>
            <a:r>
              <a:rPr lang="en-US" sz="1050" dirty="0">
                <a:solidFill>
                  <a:schemeClr val="tx1"/>
                </a:solidFill>
              </a:rPr>
              <a:t>license. For any use or reproduction of elements that are not owned by the EU, permission may need to be sought directly from the respective </a:t>
            </a:r>
            <a:r>
              <a:rPr lang="en-US" sz="1050" dirty="0" smtClean="0">
                <a:solidFill>
                  <a:schemeClr val="tx1"/>
                </a:solidFill>
              </a:rPr>
              <a:t>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1617" y="4936675"/>
            <a:ext cx="1023496" cy="35809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50240"/>
          <a:stretch/>
        </p:blipFill>
        <p:spPr>
          <a:xfrm>
            <a:off x="0" y="-35666"/>
            <a:ext cx="12192000" cy="3556406"/>
          </a:xfrm>
          <a:prstGeom prst="rect">
            <a:avLst/>
          </a:prstGeom>
        </p:spPr>
      </p:pic>
      <p:sp>
        <p:nvSpPr>
          <p:cNvPr id="7" name="Title 1"/>
          <p:cNvSpPr txBox="1">
            <a:spLocks/>
          </p:cNvSpPr>
          <p:nvPr/>
        </p:nvSpPr>
        <p:spPr>
          <a:xfrm>
            <a:off x="663804" y="745289"/>
            <a:ext cx="10156297" cy="124034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r>
              <a:rPr lang="en-IE" sz="8000" b="1" dirty="0" smtClean="0">
                <a:solidFill>
                  <a:schemeClr val="bg1"/>
                </a:solidFill>
              </a:rPr>
              <a:t>Thank</a:t>
            </a:r>
            <a:r>
              <a:rPr lang="en-IE" sz="8000" b="1" dirty="0" smtClean="0">
                <a:solidFill>
                  <a:schemeClr val="bg2">
                    <a:lumMod val="50000"/>
                  </a:schemeClr>
                </a:solidFill>
              </a:rPr>
              <a:t> </a:t>
            </a:r>
            <a:r>
              <a:rPr lang="en-IE" sz="8000" b="1" dirty="0" smtClean="0">
                <a:solidFill>
                  <a:schemeClr val="bg1"/>
                </a:solidFill>
              </a:rPr>
              <a:t>you</a:t>
            </a:r>
            <a:endParaRPr lang="en-GB" sz="8000" b="1" dirty="0">
              <a:solidFill>
                <a:schemeClr val="bg1"/>
              </a:solidFill>
            </a:endParaRPr>
          </a:p>
        </p:txBody>
      </p:sp>
    </p:spTree>
    <p:extLst>
      <p:ext uri="{BB962C8B-B14F-4D97-AF65-F5344CB8AC3E}">
        <p14:creationId xmlns:p14="http://schemas.microsoft.com/office/powerpoint/2010/main" val="220296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6087" y="457832"/>
            <a:ext cx="9875520" cy="1356360"/>
          </a:xfrm>
        </p:spPr>
        <p:txBody>
          <a:bodyPr>
            <a:normAutofit/>
          </a:bodyPr>
          <a:lstStyle/>
          <a:p>
            <a:r>
              <a:rPr lang="es-ES" sz="5400" b="1" dirty="0" err="1" smtClean="0"/>
              <a:t>Chemicals</a:t>
            </a:r>
            <a:r>
              <a:rPr lang="es-ES" sz="5400" b="1" dirty="0" smtClean="0"/>
              <a:t> in </a:t>
            </a:r>
            <a:r>
              <a:rPr lang="es-ES" sz="5400" b="1" dirty="0" err="1" smtClean="0"/>
              <a:t>Numbers</a:t>
            </a:r>
            <a:endParaRPr lang="es-ES" sz="5400" b="1" dirty="0"/>
          </a:p>
        </p:txBody>
      </p:sp>
      <p:pic>
        <p:nvPicPr>
          <p:cNvPr id="4" name="Content Placeholder 3"/>
          <p:cNvPicPr>
            <a:picLocks noGrp="1" noChangeAspect="1"/>
          </p:cNvPicPr>
          <p:nvPr>
            <p:ph idx="1"/>
          </p:nvPr>
        </p:nvPicPr>
        <p:blipFill>
          <a:blip r:embed="rId3"/>
          <a:stretch>
            <a:fillRect/>
          </a:stretch>
        </p:blipFill>
        <p:spPr>
          <a:xfrm>
            <a:off x="2553489" y="1556188"/>
            <a:ext cx="6747674" cy="3253170"/>
          </a:xfrm>
          <a:prstGeom prst="rect">
            <a:avLst/>
          </a:prstGeom>
        </p:spPr>
      </p:pic>
      <p:pic>
        <p:nvPicPr>
          <p:cNvPr id="7" name="Content Placeholder 3"/>
          <p:cNvPicPr>
            <a:picLocks noChangeAspect="1"/>
          </p:cNvPicPr>
          <p:nvPr/>
        </p:nvPicPr>
        <p:blipFill>
          <a:blip r:embed="rId4"/>
          <a:stretch>
            <a:fillRect/>
          </a:stretch>
        </p:blipFill>
        <p:spPr>
          <a:xfrm>
            <a:off x="1970889" y="4300541"/>
            <a:ext cx="7790236" cy="2322827"/>
          </a:xfrm>
          <a:prstGeom prst="rect">
            <a:avLst/>
          </a:prstGeom>
        </p:spPr>
      </p:pic>
    </p:spTree>
    <p:extLst>
      <p:ext uri="{BB962C8B-B14F-4D97-AF65-F5344CB8AC3E}">
        <p14:creationId xmlns:p14="http://schemas.microsoft.com/office/powerpoint/2010/main" val="2869552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Oval 1"/>
          <p:cNvSpPr>
            <a:spLocks noChangeArrowheads="1"/>
          </p:cNvSpPr>
          <p:nvPr/>
        </p:nvSpPr>
        <p:spPr bwMode="auto">
          <a:xfrm>
            <a:off x="839788" y="5364164"/>
            <a:ext cx="1223963" cy="80168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175" defTabSz="914400" eaLnBrk="0" fontAlgn="base" hangingPunct="0">
              <a:spcBef>
                <a:spcPct val="0"/>
              </a:spcBef>
              <a:spcAft>
                <a:spcPct val="0"/>
              </a:spcAft>
              <a:defRPr/>
            </a:pPr>
            <a:endParaRPr lang="en-US" sz="1200">
              <a:solidFill>
                <a:srgbClr val="0F5494"/>
              </a:solidFill>
              <a:latin typeface="Verdana" charset="0"/>
              <a:ea typeface="MS PGothic" charset="0"/>
              <a:cs typeface="MS PGothic" charset="0"/>
            </a:endParaRPr>
          </a:p>
        </p:txBody>
      </p:sp>
      <p:sp>
        <p:nvSpPr>
          <p:cNvPr id="5" name="TextBox 4"/>
          <p:cNvSpPr txBox="1"/>
          <p:nvPr/>
        </p:nvSpPr>
        <p:spPr>
          <a:xfrm>
            <a:off x="839788" y="282348"/>
            <a:ext cx="11190287" cy="646331"/>
          </a:xfrm>
          <a:prstGeom prst="rect">
            <a:avLst/>
          </a:prstGeom>
          <a:noFill/>
        </p:spPr>
        <p:txBody>
          <a:bodyPr wrap="square" rtlCol="0">
            <a:spAutoFit/>
          </a:bodyPr>
          <a:lstStyle/>
          <a:p>
            <a:r>
              <a:rPr lang="it-IT" sz="3600" b="1" dirty="0" smtClean="0">
                <a:solidFill>
                  <a:srgbClr val="0F5494"/>
                </a:solidFill>
              </a:rPr>
              <a:t>European </a:t>
            </a:r>
            <a:r>
              <a:rPr lang="it-IT" sz="3600" b="1" dirty="0">
                <a:solidFill>
                  <a:srgbClr val="0F5494"/>
                </a:solidFill>
              </a:rPr>
              <a:t>Green </a:t>
            </a:r>
            <a:r>
              <a:rPr lang="it-IT" sz="3600" b="1" dirty="0" smtClean="0">
                <a:solidFill>
                  <a:srgbClr val="0F5494"/>
                </a:solidFill>
              </a:rPr>
              <a:t>Deal: </a:t>
            </a:r>
            <a:r>
              <a:rPr lang="it-IT" sz="3600" b="1" dirty="0" smtClean="0">
                <a:solidFill>
                  <a:srgbClr val="FF0000"/>
                </a:solidFill>
              </a:rPr>
              <a:t>3 </a:t>
            </a:r>
            <a:r>
              <a:rPr lang="it-IT" sz="3600" b="1" dirty="0" err="1" smtClean="0">
                <a:solidFill>
                  <a:srgbClr val="FF0000"/>
                </a:solidFill>
              </a:rPr>
              <a:t>legs</a:t>
            </a:r>
            <a:r>
              <a:rPr lang="it-IT" sz="3600" b="1" dirty="0" smtClean="0">
                <a:solidFill>
                  <a:srgbClr val="FF0000"/>
                </a:solidFill>
              </a:rPr>
              <a:t> </a:t>
            </a:r>
            <a:r>
              <a:rPr lang="it-IT" sz="3600" b="1" dirty="0" smtClean="0">
                <a:solidFill>
                  <a:srgbClr val="0F5494"/>
                </a:solidFill>
              </a:rPr>
              <a:t>of a </a:t>
            </a:r>
            <a:r>
              <a:rPr lang="it-IT" sz="3600" b="1" dirty="0" err="1" smtClean="0">
                <a:solidFill>
                  <a:srgbClr val="0F5494"/>
                </a:solidFill>
              </a:rPr>
              <a:t>sustainable</a:t>
            </a:r>
            <a:r>
              <a:rPr lang="it-IT" sz="3600" b="1" dirty="0" smtClean="0">
                <a:solidFill>
                  <a:srgbClr val="0F5494"/>
                </a:solidFill>
              </a:rPr>
              <a:t> economy</a:t>
            </a:r>
            <a:endParaRPr lang="en-GB" sz="3600" b="1" dirty="0">
              <a:solidFill>
                <a:srgbClr val="0F5494"/>
              </a:solidFill>
            </a:endParaRPr>
          </a:p>
        </p:txBody>
      </p:sp>
      <p:graphicFrame>
        <p:nvGraphicFramePr>
          <p:cNvPr id="3" name="Diagram 2"/>
          <p:cNvGraphicFramePr/>
          <p:nvPr>
            <p:extLst>
              <p:ext uri="{D42A27DB-BD31-4B8C-83A1-F6EECF244321}">
                <p14:modId xmlns:p14="http://schemas.microsoft.com/office/powerpoint/2010/main" val="2792905923"/>
              </p:ext>
            </p:extLst>
          </p:nvPr>
        </p:nvGraphicFramePr>
        <p:xfrm>
          <a:off x="2362222" y="948096"/>
          <a:ext cx="7512027" cy="503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rved Right Arrow 3"/>
          <p:cNvSpPr/>
          <p:nvPr/>
        </p:nvSpPr>
        <p:spPr>
          <a:xfrm rot="1710672">
            <a:off x="3306220" y="1279880"/>
            <a:ext cx="1091063" cy="22726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Right Arrow 7"/>
          <p:cNvSpPr/>
          <p:nvPr/>
        </p:nvSpPr>
        <p:spPr>
          <a:xfrm rot="16200000">
            <a:off x="5929314" y="5186365"/>
            <a:ext cx="842963" cy="21002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Right Arrow 8"/>
          <p:cNvSpPr/>
          <p:nvPr/>
        </p:nvSpPr>
        <p:spPr>
          <a:xfrm rot="8936205">
            <a:off x="7770763" y="1220648"/>
            <a:ext cx="1064355" cy="22129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urved Left Arrow 6"/>
          <p:cNvSpPr/>
          <p:nvPr/>
        </p:nvSpPr>
        <p:spPr>
          <a:xfrm rot="19868917">
            <a:off x="8035676" y="1759977"/>
            <a:ext cx="1000125" cy="2128452"/>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Left Arrow 12"/>
          <p:cNvSpPr/>
          <p:nvPr/>
        </p:nvSpPr>
        <p:spPr>
          <a:xfrm rot="5400000">
            <a:off x="5309541" y="5234645"/>
            <a:ext cx="947796" cy="2165689"/>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Left Arrow 13"/>
          <p:cNvSpPr/>
          <p:nvPr/>
        </p:nvSpPr>
        <p:spPr>
          <a:xfrm rot="12752190">
            <a:off x="3275311" y="1507185"/>
            <a:ext cx="1000125" cy="2315299"/>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566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73" y="684849"/>
            <a:ext cx="9462916" cy="1518470"/>
          </a:xfrm>
        </p:spPr>
        <p:txBody>
          <a:bodyPr>
            <a:noAutofit/>
          </a:bodyPr>
          <a:lstStyle/>
          <a:p>
            <a:r>
              <a:rPr lang="en-US" sz="4800" b="1" dirty="0"/>
              <a:t>2030 v</a:t>
            </a:r>
            <a:r>
              <a:rPr lang="en-US" sz="4800" b="1" dirty="0" smtClean="0"/>
              <a:t>ision – towards a toxic-free environment</a:t>
            </a:r>
            <a:endParaRPr lang="es-ES" sz="4800" b="1" dirty="0"/>
          </a:p>
        </p:txBody>
      </p:sp>
      <p:sp>
        <p:nvSpPr>
          <p:cNvPr id="3" name="Content Placeholder 2"/>
          <p:cNvSpPr>
            <a:spLocks noGrp="1"/>
          </p:cNvSpPr>
          <p:nvPr>
            <p:ph idx="1"/>
          </p:nvPr>
        </p:nvSpPr>
        <p:spPr>
          <a:xfrm>
            <a:off x="3629025" y="2323778"/>
            <a:ext cx="8337744" cy="3881904"/>
          </a:xfrm>
        </p:spPr>
        <p:txBody>
          <a:bodyPr/>
          <a:lstStyle/>
          <a:p>
            <a:pPr marL="0" indent="0">
              <a:buNone/>
            </a:pPr>
            <a:endParaRPr lang="en-US" b="1" u="sng" dirty="0">
              <a:solidFill>
                <a:schemeClr val="tx1"/>
              </a:solidFill>
            </a:endParaRPr>
          </a:p>
          <a:p>
            <a:pPr marL="742950" lvl="1" indent="-285750">
              <a:spcBef>
                <a:spcPts val="0"/>
              </a:spcBef>
              <a:spcAft>
                <a:spcPts val="0"/>
              </a:spcAft>
            </a:pPr>
            <a:r>
              <a:rPr lang="en-GB" sz="2800" dirty="0" smtClean="0">
                <a:solidFill>
                  <a:schemeClr val="tx1"/>
                </a:solidFill>
              </a:rPr>
              <a:t>Chemicals </a:t>
            </a:r>
            <a:r>
              <a:rPr lang="en-GB" sz="2800" dirty="0">
                <a:solidFill>
                  <a:schemeClr val="tx1"/>
                </a:solidFill>
              </a:rPr>
              <a:t>are produced/used in a way that </a:t>
            </a:r>
            <a:r>
              <a:rPr lang="en-GB" sz="2800" b="1" dirty="0"/>
              <a:t>maximises </a:t>
            </a:r>
            <a:r>
              <a:rPr lang="en-GB" sz="2800" b="1" dirty="0" smtClean="0"/>
              <a:t>their </a:t>
            </a:r>
            <a:r>
              <a:rPr lang="en-GB" sz="2800" b="1" dirty="0"/>
              <a:t>benefits to society </a:t>
            </a:r>
            <a:r>
              <a:rPr lang="en-GB" sz="2800" dirty="0">
                <a:solidFill>
                  <a:schemeClr val="tx1"/>
                </a:solidFill>
              </a:rPr>
              <a:t>while </a:t>
            </a:r>
            <a:r>
              <a:rPr lang="en-GB" sz="2800" b="1" dirty="0">
                <a:solidFill>
                  <a:srgbClr val="FF0000"/>
                </a:solidFill>
              </a:rPr>
              <a:t>avoiding harm to planet &amp; people</a:t>
            </a:r>
            <a:endParaRPr lang="en-US" sz="2800" b="1" dirty="0">
              <a:solidFill>
                <a:srgbClr val="FF0000"/>
              </a:solidFill>
            </a:endParaRPr>
          </a:p>
          <a:p>
            <a:pPr marL="742950" lvl="1" indent="-285750">
              <a:spcBef>
                <a:spcPts val="0"/>
              </a:spcBef>
              <a:spcAft>
                <a:spcPts val="0"/>
              </a:spcAft>
            </a:pPr>
            <a:endParaRPr lang="en-GB" sz="2800" b="1" dirty="0">
              <a:solidFill>
                <a:schemeClr val="tx1"/>
              </a:solidFill>
            </a:endParaRPr>
          </a:p>
          <a:p>
            <a:pPr marL="1188720" lvl="2" indent="-457200">
              <a:spcBef>
                <a:spcPts val="0"/>
              </a:spcBef>
              <a:spcAft>
                <a:spcPts val="0"/>
              </a:spcAft>
              <a:buFont typeface="Wingdings" panose="05000000000000000000" pitchFamily="2" charset="2"/>
              <a:buChar char="ü"/>
            </a:pPr>
            <a:r>
              <a:rPr lang="en-US" sz="2600" b="1" u="sng" dirty="0" smtClean="0">
                <a:solidFill>
                  <a:schemeClr val="tx1"/>
                </a:solidFill>
              </a:rPr>
              <a:t>All</a:t>
            </a:r>
            <a:r>
              <a:rPr lang="en-US" sz="2600" b="1" dirty="0" smtClean="0">
                <a:solidFill>
                  <a:schemeClr val="tx1"/>
                </a:solidFill>
              </a:rPr>
              <a:t> chemicals </a:t>
            </a:r>
            <a:r>
              <a:rPr lang="en-US" sz="2600" dirty="0" smtClean="0">
                <a:solidFill>
                  <a:schemeClr val="tx1"/>
                </a:solidFill>
              </a:rPr>
              <a:t>are used safely &amp; sustainably</a:t>
            </a:r>
          </a:p>
          <a:p>
            <a:pPr marL="1188720" lvl="2" indent="-457200">
              <a:spcBef>
                <a:spcPts val="0"/>
              </a:spcBef>
              <a:spcAft>
                <a:spcPts val="0"/>
              </a:spcAft>
              <a:buFont typeface="Wingdings" panose="05000000000000000000" pitchFamily="2" charset="2"/>
              <a:buChar char="ü"/>
            </a:pPr>
            <a:r>
              <a:rPr lang="en-US" sz="2600" b="1" u="sng" dirty="0" smtClean="0">
                <a:solidFill>
                  <a:schemeClr val="tx1"/>
                </a:solidFill>
              </a:rPr>
              <a:t>Substances of concern </a:t>
            </a:r>
            <a:r>
              <a:rPr lang="en-US" sz="2600" dirty="0" smtClean="0">
                <a:solidFill>
                  <a:schemeClr val="tx1"/>
                </a:solidFill>
              </a:rPr>
              <a:t>(effects for life on health &amp; environment) are de-prioritized &amp; </a:t>
            </a:r>
            <a:r>
              <a:rPr lang="en-US" sz="2600" dirty="0" err="1" smtClean="0">
                <a:solidFill>
                  <a:schemeClr val="tx1"/>
                </a:solidFill>
              </a:rPr>
              <a:t>minimised</a:t>
            </a:r>
            <a:endParaRPr lang="en-US" sz="2600" dirty="0" smtClean="0">
              <a:solidFill>
                <a:schemeClr val="tx1"/>
              </a:solidFill>
            </a:endParaRPr>
          </a:p>
          <a:p>
            <a:pPr marL="1188720" lvl="2" indent="-457200">
              <a:spcBef>
                <a:spcPts val="0"/>
              </a:spcBef>
              <a:spcAft>
                <a:spcPts val="0"/>
              </a:spcAft>
              <a:buFont typeface="Wingdings" panose="05000000000000000000" pitchFamily="2" charset="2"/>
              <a:buChar char="ü"/>
            </a:pPr>
            <a:r>
              <a:rPr lang="en-US" sz="2600" b="1" u="sng" dirty="0" smtClean="0">
                <a:solidFill>
                  <a:schemeClr val="tx1"/>
                </a:solidFill>
              </a:rPr>
              <a:t>Most harmful </a:t>
            </a:r>
            <a:r>
              <a:rPr lang="en-US" sz="2600" b="1" dirty="0" smtClean="0">
                <a:solidFill>
                  <a:schemeClr val="tx1"/>
                </a:solidFill>
              </a:rPr>
              <a:t>chemicals </a:t>
            </a:r>
            <a:r>
              <a:rPr lang="en-US" sz="2600" dirty="0" smtClean="0">
                <a:solidFill>
                  <a:schemeClr val="tx1"/>
                </a:solidFill>
              </a:rPr>
              <a:t>are banned in consumer products and for most vulnerable (e.g. children) </a:t>
            </a:r>
            <a:endParaRPr lang="en-US" sz="2600" dirty="0">
              <a:solidFill>
                <a:schemeClr val="tx1"/>
              </a:solidFill>
            </a:endParaRPr>
          </a:p>
          <a:p>
            <a:pPr marL="742950" lvl="1" indent="-285750">
              <a:spcBef>
                <a:spcPts val="0"/>
              </a:spcBef>
              <a:spcAft>
                <a:spcPts val="0"/>
              </a:spcAft>
            </a:pPr>
            <a:endParaRPr lang="es-ES" sz="28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3" y="517216"/>
            <a:ext cx="1794034" cy="1794034"/>
          </a:xfrm>
          <a:prstGeom prst="rect">
            <a:avLst/>
          </a:prstGeom>
        </p:spPr>
      </p:pic>
      <p:sp>
        <p:nvSpPr>
          <p:cNvPr id="11" name="Content Placeholder 1"/>
          <p:cNvSpPr txBox="1">
            <a:spLocks/>
          </p:cNvSpPr>
          <p:nvPr/>
        </p:nvSpPr>
        <p:spPr>
          <a:xfrm>
            <a:off x="7022592" y="6340428"/>
            <a:ext cx="219456" cy="256032"/>
          </a:xfrm>
          <a:prstGeom prst="rect">
            <a:avLst/>
          </a:prstGeom>
          <a:solidFill>
            <a:schemeClr val="bg1"/>
          </a:solidFill>
        </p:spPr>
        <p:txBody>
          <a:bodyPr vert="horz" lIns="91440" tIns="45720" rIns="91440" bIns="45720" rtlCol="0">
            <a:normAutofit fontScale="70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n-IE" dirty="0"/>
          </a:p>
        </p:txBody>
      </p:sp>
      <p:pic>
        <p:nvPicPr>
          <p:cNvPr id="8" name="Picture 7"/>
          <p:cNvPicPr>
            <a:picLocks noChangeAspect="1"/>
          </p:cNvPicPr>
          <p:nvPr/>
        </p:nvPicPr>
        <p:blipFill rotWithShape="1">
          <a:blip r:embed="rId4"/>
          <a:srcRect l="-4337" t="8345" r="58731" b="-19834"/>
          <a:stretch/>
        </p:blipFill>
        <p:spPr>
          <a:xfrm>
            <a:off x="-154904" y="2486896"/>
            <a:ext cx="4384003" cy="4209280"/>
          </a:xfrm>
          <a:prstGeom prst="flowChartMerge">
            <a:avLst/>
          </a:prstGeom>
        </p:spPr>
      </p:pic>
    </p:spTree>
    <p:extLst>
      <p:ext uri="{BB962C8B-B14F-4D97-AF65-F5344CB8AC3E}">
        <p14:creationId xmlns:p14="http://schemas.microsoft.com/office/powerpoint/2010/main" val="279765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1" y="874038"/>
            <a:ext cx="11108983" cy="782357"/>
          </a:xfrm>
        </p:spPr>
        <p:txBody>
          <a:bodyPr>
            <a:normAutofit fontScale="90000"/>
          </a:bodyPr>
          <a:lstStyle/>
          <a:p>
            <a:r>
              <a:rPr lang="en-US" b="1" dirty="0" smtClean="0"/>
              <a:t>TOXIC-FREE ENVIRONMENT: </a:t>
            </a:r>
            <a:r>
              <a:rPr lang="en-GB" b="1" dirty="0" smtClean="0"/>
              <a:t>5 building blocks</a:t>
            </a:r>
            <a:endParaRPr lang="en-GB" b="1" dirty="0"/>
          </a:p>
        </p:txBody>
      </p:sp>
      <p:graphicFrame>
        <p:nvGraphicFramePr>
          <p:cNvPr id="3" name="Diagram 2">
            <a:hlinkClick r:id="" action="ppaction://noaction"/>
          </p:cNvPr>
          <p:cNvGraphicFramePr/>
          <p:nvPr>
            <p:extLst>
              <p:ext uri="{D42A27DB-BD31-4B8C-83A1-F6EECF244321}">
                <p14:modId xmlns:p14="http://schemas.microsoft.com/office/powerpoint/2010/main" val="2271120448"/>
              </p:ext>
            </p:extLst>
          </p:nvPr>
        </p:nvGraphicFramePr>
        <p:xfrm>
          <a:off x="1503349" y="1503995"/>
          <a:ext cx="938088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66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t>
            </a:r>
            <a:r>
              <a:rPr lang="en-GB" b="1" dirty="0" smtClean="0"/>
              <a:t>losing the loops: towards safe and sustainable-by-design chemicals</a:t>
            </a:r>
            <a:endParaRPr lang="en-GB" b="1" dirty="0"/>
          </a:p>
        </p:txBody>
      </p:sp>
      <p:sp>
        <p:nvSpPr>
          <p:cNvPr id="3" name="Content Placeholder 2"/>
          <p:cNvSpPr>
            <a:spLocks noGrp="1"/>
          </p:cNvSpPr>
          <p:nvPr>
            <p:ph sz="half" idx="1"/>
          </p:nvPr>
        </p:nvSpPr>
        <p:spPr/>
        <p:txBody>
          <a:bodyPr>
            <a:noAutofit/>
          </a:bodyPr>
          <a:lstStyle/>
          <a:p>
            <a:pPr marL="274320" lvl="1" indent="0">
              <a:spcBef>
                <a:spcPts val="1200"/>
              </a:spcBef>
              <a:spcAft>
                <a:spcPts val="1200"/>
              </a:spcAft>
              <a:buNone/>
            </a:pPr>
            <a:r>
              <a:rPr lang="en-US" sz="2400" b="1" dirty="0" smtClean="0">
                <a:solidFill>
                  <a:srgbClr val="FF0000"/>
                </a:solidFill>
              </a:rPr>
              <a:t>Strengthen </a:t>
            </a:r>
            <a:r>
              <a:rPr lang="en-US" sz="2400" b="1" dirty="0" smtClean="0">
                <a:solidFill>
                  <a:srgbClr val="FF0000"/>
                </a:solidFill>
              </a:rPr>
              <a:t>legislation</a:t>
            </a:r>
            <a:endParaRPr lang="en-US" sz="2400" b="1" dirty="0">
              <a:solidFill>
                <a:srgbClr val="FF0000"/>
              </a:solidFill>
            </a:endParaRPr>
          </a:p>
          <a:p>
            <a:pPr lvl="1">
              <a:spcBef>
                <a:spcPts val="1200"/>
              </a:spcBef>
              <a:spcAft>
                <a:spcPts val="1200"/>
              </a:spcAft>
            </a:pPr>
            <a:r>
              <a:rPr lang="en-US" sz="2400" b="1" dirty="0" smtClean="0">
                <a:solidFill>
                  <a:schemeClr val="tx1">
                    <a:lumMod val="65000"/>
                    <a:lumOff val="35000"/>
                  </a:schemeClr>
                </a:solidFill>
              </a:rPr>
              <a:t>Non-toxic </a:t>
            </a:r>
            <a:r>
              <a:rPr lang="en-US" sz="2400" b="1" dirty="0">
                <a:solidFill>
                  <a:schemeClr val="tx1">
                    <a:lumMod val="65000"/>
                    <a:lumOff val="35000"/>
                  </a:schemeClr>
                </a:solidFill>
              </a:rPr>
              <a:t>material </a:t>
            </a:r>
            <a:r>
              <a:rPr lang="en-US" sz="2400" b="1" dirty="0" smtClean="0">
                <a:solidFill>
                  <a:schemeClr val="tx1">
                    <a:lumMod val="65000"/>
                    <a:lumOff val="35000"/>
                  </a:schemeClr>
                </a:solidFill>
              </a:rPr>
              <a:t>cycles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minimise</a:t>
            </a:r>
            <a:r>
              <a:rPr lang="en-US" sz="2400" dirty="0" smtClean="0">
                <a:solidFill>
                  <a:schemeClr val="tx1">
                    <a:lumMod val="65000"/>
                    <a:lumOff val="35000"/>
                  </a:schemeClr>
                </a:solidFill>
              </a:rPr>
              <a:t> </a:t>
            </a:r>
            <a:r>
              <a:rPr lang="en-US" sz="2400" dirty="0" smtClean="0">
                <a:solidFill>
                  <a:schemeClr val="tx1">
                    <a:lumMod val="65000"/>
                    <a:lumOff val="35000"/>
                  </a:schemeClr>
                </a:solidFill>
              </a:rPr>
              <a:t>substances of concern</a:t>
            </a:r>
          </a:p>
          <a:p>
            <a:pPr lvl="1">
              <a:spcBef>
                <a:spcPts val="1200"/>
              </a:spcBef>
              <a:spcAft>
                <a:spcPts val="1200"/>
              </a:spcAft>
            </a:pPr>
            <a:r>
              <a:rPr lang="en-US" sz="2400" dirty="0" smtClean="0">
                <a:solidFill>
                  <a:schemeClr val="tx1">
                    <a:lumMod val="65000"/>
                    <a:lumOff val="35000"/>
                  </a:schemeClr>
                </a:solidFill>
              </a:rPr>
              <a:t>Prevent </a:t>
            </a:r>
            <a:r>
              <a:rPr lang="en-US" sz="2400" b="1" dirty="0" smtClean="0">
                <a:solidFill>
                  <a:schemeClr val="tx1">
                    <a:lumMod val="65000"/>
                    <a:lumOff val="35000"/>
                  </a:schemeClr>
                </a:solidFill>
              </a:rPr>
              <a:t>most </a:t>
            </a:r>
            <a:r>
              <a:rPr lang="en-US" sz="2400" b="1" dirty="0">
                <a:solidFill>
                  <a:schemeClr val="tx1">
                    <a:lumMod val="65000"/>
                    <a:lumOff val="35000"/>
                  </a:schemeClr>
                </a:solidFill>
              </a:rPr>
              <a:t>harmful chemicals </a:t>
            </a:r>
            <a:r>
              <a:rPr lang="en-US" sz="2400" dirty="0" smtClean="0">
                <a:solidFill>
                  <a:schemeClr val="tx1">
                    <a:lumMod val="65000"/>
                    <a:lumOff val="35000"/>
                  </a:schemeClr>
                </a:solidFill>
              </a:rPr>
              <a:t>in </a:t>
            </a:r>
            <a:r>
              <a:rPr lang="en-US" sz="2400" dirty="0">
                <a:solidFill>
                  <a:schemeClr val="tx1">
                    <a:lumMod val="65000"/>
                    <a:lumOff val="35000"/>
                  </a:schemeClr>
                </a:solidFill>
              </a:rPr>
              <a:t>consumer </a:t>
            </a:r>
            <a:r>
              <a:rPr lang="en-US" sz="2400" dirty="0" smtClean="0">
                <a:solidFill>
                  <a:schemeClr val="tx1">
                    <a:lumMod val="65000"/>
                    <a:lumOff val="35000"/>
                  </a:schemeClr>
                </a:solidFill>
              </a:rPr>
              <a:t>products</a:t>
            </a:r>
          </a:p>
          <a:p>
            <a:pPr lvl="1">
              <a:spcBef>
                <a:spcPts val="1200"/>
              </a:spcBef>
              <a:spcAft>
                <a:spcPts val="1200"/>
              </a:spcAft>
            </a:pPr>
            <a:r>
              <a:rPr lang="en-US" sz="2400" dirty="0" smtClean="0">
                <a:solidFill>
                  <a:schemeClr val="tx1">
                    <a:lumMod val="65000"/>
                    <a:lumOff val="35000"/>
                  </a:schemeClr>
                </a:solidFill>
              </a:rPr>
              <a:t>Concept </a:t>
            </a:r>
            <a:r>
              <a:rPr lang="en-US" sz="2400" dirty="0">
                <a:solidFill>
                  <a:schemeClr val="tx1">
                    <a:lumMod val="65000"/>
                    <a:lumOff val="35000"/>
                  </a:schemeClr>
                </a:solidFill>
              </a:rPr>
              <a:t>of </a:t>
            </a:r>
            <a:r>
              <a:rPr lang="en-US" sz="2400" b="1" dirty="0">
                <a:solidFill>
                  <a:schemeClr val="tx1">
                    <a:lumMod val="65000"/>
                    <a:lumOff val="35000"/>
                  </a:schemeClr>
                </a:solidFill>
              </a:rPr>
              <a:t>essential uses </a:t>
            </a:r>
            <a:endParaRPr lang="en-US" sz="2400" dirty="0">
              <a:solidFill>
                <a:schemeClr val="tx1">
                  <a:lumMod val="65000"/>
                  <a:lumOff val="35000"/>
                </a:schemeClr>
              </a:solidFill>
            </a:endParaRPr>
          </a:p>
          <a:p>
            <a:pPr lvl="1"/>
            <a:r>
              <a:rPr lang="en-US" sz="2400" b="1" dirty="0" smtClean="0">
                <a:solidFill>
                  <a:schemeClr val="tx1">
                    <a:lumMod val="65000"/>
                    <a:lumOff val="35000"/>
                  </a:schemeClr>
                </a:solidFill>
              </a:rPr>
              <a:t>Information</a:t>
            </a:r>
            <a:r>
              <a:rPr lang="en-US" sz="2400" dirty="0" smtClean="0">
                <a:solidFill>
                  <a:schemeClr val="tx1">
                    <a:lumMod val="65000"/>
                    <a:lumOff val="35000"/>
                  </a:schemeClr>
                </a:solidFill>
              </a:rPr>
              <a:t> </a:t>
            </a:r>
            <a:r>
              <a:rPr lang="en-US" sz="2400" dirty="0">
                <a:solidFill>
                  <a:schemeClr val="tx1">
                    <a:lumMod val="65000"/>
                    <a:lumOff val="35000"/>
                  </a:schemeClr>
                </a:solidFill>
              </a:rPr>
              <a:t>on chemical properties and uses </a:t>
            </a:r>
            <a:endParaRPr lang="en-US" sz="2400" dirty="0" smtClean="0">
              <a:solidFill>
                <a:schemeClr val="tx1">
                  <a:lumMod val="65000"/>
                  <a:lumOff val="35000"/>
                </a:schemeClr>
              </a:solidFill>
            </a:endParaRPr>
          </a:p>
          <a:p>
            <a:pPr lvl="1">
              <a:spcBef>
                <a:spcPts val="1200"/>
              </a:spcBef>
              <a:spcAft>
                <a:spcPts val="1200"/>
              </a:spcAft>
            </a:pPr>
            <a:endParaRPr lang="en-US" sz="2400" dirty="0">
              <a:solidFill>
                <a:schemeClr val="tx1">
                  <a:lumMod val="65000"/>
                  <a:lumOff val="35000"/>
                </a:schemeClr>
              </a:solidFill>
            </a:endParaRPr>
          </a:p>
          <a:p>
            <a:endParaRPr lang="en-GB" sz="2400" dirty="0">
              <a:solidFill>
                <a:schemeClr val="tx1">
                  <a:lumMod val="65000"/>
                  <a:lumOff val="35000"/>
                </a:schemeClr>
              </a:solidFill>
            </a:endParaRPr>
          </a:p>
        </p:txBody>
      </p:sp>
      <p:sp>
        <p:nvSpPr>
          <p:cNvPr id="4" name="Content Placeholder 3"/>
          <p:cNvSpPr>
            <a:spLocks noGrp="1"/>
          </p:cNvSpPr>
          <p:nvPr>
            <p:ph sz="half" idx="2"/>
          </p:nvPr>
        </p:nvSpPr>
        <p:spPr>
          <a:xfrm>
            <a:off x="6267611" y="2057400"/>
            <a:ext cx="5105239" cy="4023360"/>
          </a:xfrm>
        </p:spPr>
        <p:txBody>
          <a:bodyPr>
            <a:noAutofit/>
          </a:bodyPr>
          <a:lstStyle/>
          <a:p>
            <a:pPr marL="45720" indent="0">
              <a:buNone/>
            </a:pPr>
            <a:r>
              <a:rPr lang="en-GB" sz="2400" b="1" dirty="0" smtClean="0">
                <a:solidFill>
                  <a:srgbClr val="FF0000"/>
                </a:solidFill>
              </a:rPr>
              <a:t>Boost innovation</a:t>
            </a:r>
          </a:p>
          <a:p>
            <a:r>
              <a:rPr lang="en-US" sz="2400" dirty="0">
                <a:solidFill>
                  <a:schemeClr val="tx1">
                    <a:lumMod val="65000"/>
                    <a:lumOff val="35000"/>
                  </a:schemeClr>
                </a:solidFill>
              </a:rPr>
              <a:t>EU </a:t>
            </a:r>
            <a:r>
              <a:rPr lang="en-US" sz="2400" b="1" dirty="0" err="1">
                <a:solidFill>
                  <a:schemeClr val="tx1">
                    <a:lumMod val="65000"/>
                    <a:lumOff val="35000"/>
                  </a:schemeClr>
                </a:solidFill>
              </a:rPr>
              <a:t>R&amp;I</a:t>
            </a:r>
            <a:r>
              <a:rPr lang="en-US" sz="2400" b="1" dirty="0">
                <a:solidFill>
                  <a:schemeClr val="tx1">
                    <a:lumMod val="65000"/>
                    <a:lumOff val="35000"/>
                  </a:schemeClr>
                </a:solidFill>
              </a:rPr>
              <a:t> agenda for chemicals</a:t>
            </a:r>
          </a:p>
          <a:p>
            <a:r>
              <a:rPr lang="en-US" sz="2400" dirty="0" smtClean="0">
                <a:solidFill>
                  <a:schemeClr val="tx1">
                    <a:lumMod val="65000"/>
                    <a:lumOff val="35000"/>
                  </a:schemeClr>
                </a:solidFill>
              </a:rPr>
              <a:t>Promoting </a:t>
            </a:r>
            <a:r>
              <a:rPr lang="en-US" sz="2400" b="1" dirty="0" smtClean="0">
                <a:solidFill>
                  <a:schemeClr val="tx1">
                    <a:lumMod val="65000"/>
                    <a:lumOff val="35000"/>
                  </a:schemeClr>
                </a:solidFill>
              </a:rPr>
              <a:t>safe </a:t>
            </a:r>
            <a:r>
              <a:rPr lang="en-US" sz="2400" b="1" dirty="0">
                <a:solidFill>
                  <a:schemeClr val="tx1">
                    <a:lumMod val="65000"/>
                    <a:lumOff val="35000"/>
                  </a:schemeClr>
                </a:solidFill>
              </a:rPr>
              <a:t>and </a:t>
            </a:r>
            <a:r>
              <a:rPr lang="en-US" sz="2400" b="1" dirty="0" smtClean="0">
                <a:solidFill>
                  <a:schemeClr val="tx1">
                    <a:lumMod val="65000"/>
                    <a:lumOff val="35000"/>
                  </a:schemeClr>
                </a:solidFill>
              </a:rPr>
              <a:t>sustainable-by-design</a:t>
            </a:r>
            <a:r>
              <a:rPr lang="en-US" sz="2400" dirty="0" smtClean="0">
                <a:solidFill>
                  <a:schemeClr val="tx1">
                    <a:lumMod val="65000"/>
                    <a:lumOff val="35000"/>
                  </a:schemeClr>
                </a:solidFill>
              </a:rPr>
              <a:t>: c</a:t>
            </a:r>
            <a:r>
              <a:rPr lang="en-US" sz="2400" dirty="0" smtClean="0">
                <a:solidFill>
                  <a:schemeClr val="tx1">
                    <a:lumMod val="65000"/>
                    <a:lumOff val="35000"/>
                  </a:schemeClr>
                </a:solidFill>
              </a:rPr>
              <a:t>riteria, support, funds</a:t>
            </a:r>
            <a:endParaRPr lang="en-US" sz="2400" dirty="0">
              <a:solidFill>
                <a:schemeClr val="tx1">
                  <a:lumMod val="65000"/>
                  <a:lumOff val="35000"/>
                </a:schemeClr>
              </a:solidFill>
            </a:endParaRPr>
          </a:p>
          <a:p>
            <a:r>
              <a:rPr lang="en-US" sz="2400" b="1" dirty="0" smtClean="0">
                <a:solidFill>
                  <a:schemeClr val="tx1">
                    <a:lumMod val="65000"/>
                    <a:lumOff val="35000"/>
                  </a:schemeClr>
                </a:solidFill>
              </a:rPr>
              <a:t>Greening </a:t>
            </a:r>
            <a:r>
              <a:rPr lang="en-US" sz="2400" b="1" dirty="0" smtClean="0">
                <a:solidFill>
                  <a:schemeClr val="tx1">
                    <a:lumMod val="65000"/>
                    <a:lumOff val="35000"/>
                  </a:schemeClr>
                </a:solidFill>
              </a:rPr>
              <a:t>lifecycle of chemicals</a:t>
            </a:r>
            <a:r>
              <a:rPr lang="en-US" sz="2400" dirty="0" smtClean="0">
                <a:solidFill>
                  <a:schemeClr val="tx1">
                    <a:lumMod val="65000"/>
                    <a:lumOff val="35000"/>
                  </a:schemeClr>
                </a:solidFill>
              </a:rPr>
              <a:t>:  clean production, business models, waste </a:t>
            </a:r>
            <a:r>
              <a:rPr lang="en-US" sz="2400" dirty="0">
                <a:solidFill>
                  <a:schemeClr val="tx1">
                    <a:lumMod val="65000"/>
                    <a:lumOff val="35000"/>
                  </a:schemeClr>
                </a:solidFill>
              </a:rPr>
              <a:t>decontamination </a:t>
            </a:r>
            <a:r>
              <a:rPr lang="en-US" sz="2400" dirty="0" smtClean="0">
                <a:solidFill>
                  <a:schemeClr val="tx1">
                    <a:lumMod val="65000"/>
                    <a:lumOff val="35000"/>
                  </a:schemeClr>
                </a:solidFill>
              </a:rPr>
              <a:t>solutions</a:t>
            </a:r>
            <a:endParaRPr lang="en-GB" sz="2400" dirty="0">
              <a:solidFill>
                <a:schemeClr val="tx1">
                  <a:lumMod val="65000"/>
                  <a:lumOff val="35000"/>
                </a:schemeClr>
              </a:solidFill>
            </a:endParaRPr>
          </a:p>
          <a:p>
            <a:r>
              <a:rPr lang="en-US" sz="2400" dirty="0" smtClean="0">
                <a:solidFill>
                  <a:schemeClr val="tx1">
                    <a:lumMod val="65000"/>
                    <a:lumOff val="35000"/>
                  </a:schemeClr>
                </a:solidFill>
              </a:rPr>
              <a:t>IT solutions to </a:t>
            </a:r>
            <a:r>
              <a:rPr lang="en-US" sz="2400" b="1" dirty="0" smtClean="0">
                <a:solidFill>
                  <a:schemeClr val="tx1">
                    <a:lumMod val="65000"/>
                    <a:lumOff val="35000"/>
                  </a:schemeClr>
                </a:solidFill>
              </a:rPr>
              <a:t>track </a:t>
            </a:r>
            <a:r>
              <a:rPr lang="en-US" sz="2400" b="1" dirty="0">
                <a:solidFill>
                  <a:schemeClr val="tx1">
                    <a:lumMod val="65000"/>
                    <a:lumOff val="35000"/>
                  </a:schemeClr>
                </a:solidFill>
              </a:rPr>
              <a:t>substances </a:t>
            </a:r>
            <a:r>
              <a:rPr lang="en-US" sz="2400" b="1" dirty="0" smtClean="0">
                <a:solidFill>
                  <a:schemeClr val="tx1">
                    <a:lumMod val="65000"/>
                    <a:lumOff val="35000"/>
                  </a:schemeClr>
                </a:solidFill>
              </a:rPr>
              <a:t>of concern</a:t>
            </a:r>
          </a:p>
          <a:p>
            <a:r>
              <a:rPr lang="en-US" sz="2400" dirty="0" smtClean="0">
                <a:solidFill>
                  <a:schemeClr val="tx1">
                    <a:lumMod val="65000"/>
                    <a:lumOff val="35000"/>
                  </a:schemeClr>
                </a:solidFill>
              </a:rPr>
              <a:t>Human/environmental</a:t>
            </a:r>
            <a:r>
              <a:rPr lang="en-US" sz="2400" b="1" dirty="0" smtClean="0">
                <a:solidFill>
                  <a:schemeClr val="tx1">
                    <a:lumMod val="65000"/>
                    <a:lumOff val="35000"/>
                  </a:schemeClr>
                </a:solidFill>
              </a:rPr>
              <a:t> biomonitoring</a:t>
            </a:r>
            <a:endParaRPr lang="en-US" sz="2400" b="1" dirty="0">
              <a:solidFill>
                <a:schemeClr val="tx1">
                  <a:lumMod val="65000"/>
                  <a:lumOff val="35000"/>
                </a:schemeClr>
              </a:solidFill>
            </a:endParaRPr>
          </a:p>
          <a:p>
            <a:pPr marL="45720" inden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168212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Processes and participation</a:t>
            </a:r>
            <a:endParaRPr lang="en-US" b="1" dirty="0"/>
          </a:p>
        </p:txBody>
      </p:sp>
      <p:sp>
        <p:nvSpPr>
          <p:cNvPr id="4" name="Content Placeholder 3"/>
          <p:cNvSpPr>
            <a:spLocks noGrp="1"/>
          </p:cNvSpPr>
          <p:nvPr>
            <p:ph idx="1"/>
          </p:nvPr>
        </p:nvSpPr>
        <p:spPr>
          <a:xfrm>
            <a:off x="185739" y="2120928"/>
            <a:ext cx="7600950" cy="3881904"/>
          </a:xfrm>
        </p:spPr>
        <p:txBody>
          <a:bodyPr>
            <a:noAutofit/>
          </a:bodyPr>
          <a:lstStyle/>
          <a:p>
            <a:pPr lvl="1">
              <a:spcBef>
                <a:spcPts val="1800"/>
              </a:spcBef>
            </a:pPr>
            <a:r>
              <a:rPr lang="en-US" sz="2600" b="1" dirty="0"/>
              <a:t>High level </a:t>
            </a:r>
            <a:r>
              <a:rPr lang="en-US" sz="2600" b="1" dirty="0" smtClean="0"/>
              <a:t>roundtable:</a:t>
            </a:r>
          </a:p>
          <a:p>
            <a:pPr marL="836640" lvl="4">
              <a:spcBef>
                <a:spcPts val="0"/>
              </a:spcBef>
            </a:pPr>
            <a:r>
              <a:rPr lang="en-US" sz="2600" b="1" dirty="0" smtClean="0"/>
              <a:t>Industry, incl. SMEs</a:t>
            </a:r>
          </a:p>
          <a:p>
            <a:pPr marL="836640" lvl="4">
              <a:spcBef>
                <a:spcPts val="0"/>
              </a:spcBef>
            </a:pPr>
            <a:r>
              <a:rPr lang="en-US" sz="2600" b="1" dirty="0" smtClean="0"/>
              <a:t>Science</a:t>
            </a:r>
          </a:p>
          <a:p>
            <a:pPr marL="836640" lvl="4">
              <a:spcBef>
                <a:spcPts val="0"/>
              </a:spcBef>
            </a:pPr>
            <a:r>
              <a:rPr lang="en-US" sz="2600" b="1" dirty="0" smtClean="0"/>
              <a:t>Civil society</a:t>
            </a:r>
          </a:p>
          <a:p>
            <a:pPr lvl="1">
              <a:spcBef>
                <a:spcPts val="1800"/>
              </a:spcBef>
            </a:pPr>
            <a:r>
              <a:rPr lang="en-US" sz="2600" b="1" dirty="0" smtClean="0"/>
              <a:t>Action Plan (Annex) </a:t>
            </a:r>
            <a:r>
              <a:rPr lang="en-US" sz="2600" dirty="0" smtClean="0"/>
              <a:t>with key actions and timing</a:t>
            </a:r>
          </a:p>
          <a:p>
            <a:pPr lvl="1">
              <a:spcBef>
                <a:spcPts val="1800"/>
              </a:spcBef>
            </a:pPr>
            <a:r>
              <a:rPr lang="en-US" sz="2600" b="1" dirty="0"/>
              <a:t>Targeted </a:t>
            </a:r>
            <a:r>
              <a:rPr lang="en-US" sz="2600" dirty="0"/>
              <a:t>amendments of REACH, CLP and sectoral legislation</a:t>
            </a:r>
          </a:p>
          <a:p>
            <a:pPr lvl="1">
              <a:spcBef>
                <a:spcPts val="1800"/>
              </a:spcBef>
            </a:pPr>
            <a:r>
              <a:rPr lang="en-US" sz="2600" dirty="0" smtClean="0"/>
              <a:t>Legislative </a:t>
            </a:r>
            <a:r>
              <a:rPr lang="en-US" sz="2600" dirty="0"/>
              <a:t>processes will be </a:t>
            </a:r>
            <a:r>
              <a:rPr lang="en-US" sz="2600" b="1" dirty="0"/>
              <a:t>underpinned by better regulation including impact </a:t>
            </a:r>
            <a:r>
              <a:rPr lang="en-US" sz="2600" b="1" dirty="0" smtClean="0"/>
              <a:t>assessments</a:t>
            </a:r>
            <a:endParaRPr lang="en-US" sz="2600" b="1" dirty="0"/>
          </a:p>
        </p:txBody>
      </p:sp>
      <p:pic>
        <p:nvPicPr>
          <p:cNvPr id="2050" name="Picture 2" descr="Europe aims for 'zero pollution' in upcoming chemicals strategy –  EURACTIV.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525" y="1965960"/>
            <a:ext cx="4178229" cy="2580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9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 SLIDES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33423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b="1" dirty="0" smtClean="0"/>
              <a:t>1. </a:t>
            </a:r>
            <a:r>
              <a:rPr lang="es-ES" b="1" dirty="0" err="1"/>
              <a:t>Boosting</a:t>
            </a:r>
            <a:r>
              <a:rPr lang="es-ES" b="1" dirty="0"/>
              <a:t> </a:t>
            </a:r>
            <a:r>
              <a:rPr lang="es-ES" b="1" dirty="0" err="1" smtClean="0"/>
              <a:t>innovation</a:t>
            </a:r>
            <a:r>
              <a:rPr lang="es-ES" b="1" dirty="0" smtClean="0"/>
              <a:t> </a:t>
            </a:r>
            <a:endParaRPr lang="es-ES" b="1" dirty="0"/>
          </a:p>
        </p:txBody>
      </p:sp>
      <p:sp>
        <p:nvSpPr>
          <p:cNvPr id="4" name="Content Placeholder 3"/>
          <p:cNvSpPr>
            <a:spLocks noGrp="1"/>
          </p:cNvSpPr>
          <p:nvPr>
            <p:ph idx="1"/>
          </p:nvPr>
        </p:nvSpPr>
        <p:spPr>
          <a:xfrm>
            <a:off x="3571875" y="2009003"/>
            <a:ext cx="8505542" cy="2914739"/>
          </a:xfrm>
        </p:spPr>
        <p:txBody>
          <a:bodyPr>
            <a:noAutofit/>
          </a:bodyPr>
          <a:lstStyle/>
          <a:p>
            <a:pPr lvl="1">
              <a:spcBef>
                <a:spcPts val="1200"/>
              </a:spcBef>
              <a:spcAft>
                <a:spcPts val="1200"/>
              </a:spcAft>
            </a:pPr>
            <a:r>
              <a:rPr lang="en-US" sz="2400" dirty="0" smtClean="0"/>
              <a:t>Promoting chemicals that are </a:t>
            </a:r>
            <a:r>
              <a:rPr lang="en-US" sz="2400" b="1" dirty="0" smtClean="0"/>
              <a:t>safe and sustainable-by-design: criteria and support network</a:t>
            </a:r>
          </a:p>
          <a:p>
            <a:pPr lvl="1">
              <a:spcBef>
                <a:spcPts val="1200"/>
              </a:spcBef>
              <a:spcAft>
                <a:spcPts val="1200"/>
              </a:spcAft>
            </a:pPr>
            <a:r>
              <a:rPr lang="en-US" sz="2400" b="1" dirty="0"/>
              <a:t>Support industrial innovation </a:t>
            </a:r>
            <a:r>
              <a:rPr lang="en-US" sz="2400" dirty="0"/>
              <a:t>: climate neutral &amp; clean production</a:t>
            </a:r>
          </a:p>
          <a:p>
            <a:pPr lvl="1">
              <a:spcBef>
                <a:spcPts val="1200"/>
              </a:spcBef>
              <a:spcAft>
                <a:spcPts val="1200"/>
              </a:spcAft>
            </a:pPr>
            <a:r>
              <a:rPr lang="en-US" sz="2400" dirty="0" smtClean="0"/>
              <a:t>Promote </a:t>
            </a:r>
            <a:r>
              <a:rPr lang="en-US" sz="2400" b="1" dirty="0"/>
              <a:t>innovative testing and risk assessment methods </a:t>
            </a:r>
            <a:r>
              <a:rPr lang="en-US" sz="2400" dirty="0"/>
              <a:t>and their regulatory uptake</a:t>
            </a:r>
          </a:p>
          <a:p>
            <a:pPr lvl="1">
              <a:spcBef>
                <a:spcPts val="1200"/>
              </a:spcBef>
              <a:spcAft>
                <a:spcPts val="1200"/>
              </a:spcAft>
            </a:pPr>
            <a:r>
              <a:rPr lang="en-US" sz="2400" b="1" dirty="0" smtClean="0"/>
              <a:t>Identify key chemical value chains</a:t>
            </a:r>
            <a:r>
              <a:rPr lang="en-US" sz="2400" dirty="0" smtClean="0"/>
              <a:t>/technologies &amp; promote open strategic autonomy</a:t>
            </a:r>
          </a:p>
          <a:p>
            <a:pPr lvl="1">
              <a:spcBef>
                <a:spcPts val="1200"/>
              </a:spcBef>
              <a:spcAft>
                <a:spcPts val="1200"/>
              </a:spcAft>
            </a:pPr>
            <a:r>
              <a:rPr lang="en-US" sz="2400" b="1" dirty="0"/>
              <a:t>Non-toxic material cycles</a:t>
            </a:r>
            <a:r>
              <a:rPr lang="en-US" sz="2400" dirty="0"/>
              <a:t> in products &amp; waste decontamination solutions</a:t>
            </a:r>
          </a:p>
          <a:p>
            <a:pPr lvl="1">
              <a:spcBef>
                <a:spcPts val="1200"/>
              </a:spcBef>
              <a:spcAft>
                <a:spcPts val="1200"/>
              </a:spcAft>
            </a:pPr>
            <a:endParaRPr lang="en-US" sz="2400" dirty="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682" b="99252" l="10000" r="95495">
                        <a14:foregroundMark x1="51758" y1="41495" x2="51758" y2="41495"/>
                        <a14:foregroundMark x1="56923" y1="35140" x2="56923" y2="35140"/>
                        <a14:foregroundMark x1="61099" y1="23364" x2="61099" y2="23364"/>
                        <a14:foregroundMark x1="60769" y1="15701" x2="60769" y2="15701"/>
                        <a14:foregroundMark x1="53297" y1="10841" x2="53297" y2="10841"/>
                        <a14:foregroundMark x1="46923" y1="8411" x2="46923" y2="8411"/>
                        <a14:foregroundMark x1="52857" y1="85981" x2="52857" y2="85981"/>
                        <a14:foregroundMark x1="50220" y1="95140" x2="50220" y2="95140"/>
                        <a14:foregroundMark x1="49231" y1="86729" x2="49231" y2="86729"/>
                        <a14:foregroundMark x1="48132" y1="78505" x2="48132" y2="78505"/>
                        <a14:foregroundMark x1="45385" y1="94579" x2="45385" y2="94579"/>
                        <a14:foregroundMark x1="55495" y1="54019" x2="55495" y2="54019"/>
                        <a14:foregroundMark x1="56484" y1="47290" x2="56484" y2="47290"/>
                        <a14:foregroundMark x1="63077" y1="44860" x2="63077" y2="44860"/>
                        <a14:foregroundMark x1="65055" y1="53645" x2="65055" y2="53645"/>
                        <a14:foregroundMark x1="63516" y1="60561" x2="63516" y2="60561"/>
                        <a14:foregroundMark x1="62637" y1="70093" x2="62637" y2="70093"/>
                        <a14:foregroundMark x1="57692" y1="76636" x2="57692" y2="76636"/>
                        <a14:foregroundMark x1="57692" y1="82056" x2="57692" y2="82056"/>
                        <a14:foregroundMark x1="52198" y1="78505" x2="52198" y2="78505"/>
                        <a14:foregroundMark x1="63846" y1="91963" x2="63846" y2="91963"/>
                        <a14:foregroundMark x1="68242" y1="82056" x2="68242" y2="82056"/>
                        <a14:foregroundMark x1="61868" y1="84299" x2="61868" y2="84299"/>
                        <a14:foregroundMark x1="67692" y1="70654" x2="67692" y2="70654"/>
                        <a14:foregroundMark x1="62418" y1="76449" x2="62418" y2="76449"/>
                        <a14:foregroundMark x1="66154" y1="66168" x2="66154" y2="66168"/>
                        <a14:foregroundMark x1="70330" y1="62430" x2="70330" y2="62430"/>
                        <a14:foregroundMark x1="70220" y1="56449" x2="70220" y2="56449"/>
                        <a14:foregroundMark x1="72308" y1="51589" x2="72308" y2="51589"/>
                        <a14:foregroundMark x1="70220" y1="46542" x2="70220" y2="46542"/>
                        <a14:foregroundMark x1="68242" y1="40187" x2="68242" y2="40187"/>
                        <a14:foregroundMark x1="67912" y1="36075" x2="67912" y2="36075"/>
                        <a14:foregroundMark x1="63736" y1="34766" x2="63736" y2="34766"/>
                        <a14:foregroundMark x1="72088" y1="29346" x2="72088" y2="29346"/>
                        <a14:foregroundMark x1="74835" y1="23738" x2="74835" y2="23738"/>
                        <a14:foregroundMark x1="78132" y1="17009" x2="78132" y2="17009"/>
                        <a14:foregroundMark x1="72637" y1="11215" x2="72637" y2="11215"/>
                        <a14:foregroundMark x1="79231" y1="6916" x2="79231" y2="6916"/>
                        <a14:foregroundMark x1="67692" y1="7664" x2="67473" y2="7664"/>
                        <a14:foregroundMark x1="56264" y1="4673" x2="56264" y2="4673"/>
                        <a14:foregroundMark x1="42747" y1="5981" x2="42747" y2="5981"/>
                        <a14:foregroundMark x1="76923" y1="80561" x2="76923" y2="80561"/>
                        <a14:foregroundMark x1="76044" y1="45421" x2="76044" y2="45421"/>
                        <a14:foregroundMark x1="74176" y1="37570" x2="74176" y2="37570"/>
                        <a14:foregroundMark x1="86264" y1="35140" x2="86264" y2="35140"/>
                        <a14:foregroundMark x1="84066" y1="31589" x2="84066" y2="31589"/>
                        <a14:foregroundMark x1="81648" y1="36449" x2="81648" y2="36449"/>
                        <a14:foregroundMark x1="77912" y1="35701" x2="77912" y2="35701"/>
                        <a14:foregroundMark x1="77582" y1="27103" x2="77582" y2="27103"/>
                        <a14:foregroundMark x1="83077" y1="21682" x2="83077" y2="21682"/>
                        <a14:foregroundMark x1="86923" y1="18692" x2="86923" y2="18692"/>
                        <a14:foregroundMark x1="87363" y1="10841" x2="87363" y2="10841"/>
                        <a14:foregroundMark x1="88462" y1="57570" x2="88462" y2="57570"/>
                        <a14:foregroundMark x1="83846" y1="52523" x2="83846" y2="52523"/>
                        <a14:foregroundMark x1="83187" y1="58318" x2="83187" y2="58318"/>
                        <a14:foregroundMark x1="83846" y1="69346" x2="83846" y2="69346"/>
                        <a14:foregroundMark x1="78242" y1="74019" x2="78242" y2="74019"/>
                        <a14:foregroundMark x1="75934" y1="80561" x2="75934" y2="80561"/>
                        <a14:foregroundMark x1="74176" y1="71589" x2="74176" y2="71589"/>
                        <a14:foregroundMark x1="76044" y1="64860" x2="76044" y2="64860"/>
                        <a14:foregroundMark x1="78132" y1="59813" x2="78132" y2="59813"/>
                        <a14:foregroundMark x1="74725" y1="54393" x2="74725" y2="54393"/>
                        <a14:foregroundMark x1="79341" y1="50841" x2="79341" y2="50841"/>
                        <a14:foregroundMark x1="81429" y1="45047" x2="81429" y2="45047"/>
                        <a14:foregroundMark x1="86044" y1="45047" x2="86044" y2="45047"/>
                        <a14:foregroundMark x1="87473" y1="86542" x2="87473" y2="86542"/>
                        <a14:foregroundMark x1="82637" y1="80935" x2="82637" y2="80935"/>
                        <a14:foregroundMark x1="76703" y1="83364" x2="76703" y2="83364"/>
                        <a14:foregroundMark x1="76374" y1="86729" x2="76374" y2="86729"/>
                        <a14:foregroundMark x1="72527" y1="96075" x2="72527" y2="96075"/>
                        <a14:foregroundMark x1="59011" y1="97009" x2="59011" y2="97009"/>
                        <a14:foregroundMark x1="66813" y1="17009" x2="66813" y2="17009"/>
                        <a14:foregroundMark x1="58901" y1="68972" x2="58901" y2="68972"/>
                      </a14:backgroundRemoval>
                    </a14:imgEffect>
                  </a14:imgLayer>
                </a14:imgProps>
              </a:ext>
              <a:ext uri="{28A0092B-C50C-407E-A947-70E740481C1C}">
                <a14:useLocalDpi xmlns:a14="http://schemas.microsoft.com/office/drawing/2010/main" val="0"/>
              </a:ext>
            </a:extLst>
          </a:blip>
          <a:stretch>
            <a:fillRect/>
          </a:stretch>
        </p:blipFill>
        <p:spPr>
          <a:xfrm>
            <a:off x="397291" y="2650063"/>
            <a:ext cx="3867379" cy="2273679"/>
          </a:xfrm>
          <a:prstGeom prst="rect">
            <a:avLst/>
          </a:prstGeom>
        </p:spPr>
      </p:pic>
    </p:spTree>
    <p:extLst>
      <p:ext uri="{BB962C8B-B14F-4D97-AF65-F5344CB8AC3E}">
        <p14:creationId xmlns:p14="http://schemas.microsoft.com/office/powerpoint/2010/main" val="420044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5212</TotalTime>
  <Words>2404</Words>
  <Application>Microsoft Office PowerPoint</Application>
  <PresentationFormat>Widescreen</PresentationFormat>
  <Paragraphs>194</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Arial</vt:lpstr>
      <vt:lpstr>Calibri</vt:lpstr>
      <vt:lpstr>Corbel</vt:lpstr>
      <vt:lpstr>Verdana</vt:lpstr>
      <vt:lpstr>Wingdings</vt:lpstr>
      <vt:lpstr>Basis</vt:lpstr>
      <vt:lpstr>PowerPoint Presentation</vt:lpstr>
      <vt:lpstr>Chemicals in Numbers</vt:lpstr>
      <vt:lpstr>PowerPoint Presentation</vt:lpstr>
      <vt:lpstr>2030 vision – towards a toxic-free environment</vt:lpstr>
      <vt:lpstr>TOXIC-FREE ENVIRONMENT: 5 building blocks</vt:lpstr>
      <vt:lpstr>Closing the loops: towards safe and sustainable-by-design chemicals</vt:lpstr>
      <vt:lpstr>Processes and participation</vt:lpstr>
      <vt:lpstr>BACKGROUND SLIDES</vt:lpstr>
      <vt:lpstr>1. Boosting innovation </vt:lpstr>
      <vt:lpstr>2. Strengthening legislation</vt:lpstr>
      <vt:lpstr>3. Simplifying and consolidating</vt:lpstr>
      <vt:lpstr>4. A comprehensive knowledge base </vt:lpstr>
      <vt:lpstr>5. Setting the example globally</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Strategy  for Sustainability</dc:title>
  <dc:creator>PLANAS HERRERA Luis (ENV)</dc:creator>
  <cp:lastModifiedBy>MONTANI Elena (ENV)</cp:lastModifiedBy>
  <cp:revision>62</cp:revision>
  <cp:lastPrinted>2020-10-15T22:55:06Z</cp:lastPrinted>
  <dcterms:created xsi:type="dcterms:W3CDTF">2020-10-11T18:35:46Z</dcterms:created>
  <dcterms:modified xsi:type="dcterms:W3CDTF">2020-10-26T10:28:33Z</dcterms:modified>
</cp:coreProperties>
</file>