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16"/>
  </p:notesMasterIdLst>
  <p:sldIdLst>
    <p:sldId id="256" r:id="rId6"/>
    <p:sldId id="266" r:id="rId7"/>
    <p:sldId id="914" r:id="rId8"/>
    <p:sldId id="278" r:id="rId9"/>
    <p:sldId id="279" r:id="rId10"/>
    <p:sldId id="272" r:id="rId11"/>
    <p:sldId id="899" r:id="rId12"/>
    <p:sldId id="918" r:id="rId13"/>
    <p:sldId id="879" r:id="rId14"/>
    <p:sldId id="90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FF"/>
    <a:srgbClr val="FF8C45"/>
    <a:srgbClr val="00E6B5"/>
    <a:srgbClr val="FFEB8C"/>
    <a:srgbClr val="6400AA"/>
    <a:srgbClr val="FF6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9" autoAdjust="0"/>
    <p:restoredTop sz="86399"/>
  </p:normalViewPr>
  <p:slideViewPr>
    <p:cSldViewPr snapToGrid="0">
      <p:cViewPr varScale="1">
        <p:scale>
          <a:sx n="96" d="100"/>
          <a:sy n="96" d="100"/>
        </p:scale>
        <p:origin x="1408" y="160"/>
      </p:cViewPr>
      <p:guideLst/>
    </p:cSldViewPr>
  </p:slideViewPr>
  <p:outlineViewPr>
    <p:cViewPr>
      <p:scale>
        <a:sx n="33" d="100"/>
        <a:sy n="33" d="100"/>
      </p:scale>
      <p:origin x="0" y="-3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8901-09C2-4C40-A5C8-2AA599CAC8CF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8B7FD-6C4E-FB4C-B926-C3B7AC370A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69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8B7FD-6C4E-FB4C-B926-C3B7AC370A7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68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are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self</a:t>
            </a:r>
            <a:r>
              <a:rPr lang="nl-NL" dirty="0"/>
              <a:t>- </a:t>
            </a:r>
            <a:r>
              <a:rPr lang="nl-NL" dirty="0" err="1"/>
              <a:t>sustaining</a:t>
            </a:r>
            <a:r>
              <a:rPr lang="nl-NL" dirty="0"/>
              <a:t> </a:t>
            </a:r>
            <a:r>
              <a:rPr lang="nl-NL" dirty="0" err="1"/>
              <a:t>industrial</a:t>
            </a:r>
            <a:r>
              <a:rPr lang="nl-NL" dirty="0"/>
              <a:t> </a:t>
            </a:r>
            <a:r>
              <a:rPr lang="nl-NL" dirty="0" err="1"/>
              <a:t>ecosystem</a:t>
            </a:r>
            <a:r>
              <a:rPr lang="nl-NL" dirty="0"/>
              <a:t> </a:t>
            </a:r>
            <a:r>
              <a:rPr lang="nl-NL" dirty="0" err="1"/>
              <a:t>since</a:t>
            </a:r>
            <a:r>
              <a:rPr lang="nl-NL" dirty="0"/>
              <a:t>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working</a:t>
            </a:r>
            <a:r>
              <a:rPr lang="nl-NL" dirty="0"/>
              <a:t> on full </a:t>
            </a:r>
            <a:r>
              <a:rPr lang="nl-NL" dirty="0" err="1"/>
              <a:t>scale</a:t>
            </a:r>
            <a:r>
              <a:rPr lang="nl-NL" dirty="0"/>
              <a:t> </a:t>
            </a:r>
            <a:r>
              <a:rPr lang="nl-NL" dirty="0" err="1"/>
              <a:t>industrial</a:t>
            </a:r>
            <a:r>
              <a:rPr lang="nl-NL" dirty="0"/>
              <a:t> </a:t>
            </a:r>
            <a:r>
              <a:rPr lang="nl-NL" dirty="0" err="1"/>
              <a:t>symbioses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circular</a:t>
            </a:r>
            <a:r>
              <a:rPr lang="nl-NL" dirty="0"/>
              <a:t> </a:t>
            </a:r>
            <a:r>
              <a:rPr lang="nl-NL" dirty="0" err="1"/>
              <a:t>economy</a:t>
            </a:r>
            <a:endParaRPr lang="nl-NL" dirty="0"/>
          </a:p>
          <a:p>
            <a:r>
              <a:rPr lang="nl-NL" dirty="0" err="1"/>
              <a:t>We’re</a:t>
            </a:r>
            <a:r>
              <a:rPr lang="nl-NL" dirty="0"/>
              <a:t> </a:t>
            </a:r>
            <a:r>
              <a:rPr lang="nl-NL" dirty="0" err="1"/>
              <a:t>Closing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feedstock</a:t>
            </a:r>
            <a:r>
              <a:rPr lang="nl-NL" dirty="0"/>
              <a:t>- , energy </a:t>
            </a:r>
            <a:r>
              <a:rPr lang="nl-NL" dirty="0" err="1"/>
              <a:t>and</a:t>
            </a:r>
            <a:r>
              <a:rPr lang="nl-NL" dirty="0"/>
              <a:t> data loops </a:t>
            </a:r>
            <a:r>
              <a:rPr lang="nl-NL" dirty="0" err="1"/>
              <a:t>and</a:t>
            </a:r>
            <a:r>
              <a:rPr lang="nl-NL" dirty="0"/>
              <a:t> have </a:t>
            </a:r>
            <a:r>
              <a:rPr lang="nl-NL" dirty="0" err="1"/>
              <a:t>brought</a:t>
            </a:r>
            <a:r>
              <a:rPr lang="nl-NL" dirty="0"/>
              <a:t> </a:t>
            </a:r>
            <a:r>
              <a:rPr lang="nl-NL" dirty="0" err="1"/>
              <a:t>togethter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relevant stakeholders, </a:t>
            </a:r>
            <a:r>
              <a:rPr lang="nl-NL" dirty="0" err="1"/>
              <a:t>technologies</a:t>
            </a:r>
            <a:r>
              <a:rPr lang="nl-NL" dirty="0"/>
              <a:t>, </a:t>
            </a:r>
            <a:r>
              <a:rPr lang="nl-NL" dirty="0" err="1"/>
              <a:t>infrastructures</a:t>
            </a:r>
            <a:r>
              <a:rPr lang="nl-NL" dirty="0"/>
              <a:t>,, tools &amp; </a:t>
            </a:r>
            <a:r>
              <a:rPr lang="nl-NL" dirty="0" err="1"/>
              <a:t>Instruments</a:t>
            </a:r>
            <a:r>
              <a:rPr lang="nl-NL" dirty="0"/>
              <a:t> </a:t>
            </a:r>
            <a:r>
              <a:rPr lang="nl-NL" dirty="0" err="1"/>
              <a:t>necessary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incubation</a:t>
            </a:r>
            <a:r>
              <a:rPr lang="nl-NL" dirty="0"/>
              <a:t>, </a:t>
            </a:r>
            <a:r>
              <a:rPr lang="nl-NL" dirty="0" err="1"/>
              <a:t>implementation</a:t>
            </a:r>
            <a:r>
              <a:rPr lang="nl-NL" dirty="0"/>
              <a:t>, </a:t>
            </a:r>
            <a:r>
              <a:rPr lang="nl-NL" dirty="0" err="1"/>
              <a:t>evoluation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management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8B7FD-6C4E-FB4C-B926-C3B7AC370A7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06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8B7FD-6C4E-FB4C-B926-C3B7AC370A7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27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self-sustaining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full-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Industrial- Urban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Symbiosis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Feedstock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(energy, resource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data) loops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relevant stakeholders,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tools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incubation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management.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8B7FD-6C4E-FB4C-B926-C3B7AC370A7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74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/>
              <a:t>Area:</a:t>
            </a:r>
            <a:r>
              <a:rPr lang="en-US" sz="1400" dirty="0"/>
              <a:t>  		</a:t>
            </a:r>
            <a:r>
              <a:rPr lang="en-US" sz="1200" dirty="0"/>
              <a:t>Industrial Park + Innovation Campus </a:t>
            </a:r>
          </a:p>
          <a:p>
            <a:pPr marL="0" indent="0">
              <a:buNone/>
            </a:pPr>
            <a:r>
              <a:rPr lang="en-US" sz="1400" b="1" dirty="0"/>
              <a:t>Capability:</a:t>
            </a:r>
            <a:r>
              <a:rPr lang="en-US" sz="1400" dirty="0"/>
              <a:t> 		</a:t>
            </a:r>
            <a:r>
              <a:rPr lang="en-US" sz="1200" dirty="0"/>
              <a:t>scaling up + debottlenecking</a:t>
            </a:r>
          </a:p>
          <a:p>
            <a:pPr marL="0" indent="0">
              <a:buNone/>
            </a:pPr>
            <a:r>
              <a:rPr lang="en-US" sz="1400" b="1" dirty="0"/>
              <a:t>Knowledge:</a:t>
            </a:r>
            <a:r>
              <a:rPr lang="en-US" sz="1400" dirty="0"/>
              <a:t> 	</a:t>
            </a:r>
            <a:r>
              <a:rPr lang="en-US" sz="1200" dirty="0"/>
              <a:t>chemical, process and material engineering</a:t>
            </a:r>
          </a:p>
          <a:p>
            <a:pPr marL="0" indent="0">
              <a:buNone/>
            </a:pPr>
            <a:r>
              <a:rPr lang="en-US" sz="1400" b="1" dirty="0"/>
              <a:t>Education:</a:t>
            </a:r>
            <a:r>
              <a:rPr lang="en-US" sz="1400" dirty="0"/>
              <a:t> 		</a:t>
            </a:r>
            <a:r>
              <a:rPr lang="en-US" sz="1200" dirty="0"/>
              <a:t>CHILL Labs national</a:t>
            </a:r>
            <a:r>
              <a:rPr lang="en-US" sz="1200" i="1" dirty="0"/>
              <a:t> Best Practice </a:t>
            </a:r>
            <a:endParaRPr lang="en-US" sz="1200" dirty="0"/>
          </a:p>
          <a:p>
            <a:pPr marL="0" indent="0">
              <a:buNone/>
            </a:pPr>
            <a:r>
              <a:rPr lang="en-US" sz="1400" b="1" dirty="0"/>
              <a:t>Region:</a:t>
            </a:r>
            <a:r>
              <a:rPr lang="en-US" sz="1400" dirty="0"/>
              <a:t> 		without borders, </a:t>
            </a:r>
            <a:r>
              <a:rPr lang="en-US" sz="1400" dirty="0" err="1"/>
              <a:t>Euregional</a:t>
            </a:r>
            <a:r>
              <a:rPr lang="en-US" sz="1400" dirty="0"/>
              <a:t>, Trilateral</a:t>
            </a:r>
          </a:p>
          <a:p>
            <a:pPr marL="0" indent="0">
              <a:buNone/>
            </a:pPr>
            <a:r>
              <a:rPr lang="en-US" sz="1400" b="1" dirty="0"/>
              <a:t>Governments:</a:t>
            </a:r>
            <a:r>
              <a:rPr lang="en-US" sz="1400" dirty="0"/>
              <a:t> 	want to contribute and invest</a:t>
            </a:r>
          </a:p>
          <a:p>
            <a:pPr lvl="0"/>
            <a:r>
              <a:rPr lang="en-US" sz="1400" dirty="0"/>
              <a:t>The acquisition of parties with new, already scaled-up technologies that will be located directly at </a:t>
            </a:r>
            <a:r>
              <a:rPr lang="en-US" sz="1400" dirty="0" err="1"/>
              <a:t>Chemelot</a:t>
            </a:r>
            <a:r>
              <a:rPr lang="en-US" sz="1400" dirty="0"/>
              <a:t> Industrial Park</a:t>
            </a:r>
          </a:p>
          <a:p>
            <a:pPr lvl="0"/>
            <a:r>
              <a:rPr lang="en-US" sz="1400" dirty="0"/>
              <a:t>The acquisition of parties with still-to-scale-up technologies that will be located on the </a:t>
            </a:r>
            <a:r>
              <a:rPr lang="en-US" sz="1400" dirty="0" err="1"/>
              <a:t>Brightlands</a:t>
            </a:r>
            <a:r>
              <a:rPr lang="en-US" sz="1400" dirty="0"/>
              <a:t> </a:t>
            </a:r>
            <a:r>
              <a:rPr lang="en-US" sz="1400" dirty="0" err="1"/>
              <a:t>Chemelot</a:t>
            </a:r>
            <a:r>
              <a:rPr lang="en-US" sz="1400" dirty="0"/>
              <a:t> Campus (Pilot &amp; Demos)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Scaling up inventions from basic research elsewhere in the application-oriented research institutes such as:</a:t>
            </a:r>
          </a:p>
          <a:p>
            <a:pPr marL="0" indent="0">
              <a:buNone/>
            </a:pPr>
            <a:r>
              <a:rPr lang="en-US" sz="1400" dirty="0"/>
              <a:t>	- </a:t>
            </a:r>
            <a:r>
              <a:rPr lang="en-US" sz="1400" dirty="0" err="1"/>
              <a:t>Brightsite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/>
              <a:t>	- </a:t>
            </a:r>
            <a:r>
              <a:rPr lang="en-US" sz="1400" dirty="0" err="1"/>
              <a:t>Brightlands</a:t>
            </a:r>
            <a:r>
              <a:rPr lang="en-US" sz="1400" dirty="0"/>
              <a:t> Materials Center </a:t>
            </a:r>
          </a:p>
          <a:p>
            <a:pPr marL="0" indent="0">
              <a:buNone/>
            </a:pPr>
            <a:r>
              <a:rPr lang="en-US" sz="1400" dirty="0"/>
              <a:t>	- Aachen-Maastricht Institute on Biobased Materials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8B7FD-6C4E-FB4C-B926-C3B7AC370A7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08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From: </a:t>
            </a:r>
          </a:p>
          <a:p>
            <a:r>
              <a:rPr lang="en-US" sz="1200" b="1" dirty="0"/>
              <a:t>Natural gas and naphtha as a source of energy and raw material</a:t>
            </a:r>
          </a:p>
          <a:p>
            <a:endParaRPr lang="en-US" sz="1200" b="1" dirty="0"/>
          </a:p>
          <a:p>
            <a:r>
              <a:rPr lang="en-US" sz="1200" b="1" dirty="0"/>
              <a:t>To:</a:t>
            </a:r>
          </a:p>
          <a:p>
            <a:r>
              <a:rPr lang="en-US" sz="1200" b="1" dirty="0"/>
              <a:t>Electricity as an energy source and plastic residual streams and biomass as raw materials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8B7FD-6C4E-FB4C-B926-C3B7AC370A7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41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8B7FD-6C4E-FB4C-B926-C3B7AC370A7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78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85DB6B0-6253-44A7-8B95-89F9B37445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2244" y="5445677"/>
            <a:ext cx="6023113" cy="947807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DFE72-A2EC-4B05-BCAC-15ADECF6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5D7F9-682E-43FC-A0BA-3C0D66D4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24BC-9D4C-41E9-965B-86A0CB39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F3C079-60A6-704C-A7DA-B2EADA3EF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434" y="411506"/>
            <a:ext cx="8341052" cy="25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5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reamer klei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2018-4C4E-4F3D-868A-D54158222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12198"/>
            <a:ext cx="11111948" cy="4398341"/>
          </a:xfrm>
        </p:spPr>
        <p:txBody>
          <a:bodyPr anchor="t"/>
          <a:lstStyle>
            <a:lvl1pPr>
              <a:defRPr b="1">
                <a:solidFill>
                  <a:srgbClr val="FFEB8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12928-E481-48AC-9C0C-5B027118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138DB-748E-4DEF-B61D-74BA509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FD64-0819-4505-8CFD-DC2CB15A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FA86FB8-F2ED-BB43-B3BC-1FC2210C1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3082" y="5742266"/>
            <a:ext cx="761931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0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reamer klei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2018-4C4E-4F3D-868A-D54158222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12198"/>
            <a:ext cx="11111948" cy="4398341"/>
          </a:xfrm>
        </p:spPr>
        <p:txBody>
          <a:bodyPr anchor="t"/>
          <a:lstStyle>
            <a:lvl1pPr>
              <a:lnSpc>
                <a:spcPct val="110000"/>
              </a:lnSpc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12928-E481-48AC-9C0C-5B027118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138DB-748E-4DEF-B61D-74BA509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FD64-0819-4505-8CFD-DC2CB15A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BAA456C-28F0-F04F-9929-36444C251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3082" y="5742266"/>
            <a:ext cx="761931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17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4C44D3D2-87A2-1E40-85F9-A52942E71F7E}"/>
              </a:ext>
            </a:extLst>
          </p:cNvPr>
          <p:cNvSpPr/>
          <p:nvPr userDrawn="1"/>
        </p:nvSpPr>
        <p:spPr>
          <a:xfrm>
            <a:off x="6096000" y="-1"/>
            <a:ext cx="6096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22018-4C4E-4F3D-868A-D54158222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068" y="412198"/>
            <a:ext cx="5284305" cy="439834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12928-E481-48AC-9C0C-5B027118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138DB-748E-4DEF-B61D-74BA509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FD64-0819-4505-8CFD-DC2CB15A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178F59-1052-6047-AA7E-C76AF5D97A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2898" y="515365"/>
            <a:ext cx="2448336" cy="228271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64750E5-85D8-7147-9047-C09090988A90}"/>
              </a:ext>
            </a:extLst>
          </p:cNvPr>
          <p:cNvSpPr/>
          <p:nvPr userDrawn="1"/>
        </p:nvSpPr>
        <p:spPr>
          <a:xfrm>
            <a:off x="6096000" y="3429001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9E9BCC9-321C-A140-95DF-90A6C4868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6582" t="3826"/>
          <a:stretch/>
        </p:blipFill>
        <p:spPr>
          <a:xfrm>
            <a:off x="6406364" y="3428998"/>
            <a:ext cx="5372794" cy="24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38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kt - log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4C44D3D2-87A2-1E40-85F9-A52942E71F7E}"/>
              </a:ext>
            </a:extLst>
          </p:cNvPr>
          <p:cNvSpPr/>
          <p:nvPr userDrawn="1"/>
        </p:nvSpPr>
        <p:spPr>
          <a:xfrm>
            <a:off x="6096000" y="-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22018-4C4E-4F3D-868A-D54158222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068" y="412198"/>
            <a:ext cx="5284305" cy="439834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12928-E481-48AC-9C0C-5B027118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138DB-748E-4DEF-B61D-74BA509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FD64-0819-4505-8CFD-DC2CB15A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178F59-1052-6047-AA7E-C76AF5D97A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2898" y="515365"/>
            <a:ext cx="2448336" cy="228271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64750E5-85D8-7147-9047-C09090988A90}"/>
              </a:ext>
            </a:extLst>
          </p:cNvPr>
          <p:cNvSpPr/>
          <p:nvPr userDrawn="1"/>
        </p:nvSpPr>
        <p:spPr>
          <a:xfrm>
            <a:off x="6096000" y="3429001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56868CD-0B97-A048-9B19-D4D2EFB5B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6582" t="3826"/>
          <a:stretch/>
        </p:blipFill>
        <p:spPr>
          <a:xfrm>
            <a:off x="6406364" y="3428998"/>
            <a:ext cx="5372794" cy="24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83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kt - logo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4C44D3D2-87A2-1E40-85F9-A52942E71F7E}"/>
              </a:ext>
            </a:extLst>
          </p:cNvPr>
          <p:cNvSpPr/>
          <p:nvPr userDrawn="1"/>
        </p:nvSpPr>
        <p:spPr>
          <a:xfrm>
            <a:off x="6096000" y="-1"/>
            <a:ext cx="6096000" cy="3429000"/>
          </a:xfrm>
          <a:prstGeom prst="rect">
            <a:avLst/>
          </a:prstGeom>
          <a:solidFill>
            <a:srgbClr val="64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22018-4C4E-4F3D-868A-D54158222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068" y="412198"/>
            <a:ext cx="5284305" cy="439834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12928-E481-48AC-9C0C-5B027118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138DB-748E-4DEF-B61D-74BA509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FD64-0819-4505-8CFD-DC2CB15A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178F59-1052-6047-AA7E-C76AF5D97A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2898" y="515365"/>
            <a:ext cx="2448336" cy="228271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64750E5-85D8-7147-9047-C09090988A90}"/>
              </a:ext>
            </a:extLst>
          </p:cNvPr>
          <p:cNvSpPr/>
          <p:nvPr userDrawn="1"/>
        </p:nvSpPr>
        <p:spPr>
          <a:xfrm>
            <a:off x="6096000" y="342900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C97B335-EA8F-214D-8E6E-0932FE1A4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6582" t="3826"/>
          <a:stretch/>
        </p:blipFill>
        <p:spPr>
          <a:xfrm>
            <a:off x="6406364" y="3428998"/>
            <a:ext cx="5372794" cy="24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62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ks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2018-4C4E-4F3D-868A-D54158222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042" y="412198"/>
            <a:ext cx="5556980" cy="439834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12928-E481-48AC-9C0C-5B027118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138DB-748E-4DEF-B61D-74BA509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FD64-0819-4505-8CFD-DC2CB15A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72450996-DAC7-934F-A565-38BEFEAA2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858000"/>
          </a:xfrm>
          <a:solidFill>
            <a:schemeClr val="accent3"/>
          </a:solidFill>
        </p:spPr>
        <p:txBody>
          <a:bodyPr tIns="1007999" bIns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FA67F93-62A4-A742-B63E-EA7C160065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3082" y="5742266"/>
            <a:ext cx="761931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6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kst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2018-4C4E-4F3D-868A-D54158222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042" y="412198"/>
            <a:ext cx="5608351" cy="439834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8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12928-E481-48AC-9C0C-5B027118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138DB-748E-4DEF-B61D-74BA509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FD64-0819-4505-8CFD-DC2CB15A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72450996-DAC7-934F-A565-38BEFEAA2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858000"/>
          </a:xfrm>
          <a:solidFill>
            <a:schemeClr val="accent3"/>
          </a:solidFill>
        </p:spPr>
        <p:txBody>
          <a:bodyPr tIns="1007999" bIns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BD1D0DE-7EEE-9E44-BF8F-07B627F1C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3082" y="5742266"/>
            <a:ext cx="761931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17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ks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2018-4C4E-4F3D-868A-D54158222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042" y="412198"/>
            <a:ext cx="5546706" cy="439834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12928-E481-48AC-9C0C-5B027118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138DB-748E-4DEF-B61D-74BA509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FD64-0819-4505-8CFD-DC2CB15A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72450996-DAC7-934F-A565-38BEFEAA2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858000"/>
          </a:xfrm>
          <a:solidFill>
            <a:schemeClr val="accent3"/>
          </a:solidFill>
        </p:spPr>
        <p:txBody>
          <a:bodyPr tIns="1007999" bIns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1247A2-F95F-5D4E-8B83-32D0E1D830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3082" y="5742266"/>
            <a:ext cx="761931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48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- teks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72450996-DAC7-934F-A565-38BEFEAA2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3"/>
          </a:solidFill>
        </p:spPr>
        <p:txBody>
          <a:bodyPr tIns="1007999" bIns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12928-E481-48AC-9C0C-5B027118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138DB-748E-4DEF-B61D-74BA509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FD64-0819-4505-8CFD-DC2CB15A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2C2AB36-665C-4F44-8A07-AF4291D41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3082" y="5742266"/>
            <a:ext cx="761931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5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fsliu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AEC3E-F016-4B2B-8628-D695EDA2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B7796-1254-479C-9D98-E29763F8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15FCE-A95A-417D-9303-C84FD4B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BA8505D-2948-3F46-8855-B0A918C3A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8282" y="1305362"/>
            <a:ext cx="4555435" cy="42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DFB1-6A17-45AE-AF25-B2586BE90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04882"/>
            <a:ext cx="9657522" cy="1325563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C95F9-45C2-405E-89E1-CF86F5145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65382"/>
            <a:ext cx="9657522" cy="4587736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409575" indent="-409575">
              <a:tabLst/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8A8F-044F-46E8-80FF-BE6A9051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DB55-5F88-4D83-B0DF-EE2557DC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B1386-AB1C-467B-9966-E621E7CD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49D57A0-E38B-274E-A047-1C1677A54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586" y="5742266"/>
            <a:ext cx="762428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0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A15F-0A4C-431D-82F0-1544372BA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4B90A-F842-4F50-8ED1-9BA8E877A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E905F-FE70-41B6-A0A8-9E036DA9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5E38B-486E-4B74-AF27-99B2EFC34012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73AF9-1A1D-485A-9A96-7DE8FD4F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85A70-2F0E-45FA-89B3-C1ED253A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A7E44-E5EF-480E-8DFC-B644BCE957B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77C986A0-113F-EC4F-8058-08BC1E772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" y="6395523"/>
            <a:ext cx="407158" cy="3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60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9FE1-F0F8-452A-8311-C4E49F0B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8599D-8152-4D80-8B83-F3FCBF83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45047-577A-4D11-BA27-6CFE73B4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5E38B-486E-4B74-AF27-99B2EFC34012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84460-8A9F-4AE3-BA0E-42C55919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42105-555C-4BE4-92C0-2531800A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A7E44-E5EF-480E-8DFC-B644BCE957B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9DF08FB4-AD3B-B04A-9AB7-9D9DE2A19B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" y="6395523"/>
            <a:ext cx="407158" cy="3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49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A2BF-DFCB-4C4B-88EB-D44FF023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C642F-58BF-469D-8242-97DFF265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6F195-D21F-49D3-B583-936C0148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5E38B-486E-4B74-AF27-99B2EFC34012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1B04B-1958-4EDF-869E-9B28D956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1649-FD03-4055-A992-C4B21EDA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A7E44-E5EF-480E-8DFC-B644BCE95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05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F8CD1-F581-4277-A90F-4A45A4C6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E0BAA-1793-4854-B22F-DF3FA75CD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12256-2379-4A59-ACA5-8EE445367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94751-011D-4742-A952-09DD4C20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5E38B-486E-4B74-AF27-99B2EFC34012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86202-C9E2-4D78-A4B4-73D848F8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99856-6560-4E0F-A350-26ABF5B5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A7E44-E5EF-480E-8DFC-B644BCE95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2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A40E-C6AD-42F2-8BDC-845C4B3A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F9D26-5243-4B06-816F-2EA168D42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97047-44E3-46B9-B399-D0CEC569D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E8BCA-2D11-471D-AA26-F2785EB1D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405E6-192F-4FE7-8671-5B08E11DB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879B9-3CCF-4268-AF8F-2C1A2C1B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5E38B-486E-4B74-AF27-99B2EFC34012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2FB21-1E2A-4B1D-8FBD-B2FC4DEC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A03BC-C7C4-4389-A2D1-33561280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A7E44-E5EF-480E-8DFC-B644BCE95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6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E300-1FE3-4967-93CC-234AB542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 b="1" i="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67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CF998-4249-4F55-BB43-A7360990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5E38B-486E-4B74-AF27-99B2EFC34012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1C00F-73FC-4B87-BC13-CA0AFB08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991B3-436E-4145-91E6-CF3E6B8A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A7E44-E5EF-480E-8DFC-B644BCE95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35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49A2-6095-4B2D-ADC0-670278F9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F70F-29AC-4185-9A75-0307E044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BEBC1-C0A0-4AC2-B2AB-BA35000A1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69DC1-ADDD-4B22-878A-8A213B78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5E38B-486E-4B74-AF27-99B2EFC34012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36ED3-461B-423F-8211-2DB50D34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E91B8-65AC-422D-9458-C708EF5C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A7E44-E5EF-480E-8DFC-B644BCE95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57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E7C2-E072-415D-A3DF-134E55E0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B8A7EB-7939-438A-ABCC-3A4B9E26D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A706B-CCA3-41DD-805D-11E8D801C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A862B-CF59-4E00-835B-A24F1C7D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5E38B-486E-4B74-AF27-99B2EFC34012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56CA7-44AA-47A7-88A2-D5708769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E3260-2F64-43E6-8786-9DCAF37E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A7E44-E5EF-480E-8DFC-B644BCE95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3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58EE-0DF1-4E36-B9BB-45D70540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40F31-BC31-40CD-9180-D0800DCC8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DB31-1F65-4820-965C-CB2E6FBA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5E38B-486E-4B74-AF27-99B2EFC34012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F92F9-E98F-4AA0-BCA1-89C41809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C77FB-AC93-4A68-977E-938C4628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A7E44-E5EF-480E-8DFC-B644BCE95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DFB1-6A17-45AE-AF25-B2586BE90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04882"/>
            <a:ext cx="9657522" cy="1325563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C95F9-45C2-405E-89E1-CF86F5145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65382"/>
            <a:ext cx="9657522" cy="4587736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409575" indent="-409575">
              <a:tabLst/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8A8F-044F-46E8-80FF-BE6A9051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DB55-5F88-4D83-B0DF-EE2557DC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B1386-AB1C-467B-9966-E621E7CD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0B0D377-056E-0547-BE7D-C42A1418C1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3082" y="5742266"/>
            <a:ext cx="761931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2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B1AB5-5113-4398-9B8A-8C4F98AFD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27737-8FC3-4CF3-8545-40AAE357E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6243E-F47B-491E-8749-77AE0131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5E38B-486E-4B74-AF27-99B2EFC34012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B8BFA-BB33-4D6A-8197-9B1830E1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CD6BE-BED8-48AC-91A0-BE294FE1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A7E44-E5EF-480E-8DFC-B644BCE95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4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480000"/>
            <a:ext cx="11149192" cy="720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69CA5B-F78B-3146-85FA-AA21E5E9C142}" type="datetimeFigureOut">
              <a:t>23-10-20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6A068-2442-8A48-A07F-8355901F1AD9}" type="slidenum">
              <a:t>‹nr.›</a:t>
            </a:fld>
            <a:endParaRPr lang="nl-NL"/>
          </a:p>
        </p:txBody>
      </p:sp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933560E0-6B73-5149-AF80-5F4F8A7B7F7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22818" y="1722611"/>
            <a:ext cx="11154375" cy="4554303"/>
          </a:xfrm>
        </p:spPr>
        <p:txBody>
          <a:bodyPr tIns="0" bIns="576000" anchor="ctr"/>
          <a:lstStyle>
            <a:lvl1pPr marL="0" indent="0" algn="ctr">
              <a:buNone/>
              <a:defRPr sz="1200"/>
            </a:lvl1pPr>
          </a:lstStyle>
          <a:p>
            <a:r>
              <a:rPr lang="nl-NL" sz="1333"/>
              <a:t>Klik op onderstaand pictogram om een grafiek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51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DFB1-6A17-45AE-AF25-B2586BE90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04882"/>
            <a:ext cx="9657522" cy="1325563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C95F9-45C2-405E-89E1-CF86F5145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865382"/>
            <a:ext cx="4620491" cy="4587736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409575" indent="-409575">
              <a:tabLst/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8A8F-044F-46E8-80FF-BE6A9051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DB55-5F88-4D83-B0DF-EE2557DC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B1386-AB1C-467B-9966-E621E7CD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CBA1FB-5E4D-C449-91D8-35FF15AE8E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61709" y="1865382"/>
            <a:ext cx="4828310" cy="4587736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409575" indent="-409575">
              <a:tabLst/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E4549A-089A-2B4A-B4EE-D33FC1636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586" y="5742266"/>
            <a:ext cx="762428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2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D8B69ADE-5F06-BC46-8A40-B07153EDE940}"/>
              </a:ext>
            </a:extLst>
          </p:cNvPr>
          <p:cNvSpPr/>
          <p:nvPr userDrawn="1"/>
        </p:nvSpPr>
        <p:spPr>
          <a:xfrm>
            <a:off x="532641" y="2132183"/>
            <a:ext cx="5087871" cy="467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A1A04C52-A26C-2A4B-A415-C1E68D1C17D6}"/>
              </a:ext>
            </a:extLst>
          </p:cNvPr>
          <p:cNvSpPr/>
          <p:nvPr userDrawn="1"/>
        </p:nvSpPr>
        <p:spPr>
          <a:xfrm>
            <a:off x="5909313" y="2132183"/>
            <a:ext cx="5087871" cy="467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1DFB1-6A17-45AE-AF25-B2586BE90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404883"/>
            <a:ext cx="10439945" cy="550158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C95F9-45C2-405E-89E1-CF86F5145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2265524"/>
            <a:ext cx="4734483" cy="4221981"/>
          </a:xfrm>
        </p:spPr>
        <p:txBody>
          <a:bodyPr>
            <a:normAutofit/>
          </a:bodyPr>
          <a:lstStyle>
            <a:lvl1pPr marL="10800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9525" indent="0">
              <a:buNone/>
              <a:tabLst/>
              <a:defRPr sz="1400"/>
            </a:lvl2pPr>
            <a:lvl3pPr marL="365125" indent="-365125">
              <a:tabLst/>
              <a:defRPr sz="1400"/>
            </a:lvl3pPr>
            <a:lvl4pPr marL="720725" indent="-346075">
              <a:tabLst/>
              <a:defRPr sz="1400"/>
            </a:lvl4pPr>
            <a:lvl5pPr marL="1076325" indent="-346075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8A8F-044F-46E8-80FF-BE6A9051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DB55-5F88-4D83-B0DF-EE2557DC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B1386-AB1C-467B-9966-E621E7CD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E4549A-089A-2B4A-B4EE-D33FC1636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586" y="5742266"/>
            <a:ext cx="762428" cy="710852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2DB535B-B167-6849-9A7E-4B3D68B381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642" y="1082114"/>
            <a:ext cx="10439944" cy="7397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C2AA42F-0303-774D-B2E2-9561B37F4CD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10071" y="2265524"/>
            <a:ext cx="4734483" cy="4221981"/>
          </a:xfrm>
        </p:spPr>
        <p:txBody>
          <a:bodyPr>
            <a:normAutofit/>
          </a:bodyPr>
          <a:lstStyle>
            <a:lvl1pPr marL="10800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9525" indent="0">
              <a:buNone/>
              <a:tabLst/>
              <a:defRPr sz="1400"/>
            </a:lvl2pPr>
            <a:lvl3pPr marL="365125" indent="-365125">
              <a:tabLst/>
              <a:defRPr sz="1400"/>
            </a:lvl3pPr>
            <a:lvl4pPr marL="720725" indent="-346075">
              <a:tabLst/>
              <a:defRPr sz="1400"/>
            </a:lvl4pPr>
            <a:lvl5pPr marL="1076325" indent="-346075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15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DFB1-6A17-45AE-AF25-B2586BE90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04882"/>
            <a:ext cx="9657522" cy="1325563"/>
          </a:xfrm>
        </p:spPr>
        <p:txBody>
          <a:bodyPr anchor="t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C95F9-45C2-405E-89E1-CF86F5145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65382"/>
            <a:ext cx="9657522" cy="4587736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409575" indent="-409575">
              <a:tabLst/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8A8F-044F-46E8-80FF-BE6A9051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DB55-5F88-4D83-B0DF-EE2557DC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B1386-AB1C-467B-9966-E621E7CD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89C7B25-1485-6A45-9AB9-8E626478B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586" y="5742266"/>
            <a:ext cx="762428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6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kst 2">
    <p:bg>
      <p:bgPr>
        <a:solidFill>
          <a:schemeClr val="accent3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DFB1-6A17-45AE-AF25-B2586BE90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04882"/>
            <a:ext cx="9657522" cy="1325563"/>
          </a:xfrm>
        </p:spPr>
        <p:txBody>
          <a:bodyPr anchor="t"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C95F9-45C2-405E-89E1-CF86F5145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65382"/>
            <a:ext cx="9657522" cy="4587736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09575" indent="-409575">
              <a:tabLst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8A8F-044F-46E8-80FF-BE6A9051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DB55-5F88-4D83-B0DF-EE2557DC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B1386-AB1C-467B-9966-E621E7CD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BD5E24F-33DD-4E4D-99F0-B6B8E9F058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586" y="5742266"/>
            <a:ext cx="762428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reamer groo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2018-4C4E-4F3D-868A-D54158222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12198"/>
            <a:ext cx="9723783" cy="6013913"/>
          </a:xfrm>
        </p:spPr>
        <p:txBody>
          <a:bodyPr anchor="t">
            <a:normAutofit/>
          </a:bodyPr>
          <a:lstStyle>
            <a:lvl1pPr>
              <a:defRPr sz="9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12928-E481-48AC-9C0C-5B027118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138DB-748E-4DEF-B61D-74BA509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FD64-0819-4505-8CFD-DC2CB15A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CB0F6E-62DE-2E4E-BF24-0FE98F4A2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3082" y="5742266"/>
            <a:ext cx="761931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5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reamer  middel">
    <p:bg>
      <p:bgPr>
        <a:solidFill>
          <a:srgbClr val="FF6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2018-4C4E-4F3D-868A-D54158222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12198"/>
            <a:ext cx="11111948" cy="6107872"/>
          </a:xfrm>
        </p:spPr>
        <p:txBody>
          <a:bodyPr anchor="t">
            <a:normAutofit/>
          </a:bodyPr>
          <a:lstStyle>
            <a:lvl1pPr>
              <a:defRPr sz="6800" b="1">
                <a:solidFill>
                  <a:srgbClr val="6400A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12928-E481-48AC-9C0C-5B027118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138DB-748E-4DEF-B61D-74BA509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FD64-0819-4505-8CFD-DC2CB15A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BF4C52E-49D2-E64D-BF32-1CCFF6804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3082" y="5742266"/>
            <a:ext cx="761931" cy="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ADD6F-5834-4C3E-A460-EB6B4907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59A81-F9B4-4094-9C2A-0CE04929A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675C1-BB90-4D01-A454-5DE913778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2840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11BC1-32DD-44A4-85BC-046D26B92E32}" type="datetimeFigureOut">
              <a:rPr lang="nl-NL" smtClean="0"/>
              <a:t>23-10-20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56547-71EE-458E-B92E-9B8ACBD32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2840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A0A4E-75FB-46AF-B47C-6764C729C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72840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B2C8-55A1-49C0-83CE-E95654471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8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7" r:id="rId4"/>
    <p:sldLayoutId id="2147483670" r:id="rId5"/>
    <p:sldLayoutId id="2147483666" r:id="rId6"/>
    <p:sldLayoutId id="2147483665" r:id="rId7"/>
    <p:sldLayoutId id="2147483657" r:id="rId8"/>
    <p:sldLayoutId id="2147483658" r:id="rId9"/>
    <p:sldLayoutId id="2147483654" r:id="rId10"/>
    <p:sldLayoutId id="2147483656" r:id="rId11"/>
    <p:sldLayoutId id="2147483662" r:id="rId12"/>
    <p:sldLayoutId id="2147483663" r:id="rId13"/>
    <p:sldLayoutId id="2147483664" r:id="rId14"/>
    <p:sldLayoutId id="2147483659" r:id="rId15"/>
    <p:sldLayoutId id="2147483660" r:id="rId16"/>
    <p:sldLayoutId id="2147483661" r:id="rId17"/>
    <p:sldLayoutId id="2147483668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A6A33-90DC-4658-AAAE-B3D9313C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09839-0C4B-4C63-B02C-B8BAC0ED0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42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E8CABD93-A034-414D-AC7E-63E35EDDA1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" y="6395523"/>
            <a:ext cx="407158" cy="3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bg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 baseline="0">
          <a:solidFill>
            <a:schemeClr val="bg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 baseline="0">
          <a:solidFill>
            <a:schemeClr val="bg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 baseline="0">
          <a:solidFill>
            <a:schemeClr val="bg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 baseline="0">
          <a:solidFill>
            <a:schemeClr val="bg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 baseline="0">
          <a:solidFill>
            <a:schemeClr val="bg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12" Type="http://schemas.openxmlformats.org/officeDocument/2006/relationships/image" Target="../media/image37.tif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>
            <a:extLst>
              <a:ext uri="{FF2B5EF4-FFF2-40B4-BE49-F238E27FC236}">
                <a16:creationId xmlns:a16="http://schemas.microsoft.com/office/drawing/2014/main" id="{A7FF3B7E-4D82-B248-AC82-102D9C4E9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4939" y="5445677"/>
            <a:ext cx="9059065" cy="947807"/>
          </a:xfrm>
        </p:spPr>
        <p:txBody>
          <a:bodyPr>
            <a:normAutofit lnSpcReduction="10000"/>
          </a:bodyPr>
          <a:lstStyle/>
          <a:p>
            <a:r>
              <a:rPr lang="nl-NL" sz="1800" dirty="0"/>
              <a:t>Lia Voermans, Director </a:t>
            </a:r>
            <a:r>
              <a:rPr lang="nl-NL" sz="1800" dirty="0" err="1"/>
              <a:t>Chemelot</a:t>
            </a:r>
            <a:r>
              <a:rPr lang="nl-NL" sz="1800" dirty="0"/>
              <a:t> </a:t>
            </a:r>
            <a:r>
              <a:rPr lang="nl-NL" sz="1800" dirty="0" err="1"/>
              <a:t>Circular</a:t>
            </a:r>
            <a:r>
              <a:rPr lang="nl-NL" sz="1800" dirty="0"/>
              <a:t> Hub</a:t>
            </a:r>
          </a:p>
          <a:p>
            <a:r>
              <a:rPr lang="nl-NL" sz="1800" dirty="0"/>
              <a:t>ECRN conference Europe </a:t>
            </a:r>
          </a:p>
          <a:p>
            <a:r>
              <a:rPr lang="nl-NL" sz="1800" dirty="0"/>
              <a:t>26.10.2020 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128238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93B8DF2-FA27-604E-B88D-337E6B3814E0}"/>
              </a:ext>
            </a:extLst>
          </p:cNvPr>
          <p:cNvSpPr txBox="1"/>
          <p:nvPr/>
        </p:nvSpPr>
        <p:spPr>
          <a:xfrm>
            <a:off x="2132855" y="365166"/>
            <a:ext cx="843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THANK YOU FOR YOUR ATTENTION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87B283E-D181-964D-8E36-D39ADADAA0A8}"/>
              </a:ext>
            </a:extLst>
          </p:cNvPr>
          <p:cNvSpPr txBox="1"/>
          <p:nvPr/>
        </p:nvSpPr>
        <p:spPr>
          <a:xfrm flipH="1">
            <a:off x="4015719" y="6008117"/>
            <a:ext cx="4890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solidFill>
                  <a:schemeClr val="bg1"/>
                </a:solidFill>
              </a:rPr>
              <a:t>Lia.Voermans@Brightlands.com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461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F978B457-1BBC-484F-A2B1-B276B23186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8518" y="436380"/>
            <a:ext cx="11112500" cy="4397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In the Limburg region (NL), we are developing Europe's first 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large-scale Circular Hub</a:t>
            </a:r>
            <a:endParaRPr kumimoji="0" lang="nl-NL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166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3595-77AF-40FC-8220-0DAE2BCD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61" y="302816"/>
            <a:ext cx="9657522" cy="773385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Initiators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Afbeelding 10" descr="Afbeelding met tafel&#10;&#10;Automatisch gegenereerde beschrijving">
            <a:extLst>
              <a:ext uri="{FF2B5EF4-FFF2-40B4-BE49-F238E27FC236}">
                <a16:creationId xmlns:a16="http://schemas.microsoft.com/office/drawing/2014/main" id="{F5920490-FB96-BB4D-969B-329D69ADA2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846" y="2857571"/>
            <a:ext cx="1469653" cy="90821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0DA109B-F1F3-024E-A5B4-154394C6D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25" y="1694861"/>
            <a:ext cx="3159534" cy="75326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243B872-AC38-C74E-91AA-80CA503758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59296"/>
            <a:ext cx="2247790" cy="938975"/>
          </a:xfrm>
          <a:prstGeom prst="rect">
            <a:avLst/>
          </a:prstGeom>
        </p:spPr>
      </p:pic>
      <p:pic>
        <p:nvPicPr>
          <p:cNvPr id="20" name="Afbeelding 19" descr="Afbeelding met tekst, tekening&#10;&#10;Automatisch gegenereerde beschrijving">
            <a:extLst>
              <a:ext uri="{FF2B5EF4-FFF2-40B4-BE49-F238E27FC236}">
                <a16:creationId xmlns:a16="http://schemas.microsoft.com/office/drawing/2014/main" id="{08B732E6-598A-4049-A3F5-688CE4B35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51" y="748735"/>
            <a:ext cx="2045516" cy="1795508"/>
          </a:xfrm>
          <a:prstGeom prst="rect">
            <a:avLst/>
          </a:prstGeom>
        </p:spPr>
      </p:pic>
      <p:pic>
        <p:nvPicPr>
          <p:cNvPr id="24" name="Afbeelding 23" descr="Afbeelding met tekening&#10;&#10;Automatisch gegenereerde beschrijving">
            <a:extLst>
              <a:ext uri="{FF2B5EF4-FFF2-40B4-BE49-F238E27FC236}">
                <a16:creationId xmlns:a16="http://schemas.microsoft.com/office/drawing/2014/main" id="{964B1457-D096-B140-9152-7B192B06C7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28327"/>
            <a:ext cx="2247791" cy="1262973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33FD6F44-5AF4-F646-B6BA-40A55A4C2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90" y="2959615"/>
            <a:ext cx="3730213" cy="775185"/>
          </a:xfrm>
          <a:prstGeom prst="rect">
            <a:avLst/>
          </a:prstGeom>
        </p:spPr>
      </p:pic>
      <p:pic>
        <p:nvPicPr>
          <p:cNvPr id="32" name="Afbeelding 31" descr="Afbeelding met teken&#10;&#10;Automatisch gegenereerde beschrijving">
            <a:extLst>
              <a:ext uri="{FF2B5EF4-FFF2-40B4-BE49-F238E27FC236}">
                <a16:creationId xmlns:a16="http://schemas.microsoft.com/office/drawing/2014/main" id="{D2AB8C1D-BF73-4E46-9874-B2236B26AC0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34" y="2946036"/>
            <a:ext cx="2506813" cy="921254"/>
          </a:xfrm>
          <a:prstGeom prst="rect">
            <a:avLst/>
          </a:prstGeom>
        </p:spPr>
      </p:pic>
      <p:pic>
        <p:nvPicPr>
          <p:cNvPr id="34" name="Afbeelding 33" descr="Afbeelding met tekening&#10;&#10;Automatisch gegenereerde beschrijving">
            <a:extLst>
              <a:ext uri="{FF2B5EF4-FFF2-40B4-BE49-F238E27FC236}">
                <a16:creationId xmlns:a16="http://schemas.microsoft.com/office/drawing/2014/main" id="{E4F41BB1-FC69-6D45-ADA4-A022B61F6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3" y="1782657"/>
            <a:ext cx="3078397" cy="577674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1350392E-BF84-9347-927C-97D26364ABB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4462016"/>
            <a:ext cx="1756920" cy="8433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24FDE5-5452-440F-97AA-B14A72BDD6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38" y="4385380"/>
            <a:ext cx="2231651" cy="12291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28F011-7DE5-44D9-BE63-7868F5B327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47" y="4206003"/>
            <a:ext cx="1617501" cy="1645557"/>
          </a:xfrm>
          <a:prstGeom prst="rect">
            <a:avLst/>
          </a:prstGeom>
        </p:spPr>
      </p:pic>
      <p:pic>
        <p:nvPicPr>
          <p:cNvPr id="5" name="Afbeelding 4" descr="Afbeelding met bloem&#10;&#10;Automatisch gegenereerde beschrijving">
            <a:extLst>
              <a:ext uri="{FF2B5EF4-FFF2-40B4-BE49-F238E27FC236}">
                <a16:creationId xmlns:a16="http://schemas.microsoft.com/office/drawing/2014/main" id="{AFF358A3-DDD2-4448-853A-6FA75B6555E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88" y="1771687"/>
            <a:ext cx="2208416" cy="772556"/>
          </a:xfrm>
          <a:prstGeom prst="rect">
            <a:avLst/>
          </a:prstGeom>
        </p:spPr>
      </p:pic>
      <p:pic>
        <p:nvPicPr>
          <p:cNvPr id="2050" name="Picture 2" descr="Afbeeldingsresultaat voor logo sabic">
            <a:extLst>
              <a:ext uri="{FF2B5EF4-FFF2-40B4-BE49-F238E27FC236}">
                <a16:creationId xmlns:a16="http://schemas.microsoft.com/office/drawing/2014/main" id="{26270F03-E987-4DB7-A0DF-9598193B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303" y="4442993"/>
            <a:ext cx="18764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3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5">
            <a:extLst>
              <a:ext uri="{FF2B5EF4-FFF2-40B4-BE49-F238E27FC236}">
                <a16:creationId xmlns:a16="http://schemas.microsoft.com/office/drawing/2014/main" id="{6CBB3DC9-4AA6-45A1-9532-15B076F6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82" y="309749"/>
            <a:ext cx="119466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Stakeholders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45382" y="3021021"/>
            <a:ext cx="11805104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400" b="1" dirty="0"/>
              <a:t>CHEMELOT CIRCULAR HUB</a:t>
            </a:r>
            <a:endParaRPr lang="en-GB" sz="3600" b="1" dirty="0"/>
          </a:p>
          <a:p>
            <a:pPr lvl="0">
              <a:lnSpc>
                <a:spcPct val="200000"/>
              </a:lnSpc>
              <a:spcAft>
                <a:spcPts val="800"/>
              </a:spcAft>
              <a:defRPr/>
            </a:pP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Chemelot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Industrial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Parc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epicenter of the circular chemical industry</a:t>
            </a:r>
          </a:p>
          <a:p>
            <a:pPr lvl="0">
              <a:lnSpc>
                <a:spcPct val="200000"/>
              </a:lnSpc>
              <a:spcAft>
                <a:spcPts val="800"/>
              </a:spcAft>
              <a:defRPr/>
            </a:pP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Brightlands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Chemelot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Campus     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as a hotspot for circular innovations</a:t>
            </a:r>
          </a:p>
          <a:p>
            <a:pPr lvl="0">
              <a:lnSpc>
                <a:spcPct val="200000"/>
              </a:lnSpc>
              <a:spcAft>
                <a:spcPts val="800"/>
              </a:spcAft>
              <a:defRPr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Human Capital Agenda                 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as vehicle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captivates, attract and trains talent at all levels</a:t>
            </a:r>
          </a:p>
          <a:p>
            <a:pPr lvl="0">
              <a:lnSpc>
                <a:spcPct val="200000"/>
              </a:lnSpc>
              <a:spcAft>
                <a:spcPts val="800"/>
              </a:spcAft>
              <a:defRPr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Circular society                             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enabler towards a healthy living environment</a:t>
            </a:r>
            <a:endParaRPr lang="nl-NL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45382" y="1526885"/>
            <a:ext cx="11312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800" b="1" dirty="0">
                <a:solidFill>
                  <a:srgbClr val="0059FF"/>
                </a:solidFill>
              </a:rPr>
              <a:t>Government, Process Industry, Research &amp; knowledge institutes and citizens invest together in:  </a:t>
            </a:r>
          </a:p>
        </p:txBody>
      </p:sp>
    </p:spTree>
    <p:extLst>
      <p:ext uri="{BB962C8B-B14F-4D97-AF65-F5344CB8AC3E}">
        <p14:creationId xmlns:p14="http://schemas.microsoft.com/office/powerpoint/2010/main" val="191295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city&#10;&#10;Description automatically generated">
            <a:extLst>
              <a:ext uri="{FF2B5EF4-FFF2-40B4-BE49-F238E27FC236}">
                <a16:creationId xmlns:a16="http://schemas.microsoft.com/office/drawing/2014/main" id="{C7AB7EEB-F72D-44C5-934A-C9B065060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7147"/>
            <a:ext cx="12192000" cy="814236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F2DFBE-9333-48EA-8A6B-0E30597519F9}"/>
              </a:ext>
            </a:extLst>
          </p:cNvPr>
          <p:cNvSpPr txBox="1"/>
          <p:nvPr/>
        </p:nvSpPr>
        <p:spPr>
          <a:xfrm>
            <a:off x="0" y="0"/>
            <a:ext cx="12192000" cy="1611085"/>
          </a:xfrm>
          <a:prstGeom prst="rect">
            <a:avLst/>
          </a:prstGeom>
          <a:solidFill>
            <a:srgbClr val="00E6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59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Chemelot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59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nl-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59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Circular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59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Hub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59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kumimoji="0" lang="nl-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59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pole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59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nl-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59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position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59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59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8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05398-E44B-4B1A-BDDA-E4D089A0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8" y="1522197"/>
            <a:ext cx="10058188" cy="12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Unique innovation ecosystem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Most productive chemical cluster in NL</a:t>
            </a:r>
          </a:p>
        </p:txBody>
      </p:sp>
      <p:sp>
        <p:nvSpPr>
          <p:cNvPr id="7" name="Rechthoek 5">
            <a:extLst>
              <a:ext uri="{FF2B5EF4-FFF2-40B4-BE49-F238E27FC236}">
                <a16:creationId xmlns:a16="http://schemas.microsoft.com/office/drawing/2014/main" id="{6CBB3DC9-4AA6-45A1-9532-15B076F6CF56}"/>
              </a:ext>
            </a:extLst>
          </p:cNvPr>
          <p:cNvSpPr txBox="1">
            <a:spLocks/>
          </p:cNvSpPr>
          <p:nvPr/>
        </p:nvSpPr>
        <p:spPr>
          <a:xfrm>
            <a:off x="285138" y="309749"/>
            <a:ext cx="957447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5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GB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Success factors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FD518BF-EBA8-4EBC-A3BF-260D0FC7F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" r="22687"/>
          <a:stretch/>
        </p:blipFill>
        <p:spPr>
          <a:xfrm>
            <a:off x="7005715" y="2862470"/>
            <a:ext cx="5186285" cy="3836504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9" name="Tekstvak 8"/>
          <p:cNvSpPr txBox="1"/>
          <p:nvPr/>
        </p:nvSpPr>
        <p:spPr>
          <a:xfrm>
            <a:off x="178904" y="2727720"/>
            <a:ext cx="9289774" cy="582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Tradition in transition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Strategic location in Europe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   (ARRRA cluster)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We're already on our way! </a:t>
            </a:r>
          </a:p>
          <a:p>
            <a:pPr lvl="0">
              <a:lnSpc>
                <a:spcPct val="150000"/>
              </a:lnSpc>
            </a:pPr>
            <a:endParaRPr lang="en-US" sz="2800" b="1" dirty="0">
              <a:solidFill>
                <a:srgbClr val="FFFFFF"/>
              </a:solidFill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6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FBB11B-6865-4FF8-A433-539B4C6382B0}"/>
              </a:ext>
            </a:extLst>
          </p:cNvPr>
          <p:cNvSpPr txBox="1"/>
          <p:nvPr/>
        </p:nvSpPr>
        <p:spPr>
          <a:xfrm>
            <a:off x="215735" y="165891"/>
            <a:ext cx="1170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59FF"/>
                </a:solidFill>
                <a:latin typeface="+mj-lt"/>
                <a:ea typeface="+mj-ea"/>
                <a:cs typeface="+mj-cs"/>
              </a:rPr>
              <a:t>Technological–Steps</a:t>
            </a:r>
            <a:r>
              <a:rPr lang="en-US" sz="2800" b="1" dirty="0">
                <a:solidFill>
                  <a:srgbClr val="0059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ED629D-9176-4A09-8592-2D1BD6F1D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35" y="3022705"/>
            <a:ext cx="9401612" cy="3757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C2F158-4907-4191-872F-8C08AC4AF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78" y="911165"/>
            <a:ext cx="9307726" cy="211154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6CBE0A6-D6C8-A943-982C-85B367678EB5}"/>
              </a:ext>
            </a:extLst>
          </p:cNvPr>
          <p:cNvSpPr/>
          <p:nvPr/>
        </p:nvSpPr>
        <p:spPr>
          <a:xfrm>
            <a:off x="8827008" y="2826422"/>
            <a:ext cx="32329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 current revenue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Expansion revenue model (Upstream)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Expansion revenue model(Downstream)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Broadening revenue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Knowledge valorization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B7F4D3E-AFC8-3149-9516-A2C1DF2C745A}"/>
              </a:ext>
            </a:extLst>
          </p:cNvPr>
          <p:cNvSpPr/>
          <p:nvPr/>
        </p:nvSpPr>
        <p:spPr>
          <a:xfrm>
            <a:off x="8519742" y="385247"/>
            <a:ext cx="3401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9FF"/>
                </a:solidFill>
              </a:rPr>
              <a:t>From linear to circular</a:t>
            </a:r>
            <a:endParaRPr lang="nl-NL" sz="2000" dirty="0">
              <a:solidFill>
                <a:srgbClr val="005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7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E30154B-FF06-C245-8800-E054FACDB5DE}"/>
              </a:ext>
            </a:extLst>
          </p:cNvPr>
          <p:cNvSpPr/>
          <p:nvPr/>
        </p:nvSpPr>
        <p:spPr>
          <a:xfrm>
            <a:off x="318655" y="1289874"/>
            <a:ext cx="103216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Non-technological issues </a:t>
            </a:r>
          </a:p>
          <a:p>
            <a:endParaRPr lang="en-GB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Know how and experience </a:t>
            </a:r>
            <a:r>
              <a:rPr lang="en-GB" sz="2000" b="1" dirty="0">
                <a:solidFill>
                  <a:srgbClr val="0059FF"/>
                </a:solidFill>
              </a:rPr>
              <a:t>exchange</a:t>
            </a:r>
            <a:r>
              <a:rPr lang="en-GB" sz="2000" dirty="0">
                <a:solidFill>
                  <a:srgbClr val="0059FF"/>
                </a:solidFill>
              </a:rPr>
              <a:t> </a:t>
            </a:r>
            <a:r>
              <a:rPr lang="en-GB" sz="2000" dirty="0"/>
              <a:t>between H4C </a:t>
            </a:r>
            <a:br>
              <a:rPr lang="en-GB" sz="2000" dirty="0"/>
            </a:br>
            <a:r>
              <a:rPr lang="en-GB" sz="2000" dirty="0"/>
              <a:t>within Trilateral Region- Europe</a:t>
            </a:r>
          </a:p>
          <a:p>
            <a:r>
              <a:rPr lang="en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De-bottleneck </a:t>
            </a:r>
            <a:r>
              <a:rPr lang="en-GB" sz="2000" b="1" dirty="0">
                <a:solidFill>
                  <a:srgbClr val="0059FF"/>
                </a:solidFill>
              </a:rPr>
              <a:t>waste - acknowledged </a:t>
            </a:r>
            <a:r>
              <a:rPr lang="en-GB" sz="2000" dirty="0"/>
              <a:t>as a new feedstock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en-GB" sz="2000" dirty="0"/>
              <a:t>Current Policies block Circular Economy </a:t>
            </a:r>
            <a:r>
              <a:rPr lang="en-GB" sz="2000" b="1" dirty="0">
                <a:solidFill>
                  <a:srgbClr val="0059FF"/>
                </a:solidFill>
              </a:rPr>
              <a:t>(scope 3)</a:t>
            </a:r>
          </a:p>
          <a:p>
            <a:pPr>
              <a:tabLst>
                <a:tab pos="193040" algn="l"/>
              </a:tabLst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en-GB" sz="2000" dirty="0"/>
              <a:t>Need for a </a:t>
            </a:r>
            <a:r>
              <a:rPr lang="en-GB" sz="2000" b="1" dirty="0">
                <a:solidFill>
                  <a:srgbClr val="0059FF"/>
                </a:solidFill>
              </a:rPr>
              <a:t>Level playing field </a:t>
            </a:r>
            <a:r>
              <a:rPr lang="en-GB" sz="2000" dirty="0"/>
              <a:t>(</a:t>
            </a:r>
            <a:r>
              <a:rPr lang="en-US" sz="2000" spc="-90" dirty="0">
                <a:solidFill>
                  <a:srgbClr val="231F20"/>
                </a:solidFill>
                <a:latin typeface="Replica Std"/>
              </a:rPr>
              <a:t>Cross-border legislation)</a:t>
            </a:r>
          </a:p>
          <a:p>
            <a:pPr>
              <a:tabLst>
                <a:tab pos="193040" algn="l"/>
              </a:tabLst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59FF"/>
                </a:solidFill>
              </a:rPr>
              <a:t>Security of Supply </a:t>
            </a:r>
            <a:r>
              <a:rPr lang="en-GB" sz="2000" dirty="0"/>
              <a:t>Renewable Electricity 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59FF"/>
                </a:solidFill>
              </a:rPr>
              <a:t>Awareness of Learning curve </a:t>
            </a:r>
            <a:r>
              <a:rPr lang="en-GB" sz="2000" dirty="0"/>
              <a:t>for new technologies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68" y="261092"/>
            <a:ext cx="3086347" cy="2057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63CADA4-9460-ED47-B592-B1203216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387928"/>
            <a:ext cx="10848109" cy="1342518"/>
          </a:xfrm>
        </p:spPr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Challenges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2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71306-5DB7-1749-80FD-43EE4A8C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21" y="379358"/>
            <a:ext cx="10515600" cy="948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Come invest with us …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013BC8-BC74-BB40-9F6D-261E9A0FD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21" y="1518082"/>
            <a:ext cx="10444579" cy="5049866"/>
          </a:xfrm>
        </p:spPr>
        <p:txBody>
          <a:bodyPr>
            <a:normAutofit fontScale="25000" lnSpcReduction="20000"/>
          </a:bodyPr>
          <a:lstStyle/>
          <a:p>
            <a:endParaRPr lang="en-US" sz="4400" b="1" dirty="0"/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US" sz="11200" b="1" dirty="0">
                <a:solidFill>
                  <a:schemeClr val="tx1"/>
                </a:solidFill>
              </a:rPr>
              <a:t>Talent development</a:t>
            </a:r>
          </a:p>
          <a:p>
            <a:pPr marL="1143000" lvl="0" indent="-1143000">
              <a:buFont typeface="Arial" panose="020B0604020202020204" pitchFamily="34" charset="0"/>
              <a:buChar char="•"/>
            </a:pPr>
            <a:endParaRPr lang="en-US" sz="11200" b="1" dirty="0">
              <a:solidFill>
                <a:schemeClr val="tx1"/>
              </a:solidFill>
            </a:endParaRPr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US" sz="11200" b="1" dirty="0">
                <a:solidFill>
                  <a:schemeClr val="tx1"/>
                </a:solidFill>
              </a:rPr>
              <a:t>Technology</a:t>
            </a:r>
          </a:p>
          <a:p>
            <a:pPr marL="1143000" lvl="0" indent="-1143000">
              <a:buFont typeface="Arial" panose="020B0604020202020204" pitchFamily="34" charset="0"/>
              <a:buChar char="•"/>
            </a:pPr>
            <a:endParaRPr lang="en-US" sz="11200" b="1" dirty="0">
              <a:solidFill>
                <a:schemeClr val="tx1"/>
              </a:solidFill>
            </a:endParaRPr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US" sz="11200" b="1" dirty="0">
                <a:solidFill>
                  <a:schemeClr val="tx1"/>
                </a:solidFill>
              </a:rPr>
              <a:t>Infrastructure</a:t>
            </a:r>
          </a:p>
          <a:p>
            <a:pPr marL="1143000" lvl="0" indent="-1143000">
              <a:buFont typeface="Arial" panose="020B0604020202020204" pitchFamily="34" charset="0"/>
              <a:buChar char="•"/>
            </a:pPr>
            <a:endParaRPr lang="en-US" sz="11200" b="1" dirty="0">
              <a:solidFill>
                <a:schemeClr val="tx1"/>
              </a:solidFill>
            </a:endParaRPr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US" sz="11200" b="1" dirty="0">
                <a:solidFill>
                  <a:schemeClr val="tx1"/>
                </a:solidFill>
              </a:rPr>
              <a:t>Public welfare</a:t>
            </a:r>
          </a:p>
          <a:p>
            <a:pPr lvl="0"/>
            <a:endParaRPr lang="en-US" sz="8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400" b="1" dirty="0">
                <a:solidFill>
                  <a:schemeClr val="bg1"/>
                </a:solidFill>
              </a:rPr>
              <a:t>In a sustainable future for this region, the Netherlands and Europe</a:t>
            </a:r>
          </a:p>
          <a:p>
            <a:endParaRPr lang="en-US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77" y="1737575"/>
            <a:ext cx="4592238" cy="3063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10891421" y="5638800"/>
            <a:ext cx="1071979" cy="1099457"/>
          </a:xfrm>
          <a:prstGeom prst="rect">
            <a:avLst/>
          </a:prstGeom>
          <a:solidFill>
            <a:srgbClr val="FF8C45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3134148"/>
      </p:ext>
    </p:extLst>
  </p:cSld>
  <p:clrMapOvr>
    <a:masterClrMapping/>
  </p:clrMapOvr>
</p:sld>
</file>

<file path=ppt/theme/theme1.xml><?xml version="1.0" encoding="utf-8"?>
<a:theme xmlns:a="http://schemas.openxmlformats.org/drawingml/2006/main" name="Chemelot Circular Hub">
  <a:themeElements>
    <a:clrScheme name="CIRCULAR HUB">
      <a:dk1>
        <a:srgbClr val="000000"/>
      </a:dk1>
      <a:lt1>
        <a:srgbClr val="FFFFFF"/>
      </a:lt1>
      <a:dk2>
        <a:srgbClr val="0059FF"/>
      </a:dk2>
      <a:lt2>
        <a:srgbClr val="00E5B5"/>
      </a:lt2>
      <a:accent1>
        <a:srgbClr val="FF8C45"/>
      </a:accent1>
      <a:accent2>
        <a:srgbClr val="00736E"/>
      </a:accent2>
      <a:accent3>
        <a:srgbClr val="DCD7CD"/>
      </a:accent3>
      <a:accent4>
        <a:srgbClr val="B3FFFF"/>
      </a:accent4>
      <a:accent5>
        <a:srgbClr val="C80000"/>
      </a:accent5>
      <a:accent6>
        <a:srgbClr val="FFC8D7"/>
      </a:accent6>
      <a:hlink>
        <a:srgbClr val="6400AA"/>
      </a:hlink>
      <a:folHlink>
        <a:srgbClr val="FFEB8C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75B6DACB74EA4A9F8E06E42C9E3939" ma:contentTypeVersion="13" ma:contentTypeDescription="Een nieuw document maken." ma:contentTypeScope="" ma:versionID="5b0bcf2b88dccda79c4f0fda5cb5d23b">
  <xsd:schema xmlns:xsd="http://www.w3.org/2001/XMLSchema" xmlns:xs="http://www.w3.org/2001/XMLSchema" xmlns:p="http://schemas.microsoft.com/office/2006/metadata/properties" xmlns:ns3="1d404419-4939-4887-9b9f-b82d473624b6" xmlns:ns4="9a4f85d0-f1e7-4272-9965-934cc972b8a6" targetNamespace="http://schemas.microsoft.com/office/2006/metadata/properties" ma:root="true" ma:fieldsID="7e77a8dfdca56edcd7fd053232cf5d13" ns3:_="" ns4:_="">
    <xsd:import namespace="1d404419-4939-4887-9b9f-b82d473624b6"/>
    <xsd:import namespace="9a4f85d0-f1e7-4272-9965-934cc972b8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04419-4939-4887-9b9f-b82d473624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f85d0-f1e7-4272-9965-934cc972b8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62F0E-6F89-4E8B-B3FD-43EF6AF686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404419-4939-4887-9b9f-b82d473624b6"/>
    <ds:schemaRef ds:uri="9a4f85d0-f1e7-4272-9965-934cc972b8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59C160-4D06-4C27-836E-9A9B1278172C}">
  <ds:schemaRefs>
    <ds:schemaRef ds:uri="http://purl.org/dc/dcmitype/"/>
    <ds:schemaRef ds:uri="http://schemas.microsoft.com/office/2006/documentManagement/types"/>
    <ds:schemaRef ds:uri="http://purl.org/dc/elements/1.1/"/>
    <ds:schemaRef ds:uri="1d404419-4939-4887-9b9f-b82d473624b6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9a4f85d0-f1e7-4272-9965-934cc972b8a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6E1584-6A4B-4C3E-BBC2-7010F6938D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512</Words>
  <Application>Microsoft Macintosh PowerPoint</Application>
  <PresentationFormat>Breedbeeld</PresentationFormat>
  <Paragraphs>93</Paragraphs>
  <Slides>10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Replica Std</vt:lpstr>
      <vt:lpstr>Verdana</vt:lpstr>
      <vt:lpstr>Chemelot Circular Hub</vt:lpstr>
      <vt:lpstr>Office Theme</vt:lpstr>
      <vt:lpstr>PowerPoint-presentatie</vt:lpstr>
      <vt:lpstr>In the Limburg region (NL), we are developing Europe's first  large-scale Circular Hub</vt:lpstr>
      <vt:lpstr>Initiators</vt:lpstr>
      <vt:lpstr>PowerPoint-presentatie</vt:lpstr>
      <vt:lpstr>PowerPoint-presentatie</vt:lpstr>
      <vt:lpstr>PowerPoint-presentatie</vt:lpstr>
      <vt:lpstr>PowerPoint-presentatie</vt:lpstr>
      <vt:lpstr>Challenges</vt:lpstr>
      <vt:lpstr>Come invest with us …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Voermans, Lia</dc:creator>
  <cp:lastModifiedBy>Voermans, Lia</cp:lastModifiedBy>
  <cp:revision>26</cp:revision>
  <dcterms:created xsi:type="dcterms:W3CDTF">2020-10-19T08:45:39Z</dcterms:created>
  <dcterms:modified xsi:type="dcterms:W3CDTF">2020-10-23T14:27:11Z</dcterms:modified>
</cp:coreProperties>
</file>